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35"/>
  </p:notesMasterIdLst>
  <p:handoutMasterIdLst>
    <p:handoutMasterId r:id="rId36"/>
  </p:handoutMasterIdLst>
  <p:sldIdLst>
    <p:sldId id="402" r:id="rId5"/>
    <p:sldId id="369" r:id="rId6"/>
    <p:sldId id="377" r:id="rId7"/>
    <p:sldId id="378" r:id="rId8"/>
    <p:sldId id="385" r:id="rId9"/>
    <p:sldId id="425" r:id="rId10"/>
    <p:sldId id="404" r:id="rId11"/>
    <p:sldId id="398" r:id="rId12"/>
    <p:sldId id="386" r:id="rId13"/>
    <p:sldId id="405" r:id="rId14"/>
    <p:sldId id="415" r:id="rId15"/>
    <p:sldId id="417" r:id="rId16"/>
    <p:sldId id="418" r:id="rId17"/>
    <p:sldId id="407" r:id="rId18"/>
    <p:sldId id="412" r:id="rId19"/>
    <p:sldId id="420" r:id="rId20"/>
    <p:sldId id="421" r:id="rId21"/>
    <p:sldId id="419" r:id="rId22"/>
    <p:sldId id="423" r:id="rId23"/>
    <p:sldId id="416" r:id="rId24"/>
    <p:sldId id="426" r:id="rId25"/>
    <p:sldId id="376" r:id="rId26"/>
    <p:sldId id="414" r:id="rId27"/>
    <p:sldId id="406" r:id="rId28"/>
    <p:sldId id="408" r:id="rId29"/>
    <p:sldId id="409" r:id="rId30"/>
    <p:sldId id="410" r:id="rId31"/>
    <p:sldId id="413" r:id="rId32"/>
    <p:sldId id="399" r:id="rId33"/>
    <p:sldId id="400" r:id="rId34"/>
  </p:sldIdLst>
  <p:sldSz cx="9144000" cy="5143500" type="screen16x9"/>
  <p:notesSz cx="6669088" cy="9872663"/>
  <p:defaultTextStyle>
    <a:defPPr>
      <a:defRPr lang="nl-B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2E9477A8-47C8-4DAB-B45E-E7B5C77DBAD6}">
          <p14:sldIdLst>
            <p14:sldId id="402"/>
            <p14:sldId id="369"/>
            <p14:sldId id="377"/>
            <p14:sldId id="378"/>
            <p14:sldId id="385"/>
            <p14:sldId id="425"/>
            <p14:sldId id="404"/>
            <p14:sldId id="398"/>
            <p14:sldId id="386"/>
            <p14:sldId id="405"/>
            <p14:sldId id="415"/>
            <p14:sldId id="417"/>
            <p14:sldId id="418"/>
            <p14:sldId id="407"/>
            <p14:sldId id="412"/>
            <p14:sldId id="420"/>
            <p14:sldId id="421"/>
            <p14:sldId id="419"/>
            <p14:sldId id="423"/>
            <p14:sldId id="416"/>
            <p14:sldId id="426"/>
            <p14:sldId id="376"/>
            <p14:sldId id="414"/>
            <p14:sldId id="406"/>
            <p14:sldId id="408"/>
            <p14:sldId id="409"/>
            <p14:sldId id="410"/>
            <p14:sldId id="413"/>
            <p14:sldId id="399"/>
            <p14:sldId id="40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dré"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F81BD"/>
    <a:srgbClr val="FFED00"/>
    <a:srgbClr val="83D0F5"/>
    <a:srgbClr val="BFD730"/>
    <a:srgbClr val="005CA9"/>
    <a:srgbClr val="8AC1C2"/>
    <a:srgbClr val="80B059"/>
    <a:srgbClr val="90B85D"/>
    <a:srgbClr val="FBE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6395" autoAdjust="0"/>
  </p:normalViewPr>
  <p:slideViewPr>
    <p:cSldViewPr snapToObjects="1">
      <p:cViewPr varScale="1">
        <p:scale>
          <a:sx n="147" d="100"/>
          <a:sy n="147" d="100"/>
        </p:scale>
        <p:origin x="546" y="120"/>
      </p:cViewPr>
      <p:guideLst>
        <p:guide orient="horz" pos="2160"/>
        <p:guide pos="2880"/>
        <p:guide orient="horz" pos="1620"/>
      </p:guideLst>
    </p:cSldViewPr>
  </p:slideViewPr>
  <p:outlineViewPr>
    <p:cViewPr>
      <p:scale>
        <a:sx n="33" d="100"/>
        <a:sy n="33" d="100"/>
      </p:scale>
      <p:origin x="0" y="0"/>
    </p:cViewPr>
  </p:outlineViewPr>
  <p:notesTextViewPr>
    <p:cViewPr>
      <p:scale>
        <a:sx n="3" d="2"/>
        <a:sy n="3" d="2"/>
      </p:scale>
      <p:origin x="0" y="0"/>
    </p:cViewPr>
  </p:notesTextViewPr>
  <p:notesViewPr>
    <p:cSldViewPr snapToObjects="1">
      <p:cViewPr varScale="1">
        <p:scale>
          <a:sx n="81" d="100"/>
          <a:sy n="81" d="100"/>
        </p:scale>
        <p:origin x="397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EC4617-BAA3-48C2-B747-8D469B3351BD}"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FFABBC8-330E-4F07-881F-4338C19B1698}">
      <dgm:prSet phldrT="[Text]" custT="1"/>
      <dgm:spPr>
        <a:solidFill>
          <a:srgbClr val="317ABD"/>
        </a:solidFill>
      </dgm:spPr>
      <dgm:t>
        <a:bodyPr/>
        <a:lstStyle/>
        <a:p>
          <a:r>
            <a:rPr lang="en-US" sz="1400" dirty="0" smtClean="0">
              <a:latin typeface="Times New Roman" panose="02020603050405020304" pitchFamily="18" charset="0"/>
              <a:cs typeface="Times New Roman" panose="02020603050405020304" pitchFamily="18" charset="0"/>
            </a:rPr>
            <a:t>Central Office</a:t>
          </a:r>
          <a:endParaRPr lang="en-US" sz="1400" dirty="0">
            <a:latin typeface="Times New Roman" panose="02020603050405020304" pitchFamily="18" charset="0"/>
            <a:cs typeface="Times New Roman" panose="02020603050405020304" pitchFamily="18" charset="0"/>
          </a:endParaRPr>
        </a:p>
      </dgm:t>
    </dgm:pt>
    <dgm:pt modelId="{BAD41477-D4E8-4362-9704-0F6647DAC50F}" type="parTrans" cxnId="{7F14B67E-A307-49B6-813F-E7143247E74E}">
      <dgm:prSet/>
      <dgm:spPr/>
      <dgm:t>
        <a:bodyPr/>
        <a:lstStyle/>
        <a:p>
          <a:endParaRPr lang="en-US"/>
        </a:p>
      </dgm:t>
    </dgm:pt>
    <dgm:pt modelId="{2D22CE29-5C43-44BC-9D97-6F6B2EE54E08}" type="sibTrans" cxnId="{7F14B67E-A307-49B6-813F-E7143247E74E}">
      <dgm:prSet/>
      <dgm:spPr/>
      <dgm:t>
        <a:bodyPr/>
        <a:lstStyle/>
        <a:p>
          <a:endParaRPr lang="en-US"/>
        </a:p>
      </dgm:t>
    </dgm:pt>
    <dgm:pt modelId="{01AD0357-9FBA-438E-8274-40B649464EAE}">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3C2A288D-0A0A-4485-AE3D-809DDC8BC3AF}" type="parTrans" cxnId="{8F62E7E7-1A39-43CF-8488-20DB87549A9E}">
      <dgm:prSet/>
      <dgm:spPr/>
      <dgm:t>
        <a:bodyPr/>
        <a:lstStyle/>
        <a:p>
          <a:endParaRPr lang="en-US"/>
        </a:p>
      </dgm:t>
    </dgm:pt>
    <dgm:pt modelId="{26B54FFD-8282-4390-8978-F3F50E53D1D7}" type="sibTrans" cxnId="{8F62E7E7-1A39-43CF-8488-20DB87549A9E}">
      <dgm:prSet/>
      <dgm:spPr/>
      <dgm:t>
        <a:bodyPr/>
        <a:lstStyle/>
        <a:p>
          <a:endParaRPr lang="en-US"/>
        </a:p>
      </dgm:t>
    </dgm:pt>
    <dgm:pt modelId="{CD762D23-DC20-46CA-A983-2483C690C0EA}">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8815AC3A-CE60-4E76-A6A8-24D8ACAE6E46}" type="parTrans" cxnId="{75963E11-9910-4D9E-8DE6-E0C40373BE20}">
      <dgm:prSet/>
      <dgm:spPr/>
      <dgm:t>
        <a:bodyPr/>
        <a:lstStyle/>
        <a:p>
          <a:endParaRPr lang="en-US"/>
        </a:p>
      </dgm:t>
    </dgm:pt>
    <dgm:pt modelId="{566F88BB-2BCC-4BA2-8FCE-E20A438FFB37}" type="sibTrans" cxnId="{75963E11-9910-4D9E-8DE6-E0C40373BE20}">
      <dgm:prSet/>
      <dgm:spPr/>
      <dgm:t>
        <a:bodyPr/>
        <a:lstStyle/>
        <a:p>
          <a:endParaRPr lang="en-US"/>
        </a:p>
      </dgm:t>
    </dgm:pt>
    <dgm:pt modelId="{D125D770-489F-4897-94B7-5311EC11239D}">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8345B92D-27A5-4602-814F-ACF98BCD6EF3}" type="parTrans" cxnId="{A8FCA5FB-B27B-4724-9B63-A29A5E38529B}">
      <dgm:prSet/>
      <dgm:spPr/>
      <dgm:t>
        <a:bodyPr/>
        <a:lstStyle/>
        <a:p>
          <a:endParaRPr lang="en-US"/>
        </a:p>
      </dgm:t>
    </dgm:pt>
    <dgm:pt modelId="{7546A60F-EEAF-4931-8CCF-4C1142FE6FCE}" type="sibTrans" cxnId="{A8FCA5FB-B27B-4724-9B63-A29A5E38529B}">
      <dgm:prSet/>
      <dgm:spPr/>
      <dgm:t>
        <a:bodyPr/>
        <a:lstStyle/>
        <a:p>
          <a:endParaRPr lang="en-US"/>
        </a:p>
      </dgm:t>
    </dgm:pt>
    <dgm:pt modelId="{1D4EA2CC-A7F7-41D1-98CA-E4EE21E46B39}">
      <dgm:prSet phldrT="[Text]"/>
      <dgm:spPr>
        <a:solidFill>
          <a:srgbClr val="73CDED"/>
        </a:solidFill>
      </dgm:spPr>
      <dgm:t>
        <a:bodyPr/>
        <a:lstStyle/>
        <a:p>
          <a:r>
            <a:rPr lang="en-US" dirty="0" smtClean="0">
              <a:latin typeface="Times New Roman" panose="02020603050405020304" pitchFamily="18" charset="0"/>
              <a:cs typeface="Times New Roman" panose="02020603050405020304" pitchFamily="18" charset="0"/>
            </a:rPr>
            <a:t>National Node</a:t>
          </a:r>
          <a:endParaRPr lang="en-US" dirty="0">
            <a:latin typeface="Times New Roman" panose="02020603050405020304" pitchFamily="18" charset="0"/>
            <a:cs typeface="Times New Roman" panose="02020603050405020304" pitchFamily="18" charset="0"/>
          </a:endParaRPr>
        </a:p>
      </dgm:t>
    </dgm:pt>
    <dgm:pt modelId="{31E8AF2C-3A5B-42D6-B42D-56136F556CCC}" type="parTrans" cxnId="{B7B16BB6-20EC-45CA-9172-4C2A5E3CA713}">
      <dgm:prSet/>
      <dgm:spPr/>
      <dgm:t>
        <a:bodyPr/>
        <a:lstStyle/>
        <a:p>
          <a:endParaRPr lang="en-US"/>
        </a:p>
      </dgm:t>
    </dgm:pt>
    <dgm:pt modelId="{99A352B7-93DC-4310-BC0F-44AA6E81FBE4}" type="sibTrans" cxnId="{B7B16BB6-20EC-45CA-9172-4C2A5E3CA713}">
      <dgm:prSet/>
      <dgm:spPr/>
      <dgm:t>
        <a:bodyPr/>
        <a:lstStyle/>
        <a:p>
          <a:endParaRPr lang="en-US"/>
        </a:p>
      </dgm:t>
    </dgm:pt>
    <dgm:pt modelId="{525DBD7E-C321-4613-906B-7EC1740AC0FD}">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CD123520-488C-4EC8-8992-803060478A7C}" type="parTrans" cxnId="{1718E7BF-4707-42B3-ABB0-E1EA2BCC8F35}">
      <dgm:prSet/>
      <dgm:spPr/>
      <dgm:t>
        <a:bodyPr/>
        <a:lstStyle/>
        <a:p>
          <a:endParaRPr lang="en-US"/>
        </a:p>
      </dgm:t>
    </dgm:pt>
    <dgm:pt modelId="{A9B279FF-E844-4C4E-BC1C-01491E5DD301}" type="sibTrans" cxnId="{1718E7BF-4707-42B3-ABB0-E1EA2BCC8F35}">
      <dgm:prSet/>
      <dgm:spPr/>
      <dgm:t>
        <a:bodyPr/>
        <a:lstStyle/>
        <a:p>
          <a:endParaRPr lang="en-US"/>
        </a:p>
      </dgm:t>
    </dgm:pt>
    <dgm:pt modelId="{7B1D36C9-05AE-4F80-973F-D2BB0B0DD9AF}">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4AEB329E-2582-47FF-85D2-A088AC741AD7}" type="parTrans" cxnId="{0BFBF404-1404-4813-BE9B-AA04085E2CED}">
      <dgm:prSet/>
      <dgm:spPr/>
      <dgm:t>
        <a:bodyPr/>
        <a:lstStyle/>
        <a:p>
          <a:endParaRPr lang="en-US"/>
        </a:p>
      </dgm:t>
    </dgm:pt>
    <dgm:pt modelId="{638B5E41-B45B-4CB2-8763-EB21DE568285}" type="sibTrans" cxnId="{0BFBF404-1404-4813-BE9B-AA04085E2CED}">
      <dgm:prSet/>
      <dgm:spPr/>
      <dgm:t>
        <a:bodyPr/>
        <a:lstStyle/>
        <a:p>
          <a:endParaRPr lang="en-US"/>
        </a:p>
      </dgm:t>
    </dgm:pt>
    <dgm:pt modelId="{0900E9DF-5495-402B-BBE5-5377FC317F87}">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ABD9097B-88C1-4DD6-A86F-E7E289D52942}" type="parTrans" cxnId="{EAB4647F-D4F5-454A-8D9F-D3654275A21D}">
      <dgm:prSet/>
      <dgm:spPr/>
      <dgm:t>
        <a:bodyPr/>
        <a:lstStyle/>
        <a:p>
          <a:endParaRPr lang="en-US"/>
        </a:p>
      </dgm:t>
    </dgm:pt>
    <dgm:pt modelId="{7644954B-98F5-4817-A7B8-2E1674730788}" type="sibTrans" cxnId="{EAB4647F-D4F5-454A-8D9F-D3654275A21D}">
      <dgm:prSet/>
      <dgm:spPr/>
      <dgm:t>
        <a:bodyPr/>
        <a:lstStyle/>
        <a:p>
          <a:endParaRPr lang="en-US"/>
        </a:p>
      </dgm:t>
    </dgm:pt>
    <dgm:pt modelId="{7A12AB68-44F2-404E-BD74-224C0CDE2C60}">
      <dgm:prSet phldrT="[Text]"/>
      <dgm:spPr>
        <a:solidFill>
          <a:srgbClr val="49CFAE"/>
        </a:solidFill>
      </dgm:spPr>
      <dgm:t>
        <a:bodyPr/>
        <a:lstStyle/>
        <a:p>
          <a:r>
            <a:rPr lang="en-US" dirty="0" smtClean="0">
              <a:latin typeface="Times New Roman" panose="02020603050405020304" pitchFamily="18" charset="0"/>
              <a:cs typeface="Times New Roman" panose="02020603050405020304" pitchFamily="18" charset="0"/>
            </a:rPr>
            <a:t>Research Network</a:t>
          </a:r>
          <a:endParaRPr lang="en-US" dirty="0">
            <a:latin typeface="Times New Roman" panose="02020603050405020304" pitchFamily="18" charset="0"/>
            <a:cs typeface="Times New Roman" panose="02020603050405020304" pitchFamily="18" charset="0"/>
          </a:endParaRPr>
        </a:p>
      </dgm:t>
    </dgm:pt>
    <dgm:pt modelId="{1845A938-A50A-4D5F-9C88-61CD85EDA44C}" type="parTrans" cxnId="{7E1E4226-C8CF-49E0-8BFF-CBF2D53E7DF2}">
      <dgm:prSet/>
      <dgm:spPr/>
      <dgm:t>
        <a:bodyPr/>
        <a:lstStyle/>
        <a:p>
          <a:endParaRPr lang="en-US"/>
        </a:p>
      </dgm:t>
    </dgm:pt>
    <dgm:pt modelId="{AB7258FD-6B37-43BC-B665-E3C2CC572407}" type="sibTrans" cxnId="{7E1E4226-C8CF-49E0-8BFF-CBF2D53E7DF2}">
      <dgm:prSet/>
      <dgm:spPr/>
      <dgm:t>
        <a:bodyPr/>
        <a:lstStyle/>
        <a:p>
          <a:endParaRPr lang="en-US"/>
        </a:p>
      </dgm:t>
    </dgm:pt>
    <dgm:pt modelId="{05EDA8C9-7F76-4D46-B943-0A2132292161}" type="pres">
      <dgm:prSet presAssocID="{03EC4617-BAA3-48C2-B747-8D469B3351BD}" presName="cycle" presStyleCnt="0">
        <dgm:presLayoutVars>
          <dgm:chMax val="1"/>
          <dgm:dir/>
          <dgm:animLvl val="ctr"/>
          <dgm:resizeHandles val="exact"/>
        </dgm:presLayoutVars>
      </dgm:prSet>
      <dgm:spPr/>
      <dgm:t>
        <a:bodyPr/>
        <a:lstStyle/>
        <a:p>
          <a:endParaRPr lang="en-US"/>
        </a:p>
      </dgm:t>
    </dgm:pt>
    <dgm:pt modelId="{B141965F-BE8B-4145-8C52-B0F8BAD620A9}" type="pres">
      <dgm:prSet presAssocID="{2FFABBC8-330E-4F07-881F-4338C19B1698}" presName="centerShape" presStyleLbl="node0" presStyleIdx="0" presStyleCnt="1" custScaleX="184041" custScaleY="171019" custLinFactNeighborX="987" custLinFactNeighborY="-247"/>
      <dgm:spPr/>
      <dgm:t>
        <a:bodyPr/>
        <a:lstStyle/>
        <a:p>
          <a:endParaRPr lang="en-US"/>
        </a:p>
      </dgm:t>
    </dgm:pt>
    <dgm:pt modelId="{7FD8A484-78A8-4015-B050-ADFFED79488A}" type="pres">
      <dgm:prSet presAssocID="{3C2A288D-0A0A-4485-AE3D-809DDC8BC3AF}" presName="Name9" presStyleLbl="parChTrans1D2" presStyleIdx="0" presStyleCnt="8"/>
      <dgm:spPr/>
      <dgm:t>
        <a:bodyPr/>
        <a:lstStyle/>
        <a:p>
          <a:endParaRPr lang="en-US"/>
        </a:p>
      </dgm:t>
    </dgm:pt>
    <dgm:pt modelId="{3A982952-29C2-4982-A83A-B76F506E260B}" type="pres">
      <dgm:prSet presAssocID="{3C2A288D-0A0A-4485-AE3D-809DDC8BC3AF}" presName="connTx" presStyleLbl="parChTrans1D2" presStyleIdx="0" presStyleCnt="8"/>
      <dgm:spPr/>
      <dgm:t>
        <a:bodyPr/>
        <a:lstStyle/>
        <a:p>
          <a:endParaRPr lang="en-US"/>
        </a:p>
      </dgm:t>
    </dgm:pt>
    <dgm:pt modelId="{2BCD0878-7039-4690-BD91-66BFB0DFA83E}" type="pres">
      <dgm:prSet presAssocID="{01AD0357-9FBA-438E-8274-40B649464EAE}" presName="node" presStyleLbl="node1" presStyleIdx="0" presStyleCnt="8">
        <dgm:presLayoutVars>
          <dgm:bulletEnabled val="1"/>
        </dgm:presLayoutVars>
      </dgm:prSet>
      <dgm:spPr/>
      <dgm:t>
        <a:bodyPr/>
        <a:lstStyle/>
        <a:p>
          <a:endParaRPr lang="en-US"/>
        </a:p>
      </dgm:t>
    </dgm:pt>
    <dgm:pt modelId="{DF500E75-D6D6-45AC-B845-347008FAE9B4}" type="pres">
      <dgm:prSet presAssocID="{8815AC3A-CE60-4E76-A6A8-24D8ACAE6E46}" presName="Name9" presStyleLbl="parChTrans1D2" presStyleIdx="1" presStyleCnt="8"/>
      <dgm:spPr/>
      <dgm:t>
        <a:bodyPr/>
        <a:lstStyle/>
        <a:p>
          <a:endParaRPr lang="en-US"/>
        </a:p>
      </dgm:t>
    </dgm:pt>
    <dgm:pt modelId="{58878D55-E048-4050-846D-CE184197BBA8}" type="pres">
      <dgm:prSet presAssocID="{8815AC3A-CE60-4E76-A6A8-24D8ACAE6E46}" presName="connTx" presStyleLbl="parChTrans1D2" presStyleIdx="1" presStyleCnt="8"/>
      <dgm:spPr/>
      <dgm:t>
        <a:bodyPr/>
        <a:lstStyle/>
        <a:p>
          <a:endParaRPr lang="en-US"/>
        </a:p>
      </dgm:t>
    </dgm:pt>
    <dgm:pt modelId="{2FC79680-4850-4DDD-B63D-11E7C579A63B}" type="pres">
      <dgm:prSet presAssocID="{CD762D23-DC20-46CA-A983-2483C690C0EA}" presName="node" presStyleLbl="node1" presStyleIdx="1" presStyleCnt="8">
        <dgm:presLayoutVars>
          <dgm:bulletEnabled val="1"/>
        </dgm:presLayoutVars>
      </dgm:prSet>
      <dgm:spPr/>
      <dgm:t>
        <a:bodyPr/>
        <a:lstStyle/>
        <a:p>
          <a:endParaRPr lang="en-US"/>
        </a:p>
      </dgm:t>
    </dgm:pt>
    <dgm:pt modelId="{1F0ACA63-0F02-4BA1-9028-910BDCC5A090}" type="pres">
      <dgm:prSet presAssocID="{8345B92D-27A5-4602-814F-ACF98BCD6EF3}" presName="Name9" presStyleLbl="parChTrans1D2" presStyleIdx="2" presStyleCnt="8"/>
      <dgm:spPr/>
      <dgm:t>
        <a:bodyPr/>
        <a:lstStyle/>
        <a:p>
          <a:endParaRPr lang="en-US"/>
        </a:p>
      </dgm:t>
    </dgm:pt>
    <dgm:pt modelId="{EB58C0AF-75EF-4F91-98B2-3E5D4B8F02CF}" type="pres">
      <dgm:prSet presAssocID="{8345B92D-27A5-4602-814F-ACF98BCD6EF3}" presName="connTx" presStyleLbl="parChTrans1D2" presStyleIdx="2" presStyleCnt="8"/>
      <dgm:spPr/>
      <dgm:t>
        <a:bodyPr/>
        <a:lstStyle/>
        <a:p>
          <a:endParaRPr lang="en-US"/>
        </a:p>
      </dgm:t>
    </dgm:pt>
    <dgm:pt modelId="{256C5C74-098A-496C-BD90-D36575E3A611}" type="pres">
      <dgm:prSet presAssocID="{D125D770-489F-4897-94B7-5311EC11239D}" presName="node" presStyleLbl="node1" presStyleIdx="2" presStyleCnt="8">
        <dgm:presLayoutVars>
          <dgm:bulletEnabled val="1"/>
        </dgm:presLayoutVars>
      </dgm:prSet>
      <dgm:spPr/>
      <dgm:t>
        <a:bodyPr/>
        <a:lstStyle/>
        <a:p>
          <a:endParaRPr lang="en-US"/>
        </a:p>
      </dgm:t>
    </dgm:pt>
    <dgm:pt modelId="{DF996320-0979-46EB-BE07-E7D77013703E}" type="pres">
      <dgm:prSet presAssocID="{31E8AF2C-3A5B-42D6-B42D-56136F556CCC}" presName="Name9" presStyleLbl="parChTrans1D2" presStyleIdx="3" presStyleCnt="8"/>
      <dgm:spPr/>
      <dgm:t>
        <a:bodyPr/>
        <a:lstStyle/>
        <a:p>
          <a:endParaRPr lang="en-US"/>
        </a:p>
      </dgm:t>
    </dgm:pt>
    <dgm:pt modelId="{DD229AF3-F465-4B8D-B6C1-4BB6C068BDD0}" type="pres">
      <dgm:prSet presAssocID="{31E8AF2C-3A5B-42D6-B42D-56136F556CCC}" presName="connTx" presStyleLbl="parChTrans1D2" presStyleIdx="3" presStyleCnt="8"/>
      <dgm:spPr/>
      <dgm:t>
        <a:bodyPr/>
        <a:lstStyle/>
        <a:p>
          <a:endParaRPr lang="en-US"/>
        </a:p>
      </dgm:t>
    </dgm:pt>
    <dgm:pt modelId="{DC76FE83-62EA-424C-8581-49B593DC4588}" type="pres">
      <dgm:prSet presAssocID="{1D4EA2CC-A7F7-41D1-98CA-E4EE21E46B39}" presName="node" presStyleLbl="node1" presStyleIdx="3" presStyleCnt="8">
        <dgm:presLayoutVars>
          <dgm:bulletEnabled val="1"/>
        </dgm:presLayoutVars>
      </dgm:prSet>
      <dgm:spPr/>
      <dgm:t>
        <a:bodyPr/>
        <a:lstStyle/>
        <a:p>
          <a:endParaRPr lang="en-US"/>
        </a:p>
      </dgm:t>
    </dgm:pt>
    <dgm:pt modelId="{CABAC9C4-176C-439A-9E25-1EF17F833458}" type="pres">
      <dgm:prSet presAssocID="{4AEB329E-2582-47FF-85D2-A088AC741AD7}" presName="Name9" presStyleLbl="parChTrans1D2" presStyleIdx="4" presStyleCnt="8"/>
      <dgm:spPr/>
      <dgm:t>
        <a:bodyPr/>
        <a:lstStyle/>
        <a:p>
          <a:endParaRPr lang="en-US"/>
        </a:p>
      </dgm:t>
    </dgm:pt>
    <dgm:pt modelId="{256B7C45-8039-454D-8245-0A5BA80C51EA}" type="pres">
      <dgm:prSet presAssocID="{4AEB329E-2582-47FF-85D2-A088AC741AD7}" presName="connTx" presStyleLbl="parChTrans1D2" presStyleIdx="4" presStyleCnt="8"/>
      <dgm:spPr/>
      <dgm:t>
        <a:bodyPr/>
        <a:lstStyle/>
        <a:p>
          <a:endParaRPr lang="en-US"/>
        </a:p>
      </dgm:t>
    </dgm:pt>
    <dgm:pt modelId="{D22E90A9-FA7A-4FED-A59E-C8FB5D72268D}" type="pres">
      <dgm:prSet presAssocID="{7B1D36C9-05AE-4F80-973F-D2BB0B0DD9AF}" presName="node" presStyleLbl="node1" presStyleIdx="4" presStyleCnt="8">
        <dgm:presLayoutVars>
          <dgm:bulletEnabled val="1"/>
        </dgm:presLayoutVars>
      </dgm:prSet>
      <dgm:spPr/>
      <dgm:t>
        <a:bodyPr/>
        <a:lstStyle/>
        <a:p>
          <a:endParaRPr lang="en-US"/>
        </a:p>
      </dgm:t>
    </dgm:pt>
    <dgm:pt modelId="{44C64802-4522-4147-8B0B-7C61EFAFA5B9}" type="pres">
      <dgm:prSet presAssocID="{ABD9097B-88C1-4DD6-A86F-E7E289D52942}" presName="Name9" presStyleLbl="parChTrans1D2" presStyleIdx="5" presStyleCnt="8"/>
      <dgm:spPr/>
      <dgm:t>
        <a:bodyPr/>
        <a:lstStyle/>
        <a:p>
          <a:endParaRPr lang="en-US"/>
        </a:p>
      </dgm:t>
    </dgm:pt>
    <dgm:pt modelId="{FD94E64E-D809-4B4D-9B28-E977E2758EEF}" type="pres">
      <dgm:prSet presAssocID="{ABD9097B-88C1-4DD6-A86F-E7E289D52942}" presName="connTx" presStyleLbl="parChTrans1D2" presStyleIdx="5" presStyleCnt="8"/>
      <dgm:spPr/>
      <dgm:t>
        <a:bodyPr/>
        <a:lstStyle/>
        <a:p>
          <a:endParaRPr lang="en-US"/>
        </a:p>
      </dgm:t>
    </dgm:pt>
    <dgm:pt modelId="{16C77792-D6C5-4692-988D-04E46B6282C6}" type="pres">
      <dgm:prSet presAssocID="{0900E9DF-5495-402B-BBE5-5377FC317F87}" presName="node" presStyleLbl="node1" presStyleIdx="5" presStyleCnt="8">
        <dgm:presLayoutVars>
          <dgm:bulletEnabled val="1"/>
        </dgm:presLayoutVars>
      </dgm:prSet>
      <dgm:spPr/>
      <dgm:t>
        <a:bodyPr/>
        <a:lstStyle/>
        <a:p>
          <a:endParaRPr lang="en-US"/>
        </a:p>
      </dgm:t>
    </dgm:pt>
    <dgm:pt modelId="{59306534-772D-4365-9B4B-E76CB1EFFC10}" type="pres">
      <dgm:prSet presAssocID="{1845A938-A50A-4D5F-9C88-61CD85EDA44C}" presName="Name9" presStyleLbl="parChTrans1D2" presStyleIdx="6" presStyleCnt="8"/>
      <dgm:spPr/>
      <dgm:t>
        <a:bodyPr/>
        <a:lstStyle/>
        <a:p>
          <a:endParaRPr lang="en-US"/>
        </a:p>
      </dgm:t>
    </dgm:pt>
    <dgm:pt modelId="{D15B593A-0A9A-44DA-8177-EC2DF55BAEE9}" type="pres">
      <dgm:prSet presAssocID="{1845A938-A50A-4D5F-9C88-61CD85EDA44C}" presName="connTx" presStyleLbl="parChTrans1D2" presStyleIdx="6" presStyleCnt="8"/>
      <dgm:spPr/>
      <dgm:t>
        <a:bodyPr/>
        <a:lstStyle/>
        <a:p>
          <a:endParaRPr lang="en-US"/>
        </a:p>
      </dgm:t>
    </dgm:pt>
    <dgm:pt modelId="{B9E1B14B-327B-444D-A273-DE13C4295AAB}" type="pres">
      <dgm:prSet presAssocID="{7A12AB68-44F2-404E-BD74-224C0CDE2C60}" presName="node" presStyleLbl="node1" presStyleIdx="6" presStyleCnt="8">
        <dgm:presLayoutVars>
          <dgm:bulletEnabled val="1"/>
        </dgm:presLayoutVars>
      </dgm:prSet>
      <dgm:spPr/>
      <dgm:t>
        <a:bodyPr/>
        <a:lstStyle/>
        <a:p>
          <a:endParaRPr lang="en-US"/>
        </a:p>
      </dgm:t>
    </dgm:pt>
    <dgm:pt modelId="{58FAB902-59EB-43C2-BB1F-656851E7D795}" type="pres">
      <dgm:prSet presAssocID="{CD123520-488C-4EC8-8992-803060478A7C}" presName="Name9" presStyleLbl="parChTrans1D2" presStyleIdx="7" presStyleCnt="8"/>
      <dgm:spPr/>
      <dgm:t>
        <a:bodyPr/>
        <a:lstStyle/>
        <a:p>
          <a:endParaRPr lang="en-US"/>
        </a:p>
      </dgm:t>
    </dgm:pt>
    <dgm:pt modelId="{5019CF89-3540-48EF-9CFF-8D76ED99900C}" type="pres">
      <dgm:prSet presAssocID="{CD123520-488C-4EC8-8992-803060478A7C}" presName="connTx" presStyleLbl="parChTrans1D2" presStyleIdx="7" presStyleCnt="8"/>
      <dgm:spPr/>
      <dgm:t>
        <a:bodyPr/>
        <a:lstStyle/>
        <a:p>
          <a:endParaRPr lang="en-US"/>
        </a:p>
      </dgm:t>
    </dgm:pt>
    <dgm:pt modelId="{493849B1-7702-4A23-8817-B7FDC372B6FF}" type="pres">
      <dgm:prSet presAssocID="{525DBD7E-C321-4613-906B-7EC1740AC0FD}" presName="node" presStyleLbl="node1" presStyleIdx="7" presStyleCnt="8">
        <dgm:presLayoutVars>
          <dgm:bulletEnabled val="1"/>
        </dgm:presLayoutVars>
      </dgm:prSet>
      <dgm:spPr/>
      <dgm:t>
        <a:bodyPr/>
        <a:lstStyle/>
        <a:p>
          <a:endParaRPr lang="en-US"/>
        </a:p>
      </dgm:t>
    </dgm:pt>
  </dgm:ptLst>
  <dgm:cxnLst>
    <dgm:cxn modelId="{5890684A-845C-4A7B-8458-40DD79664DA6}" type="presOf" srcId="{ABD9097B-88C1-4DD6-A86F-E7E289D52942}" destId="{FD94E64E-D809-4B4D-9B28-E977E2758EEF}" srcOrd="1" destOrd="0" presId="urn:microsoft.com/office/officeart/2005/8/layout/radial1"/>
    <dgm:cxn modelId="{BC3E1818-C14F-4AEC-844F-4CD933BF3197}" type="presOf" srcId="{31E8AF2C-3A5B-42D6-B42D-56136F556CCC}" destId="{DF996320-0979-46EB-BE07-E7D77013703E}" srcOrd="0" destOrd="0" presId="urn:microsoft.com/office/officeart/2005/8/layout/radial1"/>
    <dgm:cxn modelId="{8F62E7E7-1A39-43CF-8488-20DB87549A9E}" srcId="{2FFABBC8-330E-4F07-881F-4338C19B1698}" destId="{01AD0357-9FBA-438E-8274-40B649464EAE}" srcOrd="0" destOrd="0" parTransId="{3C2A288D-0A0A-4485-AE3D-809DDC8BC3AF}" sibTransId="{26B54FFD-8282-4390-8978-F3F50E53D1D7}"/>
    <dgm:cxn modelId="{EAB4647F-D4F5-454A-8D9F-D3654275A21D}" srcId="{2FFABBC8-330E-4F07-881F-4338C19B1698}" destId="{0900E9DF-5495-402B-BBE5-5377FC317F87}" srcOrd="5" destOrd="0" parTransId="{ABD9097B-88C1-4DD6-A86F-E7E289D52942}" sibTransId="{7644954B-98F5-4817-A7B8-2E1674730788}"/>
    <dgm:cxn modelId="{3AA28B7B-E148-4FA8-8833-F3457C13CE82}" type="presOf" srcId="{CD123520-488C-4EC8-8992-803060478A7C}" destId="{58FAB902-59EB-43C2-BB1F-656851E7D795}" srcOrd="0" destOrd="0" presId="urn:microsoft.com/office/officeart/2005/8/layout/radial1"/>
    <dgm:cxn modelId="{B5A07F75-29F7-426F-9F48-6AE912744655}" type="presOf" srcId="{31E8AF2C-3A5B-42D6-B42D-56136F556CCC}" destId="{DD229AF3-F465-4B8D-B6C1-4BB6C068BDD0}" srcOrd="1" destOrd="0" presId="urn:microsoft.com/office/officeart/2005/8/layout/radial1"/>
    <dgm:cxn modelId="{5D51EA06-1A3B-4E8E-A844-553CE7CBDC6A}" type="presOf" srcId="{2FFABBC8-330E-4F07-881F-4338C19B1698}" destId="{B141965F-BE8B-4145-8C52-B0F8BAD620A9}" srcOrd="0" destOrd="0" presId="urn:microsoft.com/office/officeart/2005/8/layout/radial1"/>
    <dgm:cxn modelId="{048A4986-5AA0-4967-9E14-60675E429EB5}" type="presOf" srcId="{ABD9097B-88C1-4DD6-A86F-E7E289D52942}" destId="{44C64802-4522-4147-8B0B-7C61EFAFA5B9}" srcOrd="0" destOrd="0" presId="urn:microsoft.com/office/officeart/2005/8/layout/radial1"/>
    <dgm:cxn modelId="{BBC7CC25-A914-40E7-A87C-54622CA5B2DE}" type="presOf" srcId="{1D4EA2CC-A7F7-41D1-98CA-E4EE21E46B39}" destId="{DC76FE83-62EA-424C-8581-49B593DC4588}" srcOrd="0" destOrd="0" presId="urn:microsoft.com/office/officeart/2005/8/layout/radial1"/>
    <dgm:cxn modelId="{8AEF6B2C-EBC0-45D7-A1F3-10C63E64CFB2}" type="presOf" srcId="{CD123520-488C-4EC8-8992-803060478A7C}" destId="{5019CF89-3540-48EF-9CFF-8D76ED99900C}" srcOrd="1" destOrd="0" presId="urn:microsoft.com/office/officeart/2005/8/layout/radial1"/>
    <dgm:cxn modelId="{6CA918AA-8BA7-41BF-A238-AEB7820A4746}" type="presOf" srcId="{0900E9DF-5495-402B-BBE5-5377FC317F87}" destId="{16C77792-D6C5-4692-988D-04E46B6282C6}" srcOrd="0" destOrd="0" presId="urn:microsoft.com/office/officeart/2005/8/layout/radial1"/>
    <dgm:cxn modelId="{B7B16BB6-20EC-45CA-9172-4C2A5E3CA713}" srcId="{2FFABBC8-330E-4F07-881F-4338C19B1698}" destId="{1D4EA2CC-A7F7-41D1-98CA-E4EE21E46B39}" srcOrd="3" destOrd="0" parTransId="{31E8AF2C-3A5B-42D6-B42D-56136F556CCC}" sibTransId="{99A352B7-93DC-4310-BC0F-44AA6E81FBE4}"/>
    <dgm:cxn modelId="{2DECC93E-9CE3-4DD9-ABA4-080F1038CADC}" type="presOf" srcId="{4AEB329E-2582-47FF-85D2-A088AC741AD7}" destId="{CABAC9C4-176C-439A-9E25-1EF17F833458}" srcOrd="0" destOrd="0" presId="urn:microsoft.com/office/officeart/2005/8/layout/radial1"/>
    <dgm:cxn modelId="{A8FCA5FB-B27B-4724-9B63-A29A5E38529B}" srcId="{2FFABBC8-330E-4F07-881F-4338C19B1698}" destId="{D125D770-489F-4897-94B7-5311EC11239D}" srcOrd="2" destOrd="0" parTransId="{8345B92D-27A5-4602-814F-ACF98BCD6EF3}" sibTransId="{7546A60F-EEAF-4931-8CCF-4C1142FE6FCE}"/>
    <dgm:cxn modelId="{1718E7BF-4707-42B3-ABB0-E1EA2BCC8F35}" srcId="{2FFABBC8-330E-4F07-881F-4338C19B1698}" destId="{525DBD7E-C321-4613-906B-7EC1740AC0FD}" srcOrd="7" destOrd="0" parTransId="{CD123520-488C-4EC8-8992-803060478A7C}" sibTransId="{A9B279FF-E844-4C4E-BC1C-01491E5DD301}"/>
    <dgm:cxn modelId="{4ABF294A-DF25-4946-9883-9979FFB3BD49}" type="presOf" srcId="{4AEB329E-2582-47FF-85D2-A088AC741AD7}" destId="{256B7C45-8039-454D-8245-0A5BA80C51EA}" srcOrd="1" destOrd="0" presId="urn:microsoft.com/office/officeart/2005/8/layout/radial1"/>
    <dgm:cxn modelId="{0BFBF404-1404-4813-BE9B-AA04085E2CED}" srcId="{2FFABBC8-330E-4F07-881F-4338C19B1698}" destId="{7B1D36C9-05AE-4F80-973F-D2BB0B0DD9AF}" srcOrd="4" destOrd="0" parTransId="{4AEB329E-2582-47FF-85D2-A088AC741AD7}" sibTransId="{638B5E41-B45B-4CB2-8763-EB21DE568285}"/>
    <dgm:cxn modelId="{9EB36F29-8742-4945-B065-96A5FE4CD78C}" type="presOf" srcId="{8815AC3A-CE60-4E76-A6A8-24D8ACAE6E46}" destId="{58878D55-E048-4050-846D-CE184197BBA8}" srcOrd="1" destOrd="0" presId="urn:microsoft.com/office/officeart/2005/8/layout/radial1"/>
    <dgm:cxn modelId="{70112159-8D5F-4FDD-9C39-F75B411D3C19}" type="presOf" srcId="{01AD0357-9FBA-438E-8274-40B649464EAE}" destId="{2BCD0878-7039-4690-BD91-66BFB0DFA83E}" srcOrd="0" destOrd="0" presId="urn:microsoft.com/office/officeart/2005/8/layout/radial1"/>
    <dgm:cxn modelId="{41F1B1D5-97F2-48CC-9509-295926C9AFE3}" type="presOf" srcId="{525DBD7E-C321-4613-906B-7EC1740AC0FD}" destId="{493849B1-7702-4A23-8817-B7FDC372B6FF}" srcOrd="0" destOrd="0" presId="urn:microsoft.com/office/officeart/2005/8/layout/radial1"/>
    <dgm:cxn modelId="{8B52FC84-5CFB-4317-9F6A-52E096C98A3C}" type="presOf" srcId="{D125D770-489F-4897-94B7-5311EC11239D}" destId="{256C5C74-098A-496C-BD90-D36575E3A611}" srcOrd="0" destOrd="0" presId="urn:microsoft.com/office/officeart/2005/8/layout/radial1"/>
    <dgm:cxn modelId="{6FEAF40D-9107-4BFF-B835-76EB08E41CD0}" type="presOf" srcId="{8345B92D-27A5-4602-814F-ACF98BCD6EF3}" destId="{EB58C0AF-75EF-4F91-98B2-3E5D4B8F02CF}" srcOrd="1" destOrd="0" presId="urn:microsoft.com/office/officeart/2005/8/layout/radial1"/>
    <dgm:cxn modelId="{F6B42B8D-4B21-404B-BB44-06683F24ED76}" type="presOf" srcId="{8815AC3A-CE60-4E76-A6A8-24D8ACAE6E46}" destId="{DF500E75-D6D6-45AC-B845-347008FAE9B4}" srcOrd="0" destOrd="0" presId="urn:microsoft.com/office/officeart/2005/8/layout/radial1"/>
    <dgm:cxn modelId="{7F14B67E-A307-49B6-813F-E7143247E74E}" srcId="{03EC4617-BAA3-48C2-B747-8D469B3351BD}" destId="{2FFABBC8-330E-4F07-881F-4338C19B1698}" srcOrd="0" destOrd="0" parTransId="{BAD41477-D4E8-4362-9704-0F6647DAC50F}" sibTransId="{2D22CE29-5C43-44BC-9D97-6F6B2EE54E08}"/>
    <dgm:cxn modelId="{332BCFC6-F581-4F88-8D80-5DF061AEA52E}" type="presOf" srcId="{7A12AB68-44F2-404E-BD74-224C0CDE2C60}" destId="{B9E1B14B-327B-444D-A273-DE13C4295AAB}" srcOrd="0" destOrd="0" presId="urn:microsoft.com/office/officeart/2005/8/layout/radial1"/>
    <dgm:cxn modelId="{F1084A75-6FD0-4604-937F-33D55D95E1AE}" type="presOf" srcId="{CD762D23-DC20-46CA-A983-2483C690C0EA}" destId="{2FC79680-4850-4DDD-B63D-11E7C579A63B}" srcOrd="0" destOrd="0" presId="urn:microsoft.com/office/officeart/2005/8/layout/radial1"/>
    <dgm:cxn modelId="{7E1E4226-C8CF-49E0-8BFF-CBF2D53E7DF2}" srcId="{2FFABBC8-330E-4F07-881F-4338C19B1698}" destId="{7A12AB68-44F2-404E-BD74-224C0CDE2C60}" srcOrd="6" destOrd="0" parTransId="{1845A938-A50A-4D5F-9C88-61CD85EDA44C}" sibTransId="{AB7258FD-6B37-43BC-B665-E3C2CC572407}"/>
    <dgm:cxn modelId="{75963E11-9910-4D9E-8DE6-E0C40373BE20}" srcId="{2FFABBC8-330E-4F07-881F-4338C19B1698}" destId="{CD762D23-DC20-46CA-A983-2483C690C0EA}" srcOrd="1" destOrd="0" parTransId="{8815AC3A-CE60-4E76-A6A8-24D8ACAE6E46}" sibTransId="{566F88BB-2BCC-4BA2-8FCE-E20A438FFB37}"/>
    <dgm:cxn modelId="{B292826F-E748-4D43-80ED-47EF428417FC}" type="presOf" srcId="{3C2A288D-0A0A-4485-AE3D-809DDC8BC3AF}" destId="{3A982952-29C2-4982-A83A-B76F506E260B}" srcOrd="1" destOrd="0" presId="urn:microsoft.com/office/officeart/2005/8/layout/radial1"/>
    <dgm:cxn modelId="{198AEC31-26D6-4BE3-8518-5215665F88B1}" type="presOf" srcId="{03EC4617-BAA3-48C2-B747-8D469B3351BD}" destId="{05EDA8C9-7F76-4D46-B943-0A2132292161}" srcOrd="0" destOrd="0" presId="urn:microsoft.com/office/officeart/2005/8/layout/radial1"/>
    <dgm:cxn modelId="{C1C59D81-0AB9-4A95-95D9-94443F086B0B}" type="presOf" srcId="{3C2A288D-0A0A-4485-AE3D-809DDC8BC3AF}" destId="{7FD8A484-78A8-4015-B050-ADFFED79488A}" srcOrd="0" destOrd="0" presId="urn:microsoft.com/office/officeart/2005/8/layout/radial1"/>
    <dgm:cxn modelId="{C1322EA0-6AB5-4413-8F98-E889983CEF3E}" type="presOf" srcId="{1845A938-A50A-4D5F-9C88-61CD85EDA44C}" destId="{D15B593A-0A9A-44DA-8177-EC2DF55BAEE9}" srcOrd="1" destOrd="0" presId="urn:microsoft.com/office/officeart/2005/8/layout/radial1"/>
    <dgm:cxn modelId="{FE364E40-9C98-41F4-ADA0-FFA7F62E5F34}" type="presOf" srcId="{7B1D36C9-05AE-4F80-973F-D2BB0B0DD9AF}" destId="{D22E90A9-FA7A-4FED-A59E-C8FB5D72268D}" srcOrd="0" destOrd="0" presId="urn:microsoft.com/office/officeart/2005/8/layout/radial1"/>
    <dgm:cxn modelId="{CE0B2F7B-BDF7-449F-87E0-16015FF40725}" type="presOf" srcId="{1845A938-A50A-4D5F-9C88-61CD85EDA44C}" destId="{59306534-772D-4365-9B4B-E76CB1EFFC10}" srcOrd="0" destOrd="0" presId="urn:microsoft.com/office/officeart/2005/8/layout/radial1"/>
    <dgm:cxn modelId="{E6D3CAC9-1AEF-4371-96B4-7EA0BF5D8DCC}" type="presOf" srcId="{8345B92D-27A5-4602-814F-ACF98BCD6EF3}" destId="{1F0ACA63-0F02-4BA1-9028-910BDCC5A090}" srcOrd="0" destOrd="0" presId="urn:microsoft.com/office/officeart/2005/8/layout/radial1"/>
    <dgm:cxn modelId="{8685E7E7-16D3-441D-96EA-020E70DF4BE3}" type="presParOf" srcId="{05EDA8C9-7F76-4D46-B943-0A2132292161}" destId="{B141965F-BE8B-4145-8C52-B0F8BAD620A9}" srcOrd="0" destOrd="0" presId="urn:microsoft.com/office/officeart/2005/8/layout/radial1"/>
    <dgm:cxn modelId="{5E7130D9-E5F8-4438-92D8-7201D616363B}" type="presParOf" srcId="{05EDA8C9-7F76-4D46-B943-0A2132292161}" destId="{7FD8A484-78A8-4015-B050-ADFFED79488A}" srcOrd="1" destOrd="0" presId="urn:microsoft.com/office/officeart/2005/8/layout/radial1"/>
    <dgm:cxn modelId="{6F0B2ED5-09BA-4E6A-9B88-D1F8913B21A0}" type="presParOf" srcId="{7FD8A484-78A8-4015-B050-ADFFED79488A}" destId="{3A982952-29C2-4982-A83A-B76F506E260B}" srcOrd="0" destOrd="0" presId="urn:microsoft.com/office/officeart/2005/8/layout/radial1"/>
    <dgm:cxn modelId="{62011397-D5DC-41FE-AFE6-83737149CAE8}" type="presParOf" srcId="{05EDA8C9-7F76-4D46-B943-0A2132292161}" destId="{2BCD0878-7039-4690-BD91-66BFB0DFA83E}" srcOrd="2" destOrd="0" presId="urn:microsoft.com/office/officeart/2005/8/layout/radial1"/>
    <dgm:cxn modelId="{3A195F66-1C13-4769-962B-5669E882BE71}" type="presParOf" srcId="{05EDA8C9-7F76-4D46-B943-0A2132292161}" destId="{DF500E75-D6D6-45AC-B845-347008FAE9B4}" srcOrd="3" destOrd="0" presId="urn:microsoft.com/office/officeart/2005/8/layout/radial1"/>
    <dgm:cxn modelId="{63CEE853-9EB4-4455-BA94-F881CA735872}" type="presParOf" srcId="{DF500E75-D6D6-45AC-B845-347008FAE9B4}" destId="{58878D55-E048-4050-846D-CE184197BBA8}" srcOrd="0" destOrd="0" presId="urn:microsoft.com/office/officeart/2005/8/layout/radial1"/>
    <dgm:cxn modelId="{FD2FC411-C2CC-4709-AB1E-F9243CCA5B75}" type="presParOf" srcId="{05EDA8C9-7F76-4D46-B943-0A2132292161}" destId="{2FC79680-4850-4DDD-B63D-11E7C579A63B}" srcOrd="4" destOrd="0" presId="urn:microsoft.com/office/officeart/2005/8/layout/radial1"/>
    <dgm:cxn modelId="{B0CEBAB2-EC57-42B0-9412-D4C1BB50E979}" type="presParOf" srcId="{05EDA8C9-7F76-4D46-B943-0A2132292161}" destId="{1F0ACA63-0F02-4BA1-9028-910BDCC5A090}" srcOrd="5" destOrd="0" presId="urn:microsoft.com/office/officeart/2005/8/layout/radial1"/>
    <dgm:cxn modelId="{294B3523-EFD1-419B-8D55-8B5B23883278}" type="presParOf" srcId="{1F0ACA63-0F02-4BA1-9028-910BDCC5A090}" destId="{EB58C0AF-75EF-4F91-98B2-3E5D4B8F02CF}" srcOrd="0" destOrd="0" presId="urn:microsoft.com/office/officeart/2005/8/layout/radial1"/>
    <dgm:cxn modelId="{D8DB714F-298D-46B4-AAA5-BD52D3FFC8F9}" type="presParOf" srcId="{05EDA8C9-7F76-4D46-B943-0A2132292161}" destId="{256C5C74-098A-496C-BD90-D36575E3A611}" srcOrd="6" destOrd="0" presId="urn:microsoft.com/office/officeart/2005/8/layout/radial1"/>
    <dgm:cxn modelId="{D63D245A-F2DD-4679-A7E7-191628CC0753}" type="presParOf" srcId="{05EDA8C9-7F76-4D46-B943-0A2132292161}" destId="{DF996320-0979-46EB-BE07-E7D77013703E}" srcOrd="7" destOrd="0" presId="urn:microsoft.com/office/officeart/2005/8/layout/radial1"/>
    <dgm:cxn modelId="{3741BF39-C9DE-4136-B576-461A2AA74E45}" type="presParOf" srcId="{DF996320-0979-46EB-BE07-E7D77013703E}" destId="{DD229AF3-F465-4B8D-B6C1-4BB6C068BDD0}" srcOrd="0" destOrd="0" presId="urn:microsoft.com/office/officeart/2005/8/layout/radial1"/>
    <dgm:cxn modelId="{374D16E0-335B-48E8-BF3A-E7298F381007}" type="presParOf" srcId="{05EDA8C9-7F76-4D46-B943-0A2132292161}" destId="{DC76FE83-62EA-424C-8581-49B593DC4588}" srcOrd="8" destOrd="0" presId="urn:microsoft.com/office/officeart/2005/8/layout/radial1"/>
    <dgm:cxn modelId="{719D521C-F413-4164-A341-ACC84ADC5A05}" type="presParOf" srcId="{05EDA8C9-7F76-4D46-B943-0A2132292161}" destId="{CABAC9C4-176C-439A-9E25-1EF17F833458}" srcOrd="9" destOrd="0" presId="urn:microsoft.com/office/officeart/2005/8/layout/radial1"/>
    <dgm:cxn modelId="{9957B912-AA88-4231-A49A-A86536C6D114}" type="presParOf" srcId="{CABAC9C4-176C-439A-9E25-1EF17F833458}" destId="{256B7C45-8039-454D-8245-0A5BA80C51EA}" srcOrd="0" destOrd="0" presId="urn:microsoft.com/office/officeart/2005/8/layout/radial1"/>
    <dgm:cxn modelId="{B522B205-D8DE-4008-8252-9E28EDD199C3}" type="presParOf" srcId="{05EDA8C9-7F76-4D46-B943-0A2132292161}" destId="{D22E90A9-FA7A-4FED-A59E-C8FB5D72268D}" srcOrd="10" destOrd="0" presId="urn:microsoft.com/office/officeart/2005/8/layout/radial1"/>
    <dgm:cxn modelId="{6A428CFD-43F5-4FEF-ABC2-F4D3716C9CEC}" type="presParOf" srcId="{05EDA8C9-7F76-4D46-B943-0A2132292161}" destId="{44C64802-4522-4147-8B0B-7C61EFAFA5B9}" srcOrd="11" destOrd="0" presId="urn:microsoft.com/office/officeart/2005/8/layout/radial1"/>
    <dgm:cxn modelId="{15C259F7-7683-4478-9188-CA7B2D1EA476}" type="presParOf" srcId="{44C64802-4522-4147-8B0B-7C61EFAFA5B9}" destId="{FD94E64E-D809-4B4D-9B28-E977E2758EEF}" srcOrd="0" destOrd="0" presId="urn:microsoft.com/office/officeart/2005/8/layout/radial1"/>
    <dgm:cxn modelId="{19005A70-2265-42AE-AD37-D668EC5FE9FE}" type="presParOf" srcId="{05EDA8C9-7F76-4D46-B943-0A2132292161}" destId="{16C77792-D6C5-4692-988D-04E46B6282C6}" srcOrd="12" destOrd="0" presId="urn:microsoft.com/office/officeart/2005/8/layout/radial1"/>
    <dgm:cxn modelId="{BD73003F-79DE-4641-A744-CF6053691926}" type="presParOf" srcId="{05EDA8C9-7F76-4D46-B943-0A2132292161}" destId="{59306534-772D-4365-9B4B-E76CB1EFFC10}" srcOrd="13" destOrd="0" presId="urn:microsoft.com/office/officeart/2005/8/layout/radial1"/>
    <dgm:cxn modelId="{0D4F53CC-EA7F-4A4B-BD13-64E230E45DAA}" type="presParOf" srcId="{59306534-772D-4365-9B4B-E76CB1EFFC10}" destId="{D15B593A-0A9A-44DA-8177-EC2DF55BAEE9}" srcOrd="0" destOrd="0" presId="urn:microsoft.com/office/officeart/2005/8/layout/radial1"/>
    <dgm:cxn modelId="{9A7617E5-3BD2-4028-921D-9F951A00817F}" type="presParOf" srcId="{05EDA8C9-7F76-4D46-B943-0A2132292161}" destId="{B9E1B14B-327B-444D-A273-DE13C4295AAB}" srcOrd="14" destOrd="0" presId="urn:microsoft.com/office/officeart/2005/8/layout/radial1"/>
    <dgm:cxn modelId="{E6078B5D-76B4-4493-97EB-68A241B3FF85}" type="presParOf" srcId="{05EDA8C9-7F76-4D46-B943-0A2132292161}" destId="{58FAB902-59EB-43C2-BB1F-656851E7D795}" srcOrd="15" destOrd="0" presId="urn:microsoft.com/office/officeart/2005/8/layout/radial1"/>
    <dgm:cxn modelId="{A19428D8-DD29-405C-9681-D1F6E463BDCD}" type="presParOf" srcId="{58FAB902-59EB-43C2-BB1F-656851E7D795}" destId="{5019CF89-3540-48EF-9CFF-8D76ED99900C}" srcOrd="0" destOrd="0" presId="urn:microsoft.com/office/officeart/2005/8/layout/radial1"/>
    <dgm:cxn modelId="{08BD0D75-2043-4CFB-93F4-792F64DEF840}" type="presParOf" srcId="{05EDA8C9-7F76-4D46-B943-0A2132292161}" destId="{493849B1-7702-4A23-8817-B7FDC372B6FF}" srcOrd="16" destOrd="0" presId="urn:microsoft.com/office/officeart/2005/8/layout/radial1"/>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1965F-BE8B-4145-8C52-B0F8BAD620A9}">
      <dsp:nvSpPr>
        <dsp:cNvPr id="0" name=""/>
        <dsp:cNvSpPr/>
      </dsp:nvSpPr>
      <dsp:spPr>
        <a:xfrm>
          <a:off x="1315051" y="777343"/>
          <a:ext cx="1057360" cy="982545"/>
        </a:xfrm>
        <a:prstGeom prst="ellipse">
          <a:avLst/>
        </a:prstGeom>
        <a:solidFill>
          <a:srgbClr val="317A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latin typeface="Times New Roman" panose="02020603050405020304" pitchFamily="18" charset="0"/>
              <a:cs typeface="Times New Roman" panose="02020603050405020304" pitchFamily="18" charset="0"/>
            </a:rPr>
            <a:t>Central Office</a:t>
          </a:r>
          <a:endParaRPr lang="en-US" sz="1400" kern="1200" dirty="0">
            <a:latin typeface="Times New Roman" panose="02020603050405020304" pitchFamily="18" charset="0"/>
            <a:cs typeface="Times New Roman" panose="02020603050405020304" pitchFamily="18" charset="0"/>
          </a:endParaRPr>
        </a:p>
      </dsp:txBody>
      <dsp:txXfrm>
        <a:off x="1469898" y="921233"/>
        <a:ext cx="747666" cy="694765"/>
      </dsp:txXfrm>
    </dsp:sp>
    <dsp:sp modelId="{7FD8A484-78A8-4015-B050-ADFFED79488A}">
      <dsp:nvSpPr>
        <dsp:cNvPr id="0" name=""/>
        <dsp:cNvSpPr/>
      </dsp:nvSpPr>
      <dsp:spPr>
        <a:xfrm rot="16131811">
          <a:off x="1735190" y="666399"/>
          <a:ext cx="193751" cy="28341"/>
        </a:xfrm>
        <a:custGeom>
          <a:avLst/>
          <a:gdLst/>
          <a:ahLst/>
          <a:cxnLst/>
          <a:rect l="0" t="0" r="0" b="0"/>
          <a:pathLst>
            <a:path>
              <a:moveTo>
                <a:pt x="0" y="14170"/>
              </a:moveTo>
              <a:lnTo>
                <a:pt x="193751"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827222" y="675726"/>
        <a:ext cx="9687" cy="9687"/>
      </dsp:txXfrm>
    </dsp:sp>
    <dsp:sp modelId="{2BCD0878-7039-4690-BD91-66BFB0DFA83E}">
      <dsp:nvSpPr>
        <dsp:cNvPr id="0" name=""/>
        <dsp:cNvSpPr/>
      </dsp:nvSpPr>
      <dsp:spPr>
        <a:xfrm>
          <a:off x="1537184" y="9246"/>
          <a:ext cx="574524" cy="574524"/>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National Node</a:t>
          </a:r>
          <a:endParaRPr lang="en-US" sz="800" kern="1200" dirty="0">
            <a:latin typeface="Times New Roman" panose="02020603050405020304" pitchFamily="18" charset="0"/>
            <a:cs typeface="Times New Roman" panose="02020603050405020304" pitchFamily="18" charset="0"/>
          </a:endParaRPr>
        </a:p>
      </dsp:txBody>
      <dsp:txXfrm>
        <a:off x="1621321" y="93383"/>
        <a:ext cx="406250" cy="406250"/>
      </dsp:txXfrm>
    </dsp:sp>
    <dsp:sp modelId="{DF500E75-D6D6-45AC-B845-347008FAE9B4}">
      <dsp:nvSpPr>
        <dsp:cNvPr id="0" name=""/>
        <dsp:cNvSpPr/>
      </dsp:nvSpPr>
      <dsp:spPr>
        <a:xfrm rot="18863386">
          <a:off x="2174824" y="832393"/>
          <a:ext cx="164125" cy="28341"/>
        </a:xfrm>
        <a:custGeom>
          <a:avLst/>
          <a:gdLst/>
          <a:ahLst/>
          <a:cxnLst/>
          <a:rect l="0" t="0" r="0" b="0"/>
          <a:pathLst>
            <a:path>
              <a:moveTo>
                <a:pt x="0" y="14170"/>
              </a:moveTo>
              <a:lnTo>
                <a:pt x="164125"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52784" y="842461"/>
        <a:ext cx="8206" cy="8206"/>
      </dsp:txXfrm>
    </dsp:sp>
    <dsp:sp modelId="{2FC79680-4850-4DDD-B63D-11E7C579A63B}">
      <dsp:nvSpPr>
        <dsp:cNvPr id="0" name=""/>
        <dsp:cNvSpPr/>
      </dsp:nvSpPr>
      <dsp:spPr>
        <a:xfrm>
          <a:off x="2227981" y="295383"/>
          <a:ext cx="574524" cy="574524"/>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National Node</a:t>
          </a:r>
          <a:endParaRPr lang="en-US" sz="800" kern="1200" dirty="0">
            <a:latin typeface="Times New Roman" panose="02020603050405020304" pitchFamily="18" charset="0"/>
            <a:cs typeface="Times New Roman" panose="02020603050405020304" pitchFamily="18" charset="0"/>
          </a:endParaRPr>
        </a:p>
      </dsp:txBody>
      <dsp:txXfrm>
        <a:off x="2312118" y="379520"/>
        <a:ext cx="406250" cy="406250"/>
      </dsp:txXfrm>
    </dsp:sp>
    <dsp:sp modelId="{1F0ACA63-0F02-4BA1-9028-910BDCC5A090}">
      <dsp:nvSpPr>
        <dsp:cNvPr id="0" name=""/>
        <dsp:cNvSpPr/>
      </dsp:nvSpPr>
      <dsp:spPr>
        <a:xfrm rot="17324">
          <a:off x="2372403" y="1257467"/>
          <a:ext cx="141720" cy="28341"/>
        </a:xfrm>
        <a:custGeom>
          <a:avLst/>
          <a:gdLst/>
          <a:ahLst/>
          <a:cxnLst/>
          <a:rect l="0" t="0" r="0" b="0"/>
          <a:pathLst>
            <a:path>
              <a:moveTo>
                <a:pt x="0" y="14170"/>
              </a:moveTo>
              <a:lnTo>
                <a:pt x="141720"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39720" y="1268094"/>
        <a:ext cx="7086" cy="7086"/>
      </dsp:txXfrm>
    </dsp:sp>
    <dsp:sp modelId="{256C5C74-098A-496C-BD90-D36575E3A611}">
      <dsp:nvSpPr>
        <dsp:cNvPr id="0" name=""/>
        <dsp:cNvSpPr/>
      </dsp:nvSpPr>
      <dsp:spPr>
        <a:xfrm>
          <a:off x="2514118" y="986180"/>
          <a:ext cx="574524" cy="574524"/>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National Node</a:t>
          </a:r>
          <a:endParaRPr lang="en-US" sz="800" kern="1200" dirty="0">
            <a:latin typeface="Times New Roman" panose="02020603050405020304" pitchFamily="18" charset="0"/>
            <a:cs typeface="Times New Roman" panose="02020603050405020304" pitchFamily="18" charset="0"/>
          </a:endParaRPr>
        </a:p>
      </dsp:txBody>
      <dsp:txXfrm>
        <a:off x="2598255" y="1070317"/>
        <a:ext cx="406250" cy="406250"/>
      </dsp:txXfrm>
    </dsp:sp>
    <dsp:sp modelId="{DF996320-0979-46EB-BE07-E7D77013703E}">
      <dsp:nvSpPr>
        <dsp:cNvPr id="0" name=""/>
        <dsp:cNvSpPr/>
      </dsp:nvSpPr>
      <dsp:spPr>
        <a:xfrm rot="2760622">
          <a:off x="2170590" y="1681768"/>
          <a:ext cx="171306" cy="28341"/>
        </a:xfrm>
        <a:custGeom>
          <a:avLst/>
          <a:gdLst/>
          <a:ahLst/>
          <a:cxnLst/>
          <a:rect l="0" t="0" r="0" b="0"/>
          <a:pathLst>
            <a:path>
              <a:moveTo>
                <a:pt x="0" y="14170"/>
              </a:moveTo>
              <a:lnTo>
                <a:pt x="171306"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51960" y="1691656"/>
        <a:ext cx="8565" cy="8565"/>
      </dsp:txXfrm>
    </dsp:sp>
    <dsp:sp modelId="{DC76FE83-62EA-424C-8581-49B593DC4588}">
      <dsp:nvSpPr>
        <dsp:cNvPr id="0" name=""/>
        <dsp:cNvSpPr/>
      </dsp:nvSpPr>
      <dsp:spPr>
        <a:xfrm>
          <a:off x="2227981" y="1676977"/>
          <a:ext cx="574524" cy="574524"/>
        </a:xfrm>
        <a:prstGeom prst="ellipse">
          <a:avLst/>
        </a:prstGeom>
        <a:solidFill>
          <a:srgbClr val="73CDE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National Node</a:t>
          </a:r>
          <a:endParaRPr lang="en-US" sz="800" kern="1200" dirty="0">
            <a:latin typeface="Times New Roman" panose="02020603050405020304" pitchFamily="18" charset="0"/>
            <a:cs typeface="Times New Roman" panose="02020603050405020304" pitchFamily="18" charset="0"/>
          </a:endParaRPr>
        </a:p>
      </dsp:txBody>
      <dsp:txXfrm>
        <a:off x="2312118" y="1761114"/>
        <a:ext cx="406250" cy="406250"/>
      </dsp:txXfrm>
    </dsp:sp>
    <dsp:sp modelId="{CABAC9C4-176C-439A-9E25-1EF17F833458}">
      <dsp:nvSpPr>
        <dsp:cNvPr id="0" name=""/>
        <dsp:cNvSpPr/>
      </dsp:nvSpPr>
      <dsp:spPr>
        <a:xfrm rot="5467519">
          <a:off x="1730385" y="1847318"/>
          <a:ext cx="203401" cy="28341"/>
        </a:xfrm>
        <a:custGeom>
          <a:avLst/>
          <a:gdLst/>
          <a:ahLst/>
          <a:cxnLst/>
          <a:rect l="0" t="0" r="0" b="0"/>
          <a:pathLst>
            <a:path>
              <a:moveTo>
                <a:pt x="0" y="14170"/>
              </a:moveTo>
              <a:lnTo>
                <a:pt x="203401"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827000" y="1856403"/>
        <a:ext cx="10170" cy="10170"/>
      </dsp:txXfrm>
    </dsp:sp>
    <dsp:sp modelId="{D22E90A9-FA7A-4FED-A59E-C8FB5D72268D}">
      <dsp:nvSpPr>
        <dsp:cNvPr id="0" name=""/>
        <dsp:cNvSpPr/>
      </dsp:nvSpPr>
      <dsp:spPr>
        <a:xfrm>
          <a:off x="1537184" y="1963114"/>
          <a:ext cx="574524" cy="574524"/>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Research Network</a:t>
          </a:r>
          <a:endParaRPr lang="en-US" sz="800" kern="1200" dirty="0">
            <a:latin typeface="Times New Roman" panose="02020603050405020304" pitchFamily="18" charset="0"/>
            <a:cs typeface="Times New Roman" panose="02020603050405020304" pitchFamily="18" charset="0"/>
          </a:endParaRPr>
        </a:p>
      </dsp:txBody>
      <dsp:txXfrm>
        <a:off x="1621321" y="2047251"/>
        <a:ext cx="406250" cy="406250"/>
      </dsp:txXfrm>
    </dsp:sp>
    <dsp:sp modelId="{44C64802-4522-4147-8B0B-7C61EFAFA5B9}">
      <dsp:nvSpPr>
        <dsp:cNvPr id="0" name=""/>
        <dsp:cNvSpPr/>
      </dsp:nvSpPr>
      <dsp:spPr>
        <a:xfrm rot="8135358">
          <a:off x="1310653" y="1679959"/>
          <a:ext cx="197441" cy="28341"/>
        </a:xfrm>
        <a:custGeom>
          <a:avLst/>
          <a:gdLst/>
          <a:ahLst/>
          <a:cxnLst/>
          <a:rect l="0" t="0" r="0" b="0"/>
          <a:pathLst>
            <a:path>
              <a:moveTo>
                <a:pt x="0" y="14170"/>
              </a:moveTo>
              <a:lnTo>
                <a:pt x="197441"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404437" y="1689193"/>
        <a:ext cx="9872" cy="9872"/>
      </dsp:txXfrm>
    </dsp:sp>
    <dsp:sp modelId="{16C77792-D6C5-4692-988D-04E46B6282C6}">
      <dsp:nvSpPr>
        <dsp:cNvPr id="0" name=""/>
        <dsp:cNvSpPr/>
      </dsp:nvSpPr>
      <dsp:spPr>
        <a:xfrm>
          <a:off x="846388" y="1676977"/>
          <a:ext cx="574524" cy="574524"/>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Research Network</a:t>
          </a:r>
          <a:endParaRPr lang="en-US" sz="800" kern="1200" dirty="0">
            <a:latin typeface="Times New Roman" panose="02020603050405020304" pitchFamily="18" charset="0"/>
            <a:cs typeface="Times New Roman" panose="02020603050405020304" pitchFamily="18" charset="0"/>
          </a:endParaRPr>
        </a:p>
      </dsp:txBody>
      <dsp:txXfrm>
        <a:off x="930525" y="1761114"/>
        <a:ext cx="406250" cy="406250"/>
      </dsp:txXfrm>
    </dsp:sp>
    <dsp:sp modelId="{59306534-772D-4365-9B4B-E76CB1EFFC10}">
      <dsp:nvSpPr>
        <dsp:cNvPr id="0" name=""/>
        <dsp:cNvSpPr/>
      </dsp:nvSpPr>
      <dsp:spPr>
        <a:xfrm rot="10783346">
          <a:off x="1134770" y="1257443"/>
          <a:ext cx="180289" cy="28341"/>
        </a:xfrm>
        <a:custGeom>
          <a:avLst/>
          <a:gdLst/>
          <a:ahLst/>
          <a:cxnLst/>
          <a:rect l="0" t="0" r="0" b="0"/>
          <a:pathLst>
            <a:path>
              <a:moveTo>
                <a:pt x="0" y="14170"/>
              </a:moveTo>
              <a:lnTo>
                <a:pt x="180289"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220407" y="1267106"/>
        <a:ext cx="9014" cy="9014"/>
      </dsp:txXfrm>
    </dsp:sp>
    <dsp:sp modelId="{B9E1B14B-327B-444D-A273-DE13C4295AAB}">
      <dsp:nvSpPr>
        <dsp:cNvPr id="0" name=""/>
        <dsp:cNvSpPr/>
      </dsp:nvSpPr>
      <dsp:spPr>
        <a:xfrm>
          <a:off x="560250" y="986180"/>
          <a:ext cx="574524" cy="574524"/>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Research Network</a:t>
          </a:r>
          <a:endParaRPr lang="en-US" sz="800" kern="1200" dirty="0">
            <a:latin typeface="Times New Roman" panose="02020603050405020304" pitchFamily="18" charset="0"/>
            <a:cs typeface="Times New Roman" panose="02020603050405020304" pitchFamily="18" charset="0"/>
          </a:endParaRPr>
        </a:p>
      </dsp:txBody>
      <dsp:txXfrm>
        <a:off x="644387" y="1070317"/>
        <a:ext cx="406250" cy="406250"/>
      </dsp:txXfrm>
    </dsp:sp>
    <dsp:sp modelId="{58FAB902-59EB-43C2-BB1F-656851E7D795}">
      <dsp:nvSpPr>
        <dsp:cNvPr id="0" name=""/>
        <dsp:cNvSpPr/>
      </dsp:nvSpPr>
      <dsp:spPr>
        <a:xfrm rot="13440634">
          <a:off x="1313514" y="834223"/>
          <a:ext cx="190449" cy="28341"/>
        </a:xfrm>
        <a:custGeom>
          <a:avLst/>
          <a:gdLst/>
          <a:ahLst/>
          <a:cxnLst/>
          <a:rect l="0" t="0" r="0" b="0"/>
          <a:pathLst>
            <a:path>
              <a:moveTo>
                <a:pt x="0" y="14170"/>
              </a:moveTo>
              <a:lnTo>
                <a:pt x="190449" y="141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1403978" y="843633"/>
        <a:ext cx="9522" cy="9522"/>
      </dsp:txXfrm>
    </dsp:sp>
    <dsp:sp modelId="{493849B1-7702-4A23-8817-B7FDC372B6FF}">
      <dsp:nvSpPr>
        <dsp:cNvPr id="0" name=""/>
        <dsp:cNvSpPr/>
      </dsp:nvSpPr>
      <dsp:spPr>
        <a:xfrm>
          <a:off x="846388" y="295383"/>
          <a:ext cx="574524" cy="574524"/>
        </a:xfrm>
        <a:prstGeom prst="ellipse">
          <a:avLst/>
        </a:prstGeom>
        <a:solidFill>
          <a:srgbClr val="49CFA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n-US" sz="800" kern="1200" dirty="0" smtClean="0">
              <a:latin typeface="Times New Roman" panose="02020603050405020304" pitchFamily="18" charset="0"/>
              <a:cs typeface="Times New Roman" panose="02020603050405020304" pitchFamily="18" charset="0"/>
            </a:rPr>
            <a:t>Research Network</a:t>
          </a:r>
          <a:endParaRPr lang="en-US" sz="800" kern="1200" dirty="0">
            <a:latin typeface="Times New Roman" panose="02020603050405020304" pitchFamily="18" charset="0"/>
            <a:cs typeface="Times New Roman" panose="02020603050405020304" pitchFamily="18" charset="0"/>
          </a:endParaRPr>
        </a:p>
      </dsp:txBody>
      <dsp:txXfrm>
        <a:off x="930525" y="379520"/>
        <a:ext cx="406250" cy="40625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a:extLst>
              <a:ext uri="{FF2B5EF4-FFF2-40B4-BE49-F238E27FC236}">
                <a16:creationId xmlns:a16="http://schemas.microsoft.com/office/drawing/2014/main" id="{C798D227-4CB8-42F0-81E3-F12334389F4A}"/>
              </a:ext>
            </a:extLst>
          </p:cNvPr>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a:extLst>
              <a:ext uri="{FF2B5EF4-FFF2-40B4-BE49-F238E27FC236}">
                <a16:creationId xmlns:a16="http://schemas.microsoft.com/office/drawing/2014/main" id="{CC70C5E4-46AF-4F00-BB1B-EEFEEC022444}"/>
              </a:ext>
            </a:extLst>
          </p:cNvPr>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DADA69C9-D5CC-4B7F-9F19-F3FEB761BFF3}" type="datetimeFigureOut">
              <a:rPr lang="pt-PT" smtClean="0"/>
              <a:t>27/10/2020</a:t>
            </a:fld>
            <a:endParaRPr lang="pt-PT"/>
          </a:p>
        </p:txBody>
      </p:sp>
      <p:sp>
        <p:nvSpPr>
          <p:cNvPr id="4" name="Marcador de Posição do Rodapé 3">
            <a:extLst>
              <a:ext uri="{FF2B5EF4-FFF2-40B4-BE49-F238E27FC236}">
                <a16:creationId xmlns:a16="http://schemas.microsoft.com/office/drawing/2014/main" id="{0A37B379-8FE1-486F-8B7D-6631F78C063F}"/>
              </a:ext>
            </a:extLst>
          </p:cNvPr>
          <p:cNvSpPr>
            <a:spLocks noGrp="1"/>
          </p:cNvSpPr>
          <p:nvPr>
            <p:ph type="ftr" sz="quarter" idx="2"/>
          </p:nvPr>
        </p:nvSpPr>
        <p:spPr>
          <a:xfrm>
            <a:off x="0" y="9377319"/>
            <a:ext cx="2889938" cy="495347"/>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a:extLst>
              <a:ext uri="{FF2B5EF4-FFF2-40B4-BE49-F238E27FC236}">
                <a16:creationId xmlns:a16="http://schemas.microsoft.com/office/drawing/2014/main" id="{182F7130-5C0C-4F6F-A070-5E3DC89F0FDE}"/>
              </a:ext>
            </a:extLst>
          </p:cNvPr>
          <p:cNvSpPr>
            <a:spLocks noGrp="1"/>
          </p:cNvSpPr>
          <p:nvPr>
            <p:ph type="sldNum" sz="quarter" idx="3"/>
          </p:nvPr>
        </p:nvSpPr>
        <p:spPr>
          <a:xfrm>
            <a:off x="3777607" y="9377319"/>
            <a:ext cx="2889938" cy="495347"/>
          </a:xfrm>
          <a:prstGeom prst="rect">
            <a:avLst/>
          </a:prstGeom>
        </p:spPr>
        <p:txBody>
          <a:bodyPr vert="horz" lIns="91440" tIns="45720" rIns="91440" bIns="45720" rtlCol="0" anchor="b"/>
          <a:lstStyle>
            <a:lvl1pPr algn="r">
              <a:defRPr sz="1200"/>
            </a:lvl1pPr>
          </a:lstStyle>
          <a:p>
            <a:fld id="{0038F197-65A2-4E8B-AA83-763E192D26F5}" type="slidenum">
              <a:rPr lang="pt-PT" smtClean="0"/>
              <a:t>‹#›</a:t>
            </a:fld>
            <a:endParaRPr lang="pt-PT"/>
          </a:p>
        </p:txBody>
      </p:sp>
    </p:spTree>
    <p:extLst>
      <p:ext uri="{BB962C8B-B14F-4D97-AF65-F5344CB8AC3E}">
        <p14:creationId xmlns:p14="http://schemas.microsoft.com/office/powerpoint/2010/main" val="3297803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B8E218B3-742E-4ABF-A1BC-98E6F4DFAD6A}" type="datetimeFigureOut">
              <a:rPr lang="pt-PT" smtClean="0"/>
              <a:t>27/10/2020</a:t>
            </a:fld>
            <a:endParaRPr lang="pt-PT"/>
          </a:p>
        </p:txBody>
      </p:sp>
      <p:sp>
        <p:nvSpPr>
          <p:cNvPr id="4" name="Marcador de Posição da Imagem do Diapositivo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66909" y="4751221"/>
            <a:ext cx="5335270" cy="3887361"/>
          </a:xfrm>
          <a:prstGeom prst="rect">
            <a:avLst/>
          </a:prstGeom>
        </p:spPr>
        <p:txBody>
          <a:bodyPr vert="horz" lIns="91440" tIns="45720" rIns="91440" bIns="45720" rtlCol="0"/>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9377319"/>
            <a:ext cx="2889938" cy="49534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777607" y="9377319"/>
            <a:ext cx="2889938" cy="495347"/>
          </a:xfrm>
          <a:prstGeom prst="rect">
            <a:avLst/>
          </a:prstGeom>
        </p:spPr>
        <p:txBody>
          <a:bodyPr vert="horz" lIns="91440" tIns="45720" rIns="91440" bIns="45720" rtlCol="0" anchor="b"/>
          <a:lstStyle>
            <a:lvl1pPr algn="r">
              <a:defRPr sz="1200"/>
            </a:lvl1pPr>
          </a:lstStyle>
          <a:p>
            <a:fld id="{2872B1F3-667F-4988-8CCF-60618F5C4C6A}" type="slidenum">
              <a:rPr lang="pt-PT" smtClean="0"/>
              <a:t>‹#›</a:t>
            </a:fld>
            <a:endParaRPr lang="pt-PT"/>
          </a:p>
        </p:txBody>
      </p:sp>
    </p:spTree>
    <p:extLst>
      <p:ext uri="{BB962C8B-B14F-4D97-AF65-F5344CB8AC3E}">
        <p14:creationId xmlns:p14="http://schemas.microsoft.com/office/powerpoint/2010/main" val="2016629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Long</a:t>
            </a:r>
            <a:r>
              <a:rPr lang="en-US" baseline="0" dirty="0" smtClean="0"/>
              <a:t> term care facilities</a:t>
            </a:r>
          </a:p>
          <a:p>
            <a:endParaRPr lang="en-US" baseline="0" dirty="0" smtClean="0"/>
          </a:p>
          <a:p>
            <a:pPr lvl="1"/>
            <a:r>
              <a:rPr lang="en-US" sz="1600" dirty="0" smtClean="0"/>
              <a:t>Exchange and provide overview of ongoing or planned Covid-19 studies</a:t>
            </a:r>
          </a:p>
          <a:p>
            <a:pPr lvl="2"/>
            <a:r>
              <a:rPr lang="en-US" sz="1200" dirty="0" smtClean="0"/>
              <a:t>What data should be collected to analysis impact COVID-19 on with NCDs? </a:t>
            </a:r>
            <a:r>
              <a:rPr lang="en-US" sz="1200" b="1" dirty="0" smtClean="0">
                <a:sym typeface="Wingdings" panose="05000000000000000000" pitchFamily="2" charset="2"/>
              </a:rPr>
              <a:t> who is hit hardest?</a:t>
            </a:r>
            <a:r>
              <a:rPr lang="en-US" sz="1200" b="1" baseline="0" dirty="0" smtClean="0">
                <a:sym typeface="Wingdings" panose="05000000000000000000" pitchFamily="2" charset="2"/>
              </a:rPr>
              <a:t> Which chronic conditions to keep eye on?</a:t>
            </a:r>
            <a:endParaRPr lang="en-US" sz="1200" b="1" dirty="0" smtClean="0"/>
          </a:p>
          <a:p>
            <a:pPr lvl="1"/>
            <a:r>
              <a:rPr lang="en-US" sz="1600" dirty="0" smtClean="0"/>
              <a:t>Exchange relevant regional, national and international data sources </a:t>
            </a:r>
          </a:p>
          <a:p>
            <a:pPr lvl="2"/>
            <a:r>
              <a:rPr lang="en-US" sz="1200" dirty="0" smtClean="0"/>
              <a:t>Which data sources are available at sub-regional level? </a:t>
            </a:r>
            <a:r>
              <a:rPr lang="en-US" sz="1200" b="1" dirty="0" smtClean="0">
                <a:sym typeface="Wingdings" panose="05000000000000000000" pitchFamily="2" charset="2"/>
              </a:rPr>
              <a:t> how to open up boarders?</a:t>
            </a:r>
            <a:endParaRPr lang="en-US" sz="1200" b="1" dirty="0" smtClean="0"/>
          </a:p>
          <a:p>
            <a:pPr lvl="1"/>
            <a:r>
              <a:rPr lang="en-US" sz="1600" dirty="0" smtClean="0"/>
              <a:t>Discuss and exchange on latest developments, recently validated tools, approaches, standard operating procedures, protocols and guidelines </a:t>
            </a:r>
          </a:p>
          <a:p>
            <a:pPr lvl="2"/>
            <a:r>
              <a:rPr lang="en-US" sz="1200" dirty="0" smtClean="0"/>
              <a:t>How are you </a:t>
            </a:r>
            <a:r>
              <a:rPr lang="en-US" sz="1200" b="1" dirty="0" smtClean="0"/>
              <a:t>counting COVID-19 deaths </a:t>
            </a:r>
            <a:r>
              <a:rPr lang="en-US" sz="1200" dirty="0" smtClean="0"/>
              <a:t>in your country and who is being tested?</a:t>
            </a:r>
          </a:p>
          <a:p>
            <a:pPr lvl="2"/>
            <a:r>
              <a:rPr lang="en-US" sz="1200" dirty="0" smtClean="0"/>
              <a:t>How are you carrying out </a:t>
            </a:r>
            <a:r>
              <a:rPr lang="en-US" sz="1200" b="1" dirty="0" smtClean="0"/>
              <a:t>contact tracing </a:t>
            </a:r>
            <a:r>
              <a:rPr lang="en-US" sz="1200" dirty="0" smtClean="0"/>
              <a:t>in your country?</a:t>
            </a:r>
          </a:p>
          <a:p>
            <a:pPr lvl="1"/>
            <a:r>
              <a:rPr lang="en-US" sz="1600" dirty="0" smtClean="0"/>
              <a:t>Exchange policy and impact measures</a:t>
            </a:r>
          </a:p>
          <a:p>
            <a:pPr lvl="2"/>
            <a:r>
              <a:rPr lang="en-US" sz="1200" dirty="0" smtClean="0"/>
              <a:t>Measure/guidelines about re-opening of </a:t>
            </a:r>
            <a:r>
              <a:rPr lang="en-US" sz="1200" b="1" dirty="0" smtClean="0"/>
              <a:t>schools</a:t>
            </a:r>
            <a:r>
              <a:rPr lang="en-US" sz="1200" dirty="0" smtClean="0"/>
              <a:t> and data indicating the consequences of the re-opening?</a:t>
            </a:r>
          </a:p>
          <a:p>
            <a:pPr lvl="2"/>
            <a:r>
              <a:rPr lang="en-US" sz="1200" dirty="0" smtClean="0"/>
              <a:t>How are hospital </a:t>
            </a:r>
            <a:r>
              <a:rPr lang="en-US" sz="1200" b="1" dirty="0" smtClean="0"/>
              <a:t>visits</a:t>
            </a:r>
            <a:r>
              <a:rPr lang="en-US" sz="1200" dirty="0" smtClean="0"/>
              <a:t> and visits to LTCF organized in your country?</a:t>
            </a:r>
          </a:p>
          <a:p>
            <a:pPr lvl="2"/>
            <a:r>
              <a:rPr lang="en-US" sz="1200" dirty="0" smtClean="0"/>
              <a:t>Impact on </a:t>
            </a:r>
            <a:r>
              <a:rPr lang="en-US" sz="1200" b="1" dirty="0" smtClean="0"/>
              <a:t>mental health </a:t>
            </a:r>
            <a:r>
              <a:rPr lang="en-US" sz="1200" dirty="0" smtClean="0"/>
              <a:t>through health surveys.</a:t>
            </a:r>
          </a:p>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3</a:t>
            </a:fld>
            <a:endParaRPr lang="pt-PT"/>
          </a:p>
        </p:txBody>
      </p:sp>
    </p:spTree>
    <p:extLst>
      <p:ext uri="{BB962C8B-B14F-4D97-AF65-F5344CB8AC3E}">
        <p14:creationId xmlns:p14="http://schemas.microsoft.com/office/powerpoint/2010/main" val="1169580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What is in it </a:t>
            </a:r>
            <a:r>
              <a:rPr lang="en-GB" sz="1200" kern="1200" smtClean="0">
                <a:solidFill>
                  <a:schemeClr val="tx1"/>
                </a:solidFill>
                <a:effectLst/>
                <a:latin typeface="+mn-lt"/>
                <a:ea typeface="+mn-ea"/>
                <a:cs typeface="+mn-cs"/>
              </a:rPr>
              <a:t>for policy</a:t>
            </a:r>
            <a:r>
              <a:rPr lang="en-GB" sz="1200" kern="1200" baseline="0" smtClean="0">
                <a:solidFill>
                  <a:schemeClr val="tx1"/>
                </a:solidFill>
                <a:effectLst/>
                <a:latin typeface="+mn-lt"/>
                <a:ea typeface="+mn-ea"/>
                <a:cs typeface="+mn-cs"/>
              </a:rPr>
              <a:t> makers??</a:t>
            </a:r>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A comprehensive view on health data</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Population health data (administrative data, age, gender, geographic, contacts, mobility, mental health, NCD risk factors) </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Epidemiological (incidence case reporting, tested/positives, mortality, surveillance data link with TESSY/ECDC, epidemiological modelling) </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Risk factors for outcomes: life style,  immunology,  genomic</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Inequality data: stratification by socio-economic variables, health literacy</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Data on social, economic, cultural and physical environment (including behavioural data, food, education, work environment, sickness leave/return to work, housing, school) </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Data on health care services (promotion-prevention-cure and care) primary, secondary and tertiary care and elderly care</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Clinical profiles, care level information (hospitalisations, ICU, respiratory support, </a:t>
            </a:r>
            <a:r>
              <a:rPr lang="en-GB" sz="1200" kern="1200" dirty="0" err="1" smtClean="0">
                <a:solidFill>
                  <a:schemeClr val="tx1"/>
                </a:solidFill>
                <a:effectLst/>
                <a:latin typeface="+mn-lt"/>
                <a:ea typeface="+mn-ea"/>
                <a:cs typeface="+mn-cs"/>
              </a:rPr>
              <a:t>severeness</a:t>
            </a:r>
            <a:r>
              <a:rPr lang="en-GB" sz="1200" kern="1200" dirty="0" smtClean="0">
                <a:solidFill>
                  <a:schemeClr val="tx1"/>
                </a:solidFill>
                <a:effectLst/>
                <a:latin typeface="+mn-lt"/>
                <a:ea typeface="+mn-ea"/>
                <a:cs typeface="+mn-cs"/>
              </a:rPr>
              <a:t> of symptoms, outcomes, hospital mortality, autopsies)</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Individual health records (symptoms, contacts, consultation, treatments, outcomes, in and outpatient follow-up)</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Resources: medical staff and healthcare workers </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Telemedicine</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Information on quarantine and asymptomatic patients</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Data on MSs public health measures (diagnostic tools: PCR testing and serology testing, intervention measures, materials, logistics, hospital capacities, movement and location, protective gear, criteria for lockdown and exit strategies, contact tracing)</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30</a:t>
            </a:fld>
            <a:endParaRPr lang="pt-PT"/>
          </a:p>
        </p:txBody>
      </p:sp>
    </p:spTree>
    <p:extLst>
      <p:ext uri="{BB962C8B-B14F-4D97-AF65-F5344CB8AC3E}">
        <p14:creationId xmlns:p14="http://schemas.microsoft.com/office/powerpoint/2010/main" val="1223263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Countries needed counterparts for on the ground answers and exchanges between countries. </a:t>
            </a:r>
          </a:p>
          <a:p>
            <a:r>
              <a:rPr lang="en-US" baseline="0" dirty="0" smtClean="0"/>
              <a:t>International were absent or not inline with the people in the MS. </a:t>
            </a:r>
          </a:p>
          <a:p>
            <a:r>
              <a:rPr lang="en-US" baseline="0" dirty="0" smtClean="0"/>
              <a:t>MS to discuss with counterparts and discuss unofficial positions being honest and sharing concerns which was not possible in international forum. </a:t>
            </a:r>
          </a:p>
          <a:p>
            <a:endParaRPr lang="en-US" baseline="0" dirty="0" smtClean="0"/>
          </a:p>
          <a:p>
            <a:r>
              <a:rPr lang="en-US" baseline="0" dirty="0" smtClean="0"/>
              <a:t>Give the floor to Neville.</a:t>
            </a:r>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4</a:t>
            </a:fld>
            <a:endParaRPr lang="pt-PT"/>
          </a:p>
        </p:txBody>
      </p:sp>
    </p:spTree>
    <p:extLst>
      <p:ext uri="{BB962C8B-B14F-4D97-AF65-F5344CB8AC3E}">
        <p14:creationId xmlns:p14="http://schemas.microsoft.com/office/powerpoint/2010/main" val="3244411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MoR</a:t>
            </a:r>
            <a:r>
              <a:rPr lang="en-US" dirty="0" smtClean="0"/>
              <a:t> provided support for this </a:t>
            </a:r>
            <a:r>
              <a:rPr lang="en-US" dirty="0" err="1" smtClean="0"/>
              <a:t>amendement</a:t>
            </a:r>
            <a:r>
              <a:rPr lang="en-US" baseline="0" dirty="0" smtClean="0"/>
              <a:t> of the RI </a:t>
            </a:r>
            <a:r>
              <a:rPr lang="en-US" baseline="0" dirty="0" err="1" smtClean="0"/>
              <a:t>programme</a:t>
            </a:r>
            <a:r>
              <a:rPr lang="en-US" baseline="0" dirty="0" smtClean="0"/>
              <a:t>. All the countries welcome to be on board. Low threshold to enter </a:t>
            </a:r>
            <a:r>
              <a:rPr lang="en-US" baseline="0" dirty="0" err="1" smtClean="0"/>
              <a:t>DIPoH</a:t>
            </a:r>
            <a:r>
              <a:rPr lang="en-US" baseline="0" dirty="0" smtClean="0"/>
              <a:t> on the long term. Safe taster. </a:t>
            </a:r>
          </a:p>
          <a:p>
            <a:endParaRPr lang="en-US" baseline="0" dirty="0" smtClean="0"/>
          </a:p>
          <a:p>
            <a:r>
              <a:rPr lang="en-US" baseline="0" dirty="0" smtClean="0"/>
              <a:t>PHIRI is a practical pilot of what </a:t>
            </a:r>
            <a:r>
              <a:rPr lang="en-US" baseline="0" dirty="0" err="1" smtClean="0"/>
              <a:t>DIPoH</a:t>
            </a:r>
            <a:r>
              <a:rPr lang="en-US" baseline="0" dirty="0" smtClean="0"/>
              <a:t> would offer.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5</a:t>
            </a:fld>
            <a:endParaRPr lang="pt-PT"/>
          </a:p>
        </p:txBody>
      </p:sp>
    </p:spTree>
    <p:extLst>
      <p:ext uri="{BB962C8B-B14F-4D97-AF65-F5344CB8AC3E}">
        <p14:creationId xmlns:p14="http://schemas.microsoft.com/office/powerpoint/2010/main" val="4057991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20 public health or research institutes, 13 ministries, 3 universities and 4 others</a:t>
            </a:r>
          </a:p>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6</a:t>
            </a:fld>
            <a:endParaRPr lang="pt-PT"/>
          </a:p>
        </p:txBody>
      </p:sp>
    </p:spTree>
    <p:extLst>
      <p:ext uri="{BB962C8B-B14F-4D97-AF65-F5344CB8AC3E}">
        <p14:creationId xmlns:p14="http://schemas.microsoft.com/office/powerpoint/2010/main" val="1686173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How?</a:t>
            </a:r>
          </a:p>
          <a:p>
            <a:pPr marL="600075" lvl="1" indent="-342900">
              <a:buFont typeface="+mj-lt"/>
              <a:buAutoNum type="arabicPeriod"/>
            </a:pPr>
            <a:r>
              <a:rPr lang="en-US" sz="1600" dirty="0" smtClean="0">
                <a:solidFill>
                  <a:srgbClr val="FF0000"/>
                </a:solidFill>
              </a:rPr>
              <a:t>Platform with FAIR catalogues</a:t>
            </a:r>
          </a:p>
          <a:p>
            <a:pPr marL="600075" lvl="1" indent="-342900">
              <a:buFont typeface="+mj-lt"/>
              <a:buAutoNum type="arabicPeriod"/>
            </a:pPr>
            <a:r>
              <a:rPr lang="en-US" sz="1600" dirty="0" smtClean="0">
                <a:solidFill>
                  <a:srgbClr val="FF0000"/>
                </a:solidFill>
              </a:rPr>
              <a:t>Mirror groups operating in selected themes</a:t>
            </a:r>
          </a:p>
          <a:p>
            <a:pPr marL="600075" lvl="1" indent="-342900">
              <a:buFont typeface="+mj-lt"/>
              <a:buAutoNum type="arabicPeriod"/>
            </a:pPr>
            <a:r>
              <a:rPr lang="en-US" sz="1600" dirty="0" smtClean="0">
                <a:solidFill>
                  <a:srgbClr val="FF0000"/>
                </a:solidFill>
              </a:rPr>
              <a:t>Rapid exchange team</a:t>
            </a:r>
          </a:p>
          <a:p>
            <a:pPr marL="600075" lvl="1" indent="-342900">
              <a:buFont typeface="+mj-lt"/>
              <a:buAutoNum type="arabicPeriod"/>
            </a:pPr>
            <a:r>
              <a:rPr lang="en-US" sz="1600" dirty="0" smtClean="0">
                <a:solidFill>
                  <a:srgbClr val="FF0000"/>
                </a:solidFill>
              </a:rPr>
              <a:t>Foresight and mitigation team</a:t>
            </a:r>
          </a:p>
          <a:p>
            <a:pPr marL="600075" lvl="1" indent="-342900">
              <a:buFont typeface="+mj-lt"/>
              <a:buAutoNum type="arabicPeriod"/>
            </a:pPr>
            <a:r>
              <a:rPr lang="en-US" sz="1600" dirty="0" smtClean="0">
                <a:solidFill>
                  <a:srgbClr val="FF0000"/>
                </a:solidFill>
              </a:rPr>
              <a:t>Communication team against disinformation</a:t>
            </a:r>
          </a:p>
          <a:p>
            <a:pPr marL="0" lvl="0" indent="-200025">
              <a:buFont typeface="+mj-lt"/>
              <a:buNone/>
            </a:pPr>
            <a:endParaRPr lang="en-US" sz="1600" dirty="0" smtClean="0">
              <a:solidFill>
                <a:srgbClr val="FF0000"/>
              </a:solidFill>
            </a:endParaRPr>
          </a:p>
          <a:p>
            <a:pPr marL="0" lvl="0" indent="-200025">
              <a:buFont typeface="+mj-lt"/>
              <a:buNone/>
            </a:pPr>
            <a:r>
              <a:rPr lang="en-US" sz="1600" dirty="0" smtClean="0">
                <a:solidFill>
                  <a:srgbClr val="FF0000"/>
                </a:solidFill>
              </a:rPr>
              <a:t>What</a:t>
            </a:r>
            <a:r>
              <a:rPr lang="en-US" sz="1600" baseline="0" dirty="0" smtClean="0">
                <a:solidFill>
                  <a:srgbClr val="FF0000"/>
                </a:solidFill>
              </a:rPr>
              <a:t> details:</a:t>
            </a:r>
          </a:p>
          <a:p>
            <a:pPr marL="600075" lvl="1" indent="-342900">
              <a:buFont typeface="+mj-lt"/>
              <a:buAutoNum type="arabicPeriod"/>
            </a:pPr>
            <a:r>
              <a:rPr lang="en-US" sz="1600" dirty="0" smtClean="0"/>
              <a:t>A </a:t>
            </a:r>
            <a:r>
              <a:rPr lang="en-US" sz="1600" b="1" dirty="0" smtClean="0"/>
              <a:t>one-stop shop</a:t>
            </a:r>
            <a:r>
              <a:rPr lang="en-US" sz="1600" dirty="0" smtClean="0"/>
              <a:t>: PHIRI provides a FAIR data catalogue on health and health care data for structured information exchange. It facilitates access to and use of European data for research on the health of populations and on health care systems.</a:t>
            </a:r>
          </a:p>
          <a:p>
            <a:pPr marL="600075" lvl="1" indent="-342900">
              <a:buFont typeface="+mj-lt"/>
              <a:buAutoNum type="arabicPeriod"/>
            </a:pPr>
            <a:r>
              <a:rPr lang="en-US" sz="1600" dirty="0" smtClean="0"/>
              <a:t>Investing in </a:t>
            </a:r>
            <a:r>
              <a:rPr lang="en-US" sz="1600" b="1" dirty="0" smtClean="0"/>
              <a:t>innovation</a:t>
            </a:r>
            <a:r>
              <a:rPr lang="en-US" sz="1600" dirty="0" smtClean="0"/>
              <a:t> in health information development for population health research: PHIRI supports health researchers to use Pan-European data in a distributed way, to link different data sources and to make their research FAIR and ELSI compliant.</a:t>
            </a:r>
          </a:p>
          <a:p>
            <a:pPr marL="600075" lvl="1" indent="-342900">
              <a:buFont typeface="+mj-lt"/>
              <a:buAutoNum type="arabicPeriod"/>
            </a:pPr>
            <a:r>
              <a:rPr lang="en-US" sz="1600" dirty="0" smtClean="0"/>
              <a:t>Providing </a:t>
            </a:r>
            <a:r>
              <a:rPr lang="en-US" sz="1600" b="1" dirty="0" smtClean="0"/>
              <a:t>capacity building </a:t>
            </a:r>
            <a:r>
              <a:rPr lang="en-US" sz="1600" dirty="0" smtClean="0"/>
              <a:t>to promote interoperability and tackle health information inequalities: PHIRI provides support for management of population health and healthcare data starting from the phase of designing data collections to analysis, reporting and preservation. Training of the health research community involves both the data producers and data users.</a:t>
            </a:r>
          </a:p>
          <a:p>
            <a:pPr marL="600075" lvl="1" indent="-342900">
              <a:buFont typeface="+mj-lt"/>
              <a:buAutoNum type="arabicPeriod"/>
            </a:pPr>
            <a:r>
              <a:rPr lang="en-US" sz="1600" dirty="0" smtClean="0"/>
              <a:t>Assisting the health research community in developing methods for </a:t>
            </a:r>
            <a:r>
              <a:rPr lang="en-US" sz="1600" b="1" dirty="0" smtClean="0"/>
              <a:t>knowledge translation </a:t>
            </a:r>
            <a:r>
              <a:rPr lang="en-US" sz="1600" dirty="0" smtClean="0"/>
              <a:t>research: PHIRI supports researchers in methodologies to provide relevant and evidence based data ready for use in decision-making processes by citizens, clinicians, public health practitioner’s, policy makers. This is the return of investment to society improving the health of the European citizens and increasing the efficiency of our health care systems.</a:t>
            </a:r>
          </a:p>
          <a:p>
            <a:pPr marL="257175" lvl="1" indent="0">
              <a:buFont typeface="+mj-lt"/>
              <a:buNone/>
            </a:pPr>
            <a:endParaRPr lang="en-US" sz="1600"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7</a:t>
            </a:fld>
            <a:endParaRPr lang="pt-PT"/>
          </a:p>
        </p:txBody>
      </p:sp>
    </p:spTree>
    <p:extLst>
      <p:ext uri="{BB962C8B-B14F-4D97-AF65-F5344CB8AC3E}">
        <p14:creationId xmlns:p14="http://schemas.microsoft.com/office/powerpoint/2010/main" val="1842116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smtClean="0">
                <a:solidFill>
                  <a:schemeClr val="tx1"/>
                </a:solidFill>
                <a:effectLst/>
                <a:latin typeface="+mn-lt"/>
                <a:ea typeface="+mn-ea"/>
                <a:cs typeface="+mn-cs"/>
              </a:rPr>
              <a:t>Examples of RIs</a:t>
            </a:r>
            <a:r>
              <a:rPr lang="en-GB" sz="1200" kern="1200" baseline="0" dirty="0" smtClean="0">
                <a:solidFill>
                  <a:schemeClr val="tx1"/>
                </a:solidFill>
                <a:effectLst/>
                <a:latin typeface="+mn-lt"/>
                <a:ea typeface="+mn-ea"/>
                <a:cs typeface="+mn-cs"/>
              </a:rPr>
              <a:t> that are heavily financially supported by the European Commission</a:t>
            </a:r>
          </a:p>
          <a:p>
            <a:pPr lvl="0"/>
            <a:r>
              <a:rPr lang="en-GB" sz="1200" kern="1200" baseline="0" dirty="0" smtClean="0">
                <a:solidFill>
                  <a:schemeClr val="tx1"/>
                </a:solidFill>
                <a:effectLst/>
                <a:latin typeface="+mn-lt"/>
                <a:ea typeface="+mn-ea"/>
                <a:cs typeface="+mn-cs"/>
              </a:rPr>
              <a:t>We are interacting with them.</a:t>
            </a:r>
          </a:p>
          <a:p>
            <a:pPr lvl="0"/>
            <a:r>
              <a:rPr lang="en-GB" sz="1200" kern="1200" dirty="0" err="1" smtClean="0">
                <a:solidFill>
                  <a:schemeClr val="tx1"/>
                </a:solidFill>
                <a:effectLst/>
                <a:latin typeface="+mn-lt"/>
                <a:ea typeface="+mn-ea"/>
                <a:cs typeface="+mn-cs"/>
              </a:rPr>
              <a:t>HealthyCloud</a:t>
            </a:r>
            <a:r>
              <a:rPr lang="en-GB" sz="1200" kern="1200" dirty="0" smtClean="0">
                <a:solidFill>
                  <a:schemeClr val="tx1"/>
                </a:solidFill>
                <a:effectLst/>
                <a:latin typeface="+mn-lt"/>
                <a:ea typeface="+mn-ea"/>
                <a:cs typeface="+mn-cs"/>
              </a:rPr>
              <a:t> and EGI-ACE</a:t>
            </a:r>
            <a:r>
              <a:rPr lang="en-GB" sz="1200" kern="1200" baseline="0" dirty="0" smtClean="0">
                <a:solidFill>
                  <a:schemeClr val="tx1"/>
                </a:solidFill>
                <a:effectLst/>
                <a:latin typeface="+mn-lt"/>
                <a:ea typeface="+mn-ea"/>
                <a:cs typeface="+mn-cs"/>
              </a:rPr>
              <a:t> are proposals.</a:t>
            </a:r>
            <a:endParaRPr lang="en-GB" sz="1200" kern="1200" dirty="0" smtClean="0">
              <a:solidFill>
                <a:schemeClr val="tx1"/>
              </a:solidFill>
              <a:effectLst/>
              <a:latin typeface="+mn-lt"/>
              <a:ea typeface="+mn-ea"/>
              <a:cs typeface="+mn-cs"/>
            </a:endParaRP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Pathogen information : genomic profiling </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ENA Archive, Elixir, Federated European Genome-phenome Archive (FEGA)</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Biobanks: e.g. virology, serology </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BBMRI</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Experimental: treatments and vaccine development</a:t>
            </a:r>
            <a:endParaRPr lang="en-US"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ECRIN (clinical trials research), EATRIS (translational medicine)</a:t>
            </a:r>
            <a:endParaRPr lang="en-US"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Big data analytics: geographical contextual factors - dynamics of epidemics - forecasting</a:t>
            </a:r>
            <a:endParaRPr lang="en-US"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7E1BD3F6-36CF-44DB-B9C3-EEE6E2A8A211}" type="slidenum">
              <a:rPr lang="en-GB" smtClean="0"/>
              <a:t>8</a:t>
            </a:fld>
            <a:endParaRPr lang="en-GB"/>
          </a:p>
        </p:txBody>
      </p:sp>
    </p:spTree>
    <p:extLst>
      <p:ext uri="{BB962C8B-B14F-4D97-AF65-F5344CB8AC3E}">
        <p14:creationId xmlns:p14="http://schemas.microsoft.com/office/powerpoint/2010/main" val="3442543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How?</a:t>
            </a:r>
          </a:p>
          <a:p>
            <a:pPr marL="600075" lvl="1" indent="-342900">
              <a:buFont typeface="+mj-lt"/>
              <a:buAutoNum type="arabicPeriod"/>
            </a:pPr>
            <a:r>
              <a:rPr lang="en-US" sz="1600" dirty="0" smtClean="0">
                <a:solidFill>
                  <a:srgbClr val="FF0000"/>
                </a:solidFill>
              </a:rPr>
              <a:t>Platform with FAIR catalogues</a:t>
            </a:r>
          </a:p>
          <a:p>
            <a:pPr marL="600075" lvl="1" indent="-342900">
              <a:buFont typeface="+mj-lt"/>
              <a:buAutoNum type="arabicPeriod"/>
            </a:pPr>
            <a:r>
              <a:rPr lang="en-US" sz="1600" dirty="0" smtClean="0">
                <a:solidFill>
                  <a:srgbClr val="FF0000"/>
                </a:solidFill>
              </a:rPr>
              <a:t>Mirror groups operating in selected themes</a:t>
            </a:r>
          </a:p>
          <a:p>
            <a:pPr marL="600075" lvl="1" indent="-342900">
              <a:buFont typeface="+mj-lt"/>
              <a:buAutoNum type="arabicPeriod"/>
            </a:pPr>
            <a:r>
              <a:rPr lang="en-US" sz="1600" dirty="0" smtClean="0">
                <a:solidFill>
                  <a:srgbClr val="FF0000"/>
                </a:solidFill>
              </a:rPr>
              <a:t>Rapid exchange team</a:t>
            </a:r>
          </a:p>
          <a:p>
            <a:pPr marL="600075" lvl="1" indent="-342900">
              <a:buFont typeface="+mj-lt"/>
              <a:buAutoNum type="arabicPeriod"/>
            </a:pPr>
            <a:r>
              <a:rPr lang="en-US" sz="1600" dirty="0" smtClean="0">
                <a:solidFill>
                  <a:srgbClr val="FF0000"/>
                </a:solidFill>
              </a:rPr>
              <a:t>Foresight and mitigation team</a:t>
            </a:r>
          </a:p>
          <a:p>
            <a:pPr marL="600075" lvl="1" indent="-342900">
              <a:buFont typeface="+mj-lt"/>
              <a:buAutoNum type="arabicPeriod"/>
            </a:pPr>
            <a:r>
              <a:rPr lang="en-US" sz="1600" dirty="0" smtClean="0">
                <a:solidFill>
                  <a:srgbClr val="FF0000"/>
                </a:solidFill>
              </a:rPr>
              <a:t>Communication team against disinformation</a:t>
            </a:r>
          </a:p>
          <a:p>
            <a:pPr marL="0" lvl="0" indent="-200025">
              <a:buFont typeface="+mj-lt"/>
              <a:buNone/>
            </a:pPr>
            <a:endParaRPr lang="en-US" sz="1600" dirty="0" smtClean="0">
              <a:solidFill>
                <a:srgbClr val="FF0000"/>
              </a:solidFill>
            </a:endParaRPr>
          </a:p>
          <a:p>
            <a:pPr marL="0" lvl="0" indent="-200025">
              <a:buFont typeface="+mj-lt"/>
              <a:buNone/>
            </a:pPr>
            <a:r>
              <a:rPr lang="en-US" sz="1600" dirty="0" smtClean="0">
                <a:solidFill>
                  <a:srgbClr val="FF0000"/>
                </a:solidFill>
              </a:rPr>
              <a:t>What</a:t>
            </a:r>
            <a:r>
              <a:rPr lang="en-US" sz="1600" baseline="0" dirty="0" smtClean="0">
                <a:solidFill>
                  <a:srgbClr val="FF0000"/>
                </a:solidFill>
              </a:rPr>
              <a:t> details:</a:t>
            </a:r>
          </a:p>
          <a:p>
            <a:pPr marL="600075" lvl="1" indent="-342900">
              <a:buFont typeface="+mj-lt"/>
              <a:buAutoNum type="arabicPeriod"/>
            </a:pPr>
            <a:r>
              <a:rPr lang="en-US" sz="1600" dirty="0" smtClean="0"/>
              <a:t>A </a:t>
            </a:r>
            <a:r>
              <a:rPr lang="en-US" sz="1600" b="1" dirty="0" smtClean="0"/>
              <a:t>one-stop shop</a:t>
            </a:r>
            <a:r>
              <a:rPr lang="en-US" sz="1600" dirty="0" smtClean="0"/>
              <a:t>: PHIRI provides a FAIR data catalogue on health and health care data for structured information exchange. It facilitates access to and use of European data for research on the health of populations and on health care systems.</a:t>
            </a:r>
          </a:p>
          <a:p>
            <a:pPr marL="600075" lvl="1" indent="-342900">
              <a:buFont typeface="+mj-lt"/>
              <a:buAutoNum type="arabicPeriod"/>
            </a:pPr>
            <a:r>
              <a:rPr lang="en-US" sz="1600" dirty="0" smtClean="0"/>
              <a:t>Investing in </a:t>
            </a:r>
            <a:r>
              <a:rPr lang="en-US" sz="1600" b="1" dirty="0" smtClean="0"/>
              <a:t>innovation</a:t>
            </a:r>
            <a:r>
              <a:rPr lang="en-US" sz="1600" dirty="0" smtClean="0"/>
              <a:t> in health information development for population health research: PHIRI supports health researchers to use Pan-European data in a distributed way, to link different data sources and to make their research FAIR and ELSI compliant.</a:t>
            </a:r>
          </a:p>
          <a:p>
            <a:pPr marL="600075" lvl="1" indent="-342900">
              <a:buFont typeface="+mj-lt"/>
              <a:buAutoNum type="arabicPeriod"/>
            </a:pPr>
            <a:r>
              <a:rPr lang="en-US" sz="1600" dirty="0" smtClean="0"/>
              <a:t>Providing </a:t>
            </a:r>
            <a:r>
              <a:rPr lang="en-US" sz="1600" b="1" dirty="0" smtClean="0"/>
              <a:t>capacity building </a:t>
            </a:r>
            <a:r>
              <a:rPr lang="en-US" sz="1600" dirty="0" smtClean="0"/>
              <a:t>to promote interoperability and tackle health information inequalities: PHIRI provides support for management of population health and healthcare data starting from the phase of designing data collections to analysis, reporting and preservation. Training of the health research community involves both the data producers and data users.</a:t>
            </a:r>
          </a:p>
          <a:p>
            <a:pPr marL="600075" lvl="1" indent="-342900">
              <a:buFont typeface="+mj-lt"/>
              <a:buAutoNum type="arabicPeriod"/>
            </a:pPr>
            <a:r>
              <a:rPr lang="en-US" sz="1600" dirty="0" smtClean="0"/>
              <a:t>Assisting the health research community in developing methods for </a:t>
            </a:r>
            <a:r>
              <a:rPr lang="en-US" sz="1600" b="1" dirty="0" smtClean="0"/>
              <a:t>knowledge translation </a:t>
            </a:r>
            <a:r>
              <a:rPr lang="en-US" sz="1600" dirty="0" smtClean="0"/>
              <a:t>research: PHIRI supports researchers in methodologies to provide relevant and evidence based data ready for use in decision-making processes by citizens, clinicians, public health practitioner’s, policy makers. This is the return of investment to society improving the health of the European citizens and increasing the efficiency of our health care systems.</a:t>
            </a:r>
          </a:p>
          <a:p>
            <a:pPr marL="257175" lvl="1" indent="0">
              <a:buFont typeface="+mj-lt"/>
              <a:buNone/>
            </a:pPr>
            <a:endParaRPr lang="en-US" sz="1600"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9</a:t>
            </a:fld>
            <a:endParaRPr lang="pt-PT"/>
          </a:p>
        </p:txBody>
      </p:sp>
    </p:spTree>
    <p:extLst>
      <p:ext uri="{BB962C8B-B14F-4D97-AF65-F5344CB8AC3E}">
        <p14:creationId xmlns:p14="http://schemas.microsoft.com/office/powerpoint/2010/main" val="1071619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72B1F3-667F-4988-8CCF-60618F5C4C6A}" type="slidenum">
              <a:rPr lang="pt-PT" smtClean="0"/>
              <a:t>18</a:t>
            </a:fld>
            <a:endParaRPr lang="pt-PT"/>
          </a:p>
        </p:txBody>
      </p:sp>
    </p:spTree>
    <p:extLst>
      <p:ext uri="{BB962C8B-B14F-4D97-AF65-F5344CB8AC3E}">
        <p14:creationId xmlns:p14="http://schemas.microsoft.com/office/powerpoint/2010/main" val="3408316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135BD1-CD82-4683-A5D1-DECD95F543CD}" type="slidenum">
              <a:rPr lang="en-GB" smtClean="0"/>
              <a:t>22</a:t>
            </a:fld>
            <a:endParaRPr lang="en-GB" dirty="0"/>
          </a:p>
        </p:txBody>
      </p:sp>
    </p:spTree>
    <p:extLst>
      <p:ext uri="{BB962C8B-B14F-4D97-AF65-F5344CB8AC3E}">
        <p14:creationId xmlns:p14="http://schemas.microsoft.com/office/powerpoint/2010/main" val="36507394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p:nvSpPr>
        <p:spPr>
          <a:xfrm>
            <a:off x="-17462" y="1896666"/>
            <a:ext cx="9180513" cy="1451372"/>
          </a:xfrm>
          <a:prstGeom prst="rect">
            <a:avLst/>
          </a:prstGeom>
          <a:solidFill>
            <a:srgbClr val="005CA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sp>
        <p:nvSpPr>
          <p:cNvPr id="6" name="Rectangle 5"/>
          <p:cNvSpPr/>
          <p:nvPr/>
        </p:nvSpPr>
        <p:spPr>
          <a:xfrm>
            <a:off x="3851275" y="3280173"/>
            <a:ext cx="5310188" cy="135731"/>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sp>
        <p:nvSpPr>
          <p:cNvPr id="3" name="Subtitle 2"/>
          <p:cNvSpPr>
            <a:spLocks noGrp="1"/>
          </p:cNvSpPr>
          <p:nvPr>
            <p:ph type="subTitle" idx="1"/>
          </p:nvPr>
        </p:nvSpPr>
        <p:spPr>
          <a:xfrm>
            <a:off x="3851920" y="2712127"/>
            <a:ext cx="5040560" cy="568451"/>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BE" dirty="0"/>
          </a:p>
        </p:txBody>
      </p:sp>
      <p:sp>
        <p:nvSpPr>
          <p:cNvPr id="2" name="Title 1"/>
          <p:cNvSpPr>
            <a:spLocks noGrp="1"/>
          </p:cNvSpPr>
          <p:nvPr>
            <p:ph type="ctrTitle"/>
          </p:nvPr>
        </p:nvSpPr>
        <p:spPr>
          <a:xfrm>
            <a:off x="685800" y="2003298"/>
            <a:ext cx="7772400" cy="573814"/>
          </a:xfrm>
        </p:spPr>
        <p:txBody>
          <a:bodyPr>
            <a:normAutofit/>
          </a:bodyPr>
          <a:lstStyle>
            <a:lvl1pPr>
              <a:defRPr sz="3200">
                <a:solidFill>
                  <a:schemeClr val="bg1"/>
                </a:solidFill>
                <a:latin typeface="Trebuchet MS" pitchFamily="34" charset="0"/>
                <a:ea typeface="Tahoma" pitchFamily="34" charset="0"/>
                <a:cs typeface="Tahoma" pitchFamily="34" charset="0"/>
              </a:defRPr>
            </a:lvl1pPr>
          </a:lstStyle>
          <a:p>
            <a:r>
              <a:rPr lang="en-US"/>
              <a:t>Click to edit Master title style</a:t>
            </a:r>
            <a:endParaRPr lang="nl-BE" dirty="0"/>
          </a:p>
        </p:txBody>
      </p:sp>
      <p:pic>
        <p:nvPicPr>
          <p:cNvPr id="7" name="Picture 6"/>
          <p:cNvPicPr>
            <a:picLocks noChangeAspect="1"/>
          </p:cNvPicPr>
          <p:nvPr userDrawn="1"/>
        </p:nvPicPr>
        <p:blipFill>
          <a:blip r:embed="rId2"/>
          <a:stretch>
            <a:fillRect/>
          </a:stretch>
        </p:blipFill>
        <p:spPr>
          <a:xfrm>
            <a:off x="2971800" y="287120"/>
            <a:ext cx="3010129" cy="1364647"/>
          </a:xfrm>
          <a:prstGeom prst="rect">
            <a:avLst/>
          </a:prstGeom>
        </p:spPr>
      </p:pic>
    </p:spTree>
    <p:extLst>
      <p:ext uri="{BB962C8B-B14F-4D97-AF65-F5344CB8AC3E}">
        <p14:creationId xmlns:p14="http://schemas.microsoft.com/office/powerpoint/2010/main" val="21858311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79345"/>
          </a:xfrm>
        </p:spPr>
        <p:txBody>
          <a:bodyPr anchor="b">
            <a:normAutofit/>
          </a:bodyPr>
          <a:lstStyle>
            <a:lvl1pPr algn="r">
              <a:defRPr sz="2600">
                <a:solidFill>
                  <a:srgbClr val="005CA9"/>
                </a:solidFill>
              </a:defRPr>
            </a:lvl1pPr>
          </a:lstStyle>
          <a:p>
            <a:r>
              <a:rPr lang="en-US"/>
              <a:t>Click to edit Master title style</a:t>
            </a:r>
            <a:endParaRPr lang="nl-BE" dirty="0"/>
          </a:p>
        </p:txBody>
      </p:sp>
      <p:sp>
        <p:nvSpPr>
          <p:cNvPr id="3" name="Content Placeholder 2"/>
          <p:cNvSpPr>
            <a:spLocks noGrp="1"/>
          </p:cNvSpPr>
          <p:nvPr>
            <p:ph idx="1"/>
          </p:nvPr>
        </p:nvSpPr>
        <p:spPr>
          <a:xfrm>
            <a:off x="457200" y="1200151"/>
            <a:ext cx="8229600" cy="2789257"/>
          </a:xfrm>
        </p:spPr>
        <p:txBody>
          <a:bodyPr/>
          <a:lstStyle>
            <a:lvl1pPr marL="342900" indent="-342900">
              <a:buFont typeface="Trebuchet MS" pitchFamily="34" charset="0"/>
              <a:buChar char="–"/>
              <a:defRPr/>
            </a:lvl1pPr>
            <a:lvl2pPr marL="542925" indent="-285750">
              <a:buFont typeface="Trebuchet MS" pitchFamily="34" charset="0"/>
              <a:buChar char="–"/>
              <a:defRPr/>
            </a:lvl2pPr>
            <a:lvl3pPr marL="717550" indent="-228600">
              <a:buFont typeface="Trebuchet MS" pitchFamily="34" charset="0"/>
              <a:buChar char="–"/>
              <a:defRPr/>
            </a:lvl3pPr>
            <a:lvl4pPr marL="992188" indent="-228600">
              <a:buFont typeface="Trebuchet MS" pitchFamily="34" charset="0"/>
              <a:buChar char="–"/>
              <a:defRPr/>
            </a:lvl4pPr>
            <a:lvl5pPr marL="1258888" indent="-228600">
              <a:buFont typeface="Trebuchet MS"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dirty="0"/>
          </a:p>
        </p:txBody>
      </p:sp>
      <p:sp>
        <p:nvSpPr>
          <p:cNvPr id="6" name="Rectangle 5"/>
          <p:cNvSpPr/>
          <p:nvPr userDrawn="1"/>
        </p:nvSpPr>
        <p:spPr>
          <a:xfrm>
            <a:off x="3376612" y="999798"/>
            <a:ext cx="5310188" cy="135731"/>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7" name="Picture 6"/>
          <p:cNvPicPr>
            <a:picLocks noChangeAspect="1"/>
          </p:cNvPicPr>
          <p:nvPr userDrawn="1"/>
        </p:nvPicPr>
        <p:blipFill>
          <a:blip r:embed="rId2"/>
          <a:stretch>
            <a:fillRect/>
          </a:stretch>
        </p:blipFill>
        <p:spPr>
          <a:xfrm>
            <a:off x="3733800" y="4054030"/>
            <a:ext cx="1828800" cy="825020"/>
          </a:xfrm>
          <a:prstGeom prst="rect">
            <a:avLst/>
          </a:prstGeom>
        </p:spPr>
      </p:pic>
    </p:spTree>
    <p:extLst>
      <p:ext uri="{BB962C8B-B14F-4D97-AF65-F5344CB8AC3E}">
        <p14:creationId xmlns:p14="http://schemas.microsoft.com/office/powerpoint/2010/main" val="4301377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00151"/>
            <a:ext cx="3733800" cy="2789257"/>
          </a:xfrm>
        </p:spPr>
        <p:txBody>
          <a:bodyPr/>
          <a:lstStyle>
            <a:lvl1pPr marL="342900" indent="-342900">
              <a:buFont typeface="Trebuchet MS" pitchFamily="34" charset="0"/>
              <a:buChar char="–"/>
              <a:defRPr/>
            </a:lvl1pPr>
            <a:lvl2pPr marL="542925" indent="-285750">
              <a:buFont typeface="Trebuchet MS" pitchFamily="34" charset="0"/>
              <a:buChar char="–"/>
              <a:defRPr/>
            </a:lvl2pPr>
            <a:lvl3pPr marL="717550" indent="-228600">
              <a:buFont typeface="Trebuchet MS" pitchFamily="34" charset="0"/>
              <a:buChar char="–"/>
              <a:defRPr/>
            </a:lvl3pPr>
            <a:lvl4pPr marL="992188" indent="-228600">
              <a:buFont typeface="Trebuchet MS" pitchFamily="34" charset="0"/>
              <a:buChar char="–"/>
              <a:defRPr/>
            </a:lvl4pPr>
            <a:lvl5pPr marL="1258888" indent="-228600">
              <a:buFont typeface="Trebuchet MS"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dirty="0"/>
          </a:p>
        </p:txBody>
      </p:sp>
      <p:sp>
        <p:nvSpPr>
          <p:cNvPr id="4" name="Content Placeholder 2"/>
          <p:cNvSpPr>
            <a:spLocks noGrp="1"/>
          </p:cNvSpPr>
          <p:nvPr>
            <p:ph idx="10"/>
          </p:nvPr>
        </p:nvSpPr>
        <p:spPr>
          <a:xfrm>
            <a:off x="4572000" y="1202926"/>
            <a:ext cx="4090386" cy="2789257"/>
          </a:xfrm>
        </p:spPr>
        <p:txBody>
          <a:bodyPr/>
          <a:lstStyle>
            <a:lvl1pPr marL="342900" indent="-342900">
              <a:buFont typeface="Trebuchet MS" pitchFamily="34" charset="0"/>
              <a:buChar char="–"/>
              <a:defRPr/>
            </a:lvl1pPr>
            <a:lvl2pPr marL="542925" indent="-285750">
              <a:buFont typeface="Trebuchet MS" pitchFamily="34" charset="0"/>
              <a:buChar char="–"/>
              <a:defRPr/>
            </a:lvl2pPr>
            <a:lvl3pPr marL="717550" indent="-228600">
              <a:buFont typeface="Trebuchet MS" pitchFamily="34" charset="0"/>
              <a:buChar char="–"/>
              <a:defRPr/>
            </a:lvl3pPr>
            <a:lvl4pPr marL="992188" indent="-228600">
              <a:buFont typeface="Trebuchet MS" pitchFamily="34" charset="0"/>
              <a:buChar char="–"/>
              <a:defRPr/>
            </a:lvl4pPr>
            <a:lvl5pPr marL="1258888" indent="-228600">
              <a:buFont typeface="Trebuchet MS"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BE" dirty="0"/>
          </a:p>
        </p:txBody>
      </p:sp>
      <p:sp>
        <p:nvSpPr>
          <p:cNvPr id="6" name="Rectangle 5"/>
          <p:cNvSpPr/>
          <p:nvPr userDrawn="1"/>
        </p:nvSpPr>
        <p:spPr>
          <a:xfrm>
            <a:off x="3376612" y="999798"/>
            <a:ext cx="5310188" cy="135731"/>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7" name="Picture 6"/>
          <p:cNvPicPr>
            <a:picLocks noChangeAspect="1"/>
          </p:cNvPicPr>
          <p:nvPr userDrawn="1"/>
        </p:nvPicPr>
        <p:blipFill>
          <a:blip r:embed="rId2"/>
          <a:stretch>
            <a:fillRect/>
          </a:stretch>
        </p:blipFill>
        <p:spPr>
          <a:xfrm>
            <a:off x="3733800" y="4054030"/>
            <a:ext cx="1828800" cy="825020"/>
          </a:xfrm>
          <a:prstGeom prst="rect">
            <a:avLst/>
          </a:prstGeom>
        </p:spPr>
      </p:pic>
    </p:spTree>
    <p:extLst>
      <p:ext uri="{BB962C8B-B14F-4D97-AF65-F5344CB8AC3E}">
        <p14:creationId xmlns:p14="http://schemas.microsoft.com/office/powerpoint/2010/main" val="16399857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26531"/>
            <a:ext cx="7772400" cy="954047"/>
          </a:xfrm>
        </p:spPr>
        <p:txBody>
          <a:bodyPr anchor="b">
            <a:normAutofit/>
          </a:bodyPr>
          <a:lstStyle>
            <a:lvl1pPr algn="r">
              <a:defRPr sz="3000" b="0" cap="none">
                <a:solidFill>
                  <a:srgbClr val="005CA9"/>
                </a:solidFill>
              </a:defRPr>
            </a:lvl1pPr>
          </a:lstStyle>
          <a:p>
            <a:r>
              <a:rPr lang="en-US"/>
              <a:t>Click to edit Master title style</a:t>
            </a:r>
            <a:endParaRPr lang="nl-BE" dirty="0"/>
          </a:p>
        </p:txBody>
      </p:sp>
      <p:sp>
        <p:nvSpPr>
          <p:cNvPr id="5" name="Rectangle 4"/>
          <p:cNvSpPr/>
          <p:nvPr userDrawn="1"/>
        </p:nvSpPr>
        <p:spPr>
          <a:xfrm>
            <a:off x="3833812" y="3280578"/>
            <a:ext cx="5310188" cy="135731"/>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6" name="Picture 5"/>
          <p:cNvPicPr>
            <a:picLocks noChangeAspect="1"/>
          </p:cNvPicPr>
          <p:nvPr userDrawn="1"/>
        </p:nvPicPr>
        <p:blipFill>
          <a:blip r:embed="rId2"/>
          <a:stretch>
            <a:fillRect/>
          </a:stretch>
        </p:blipFill>
        <p:spPr>
          <a:xfrm>
            <a:off x="3833812" y="4054030"/>
            <a:ext cx="1728788" cy="825020"/>
          </a:xfrm>
          <a:prstGeom prst="rect">
            <a:avLst/>
          </a:prstGeom>
        </p:spPr>
      </p:pic>
    </p:spTree>
    <p:extLst>
      <p:ext uri="{BB962C8B-B14F-4D97-AF65-F5344CB8AC3E}">
        <p14:creationId xmlns:p14="http://schemas.microsoft.com/office/powerpoint/2010/main" val="213561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457200" y="205979"/>
            <a:ext cx="8229600" cy="779345"/>
          </a:xfrm>
        </p:spPr>
        <p:txBody>
          <a:bodyPr anchor="b">
            <a:normAutofit/>
          </a:bodyPr>
          <a:lstStyle>
            <a:lvl1pPr algn="r">
              <a:defRPr sz="2600">
                <a:solidFill>
                  <a:srgbClr val="005CA9"/>
                </a:solidFill>
              </a:defRPr>
            </a:lvl1pPr>
          </a:lstStyle>
          <a:p>
            <a:r>
              <a:rPr lang="en-US"/>
              <a:t>Click to edit Master title style</a:t>
            </a:r>
            <a:endParaRPr lang="nl-BE" dirty="0"/>
          </a:p>
        </p:txBody>
      </p:sp>
      <p:sp>
        <p:nvSpPr>
          <p:cNvPr id="5" name="Rectangle 4"/>
          <p:cNvSpPr/>
          <p:nvPr userDrawn="1"/>
        </p:nvSpPr>
        <p:spPr>
          <a:xfrm>
            <a:off x="3851275" y="985324"/>
            <a:ext cx="5310188" cy="135731"/>
          </a:xfrm>
          <a:prstGeom prst="rect">
            <a:avLst/>
          </a:prstGeom>
          <a:gradFill flip="none" rotWithShape="1">
            <a:gsLst>
              <a:gs pos="0">
                <a:srgbClr val="80B059"/>
              </a:gs>
              <a:gs pos="50000">
                <a:srgbClr val="8AC1C2"/>
              </a:gs>
              <a:gs pos="100000">
                <a:srgbClr val="005C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BE"/>
          </a:p>
        </p:txBody>
      </p:sp>
      <p:pic>
        <p:nvPicPr>
          <p:cNvPr id="6" name="Picture 5"/>
          <p:cNvPicPr>
            <a:picLocks noChangeAspect="1"/>
          </p:cNvPicPr>
          <p:nvPr userDrawn="1"/>
        </p:nvPicPr>
        <p:blipFill>
          <a:blip r:embed="rId2"/>
          <a:stretch>
            <a:fillRect/>
          </a:stretch>
        </p:blipFill>
        <p:spPr>
          <a:xfrm>
            <a:off x="3733800" y="4054030"/>
            <a:ext cx="1828800" cy="825020"/>
          </a:xfrm>
          <a:prstGeom prst="rect">
            <a:avLst/>
          </a:prstGeom>
        </p:spPr>
      </p:pic>
    </p:spTree>
    <p:extLst>
      <p:ext uri="{BB962C8B-B14F-4D97-AF65-F5344CB8AC3E}">
        <p14:creationId xmlns:p14="http://schemas.microsoft.com/office/powerpoint/2010/main" val="1151079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stretch>
            <a:fillRect/>
          </a:stretch>
        </p:blipFill>
        <p:spPr>
          <a:xfrm>
            <a:off x="3733800" y="4054030"/>
            <a:ext cx="1828800" cy="825020"/>
          </a:xfrm>
          <a:prstGeom prst="rect">
            <a:avLst/>
          </a:prstGeom>
        </p:spPr>
      </p:pic>
    </p:spTree>
    <p:extLst>
      <p:ext uri="{BB962C8B-B14F-4D97-AF65-F5344CB8AC3E}">
        <p14:creationId xmlns:p14="http://schemas.microsoft.com/office/powerpoint/2010/main" val="3802118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59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nl-BE"/>
          </a:p>
        </p:txBody>
      </p:sp>
      <p:sp>
        <p:nvSpPr>
          <p:cNvPr id="1027" name="Text Placeholder 2"/>
          <p:cNvSpPr>
            <a:spLocks noGrp="1"/>
          </p:cNvSpPr>
          <p:nvPr>
            <p:ph type="body" idx="1"/>
          </p:nvPr>
        </p:nvSpPr>
        <p:spPr bwMode="auto">
          <a:xfrm>
            <a:off x="457200" y="1200150"/>
            <a:ext cx="8229600" cy="2789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pic>
        <p:nvPicPr>
          <p:cNvPr id="6" name="Picture 5"/>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6010332" y="4457701"/>
            <a:ext cx="771469" cy="385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userDrawn="1"/>
        </p:nvSpPr>
        <p:spPr>
          <a:xfrm>
            <a:off x="6781800" y="4410620"/>
            <a:ext cx="1981200" cy="646331"/>
          </a:xfrm>
          <a:prstGeom prst="rect">
            <a:avLst/>
          </a:prstGeom>
          <a:noFill/>
        </p:spPr>
        <p:txBody>
          <a:bodyPr wrap="square" rtlCol="0">
            <a:spAutoFit/>
          </a:bodyPr>
          <a:lstStyle/>
          <a:p>
            <a:pPr algn="l"/>
            <a:r>
              <a:rPr lang="en-US" sz="1200" b="0" dirty="0">
                <a:latin typeface="Trebuchet MS" pitchFamily="34" charset="0"/>
              </a:rPr>
              <a:t>This project is funded</a:t>
            </a:r>
            <a:r>
              <a:rPr lang="en-US" sz="1200" b="0" baseline="0" dirty="0">
                <a:latin typeface="Trebuchet MS" pitchFamily="34" charset="0"/>
              </a:rPr>
              <a:t> </a:t>
            </a:r>
            <a:r>
              <a:rPr lang="en-US" sz="1200" b="0" dirty="0">
                <a:latin typeface="Trebuchet MS" pitchFamily="34" charset="0"/>
              </a:rPr>
              <a:t>by the Health Programme of the European Union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3" r:id="rId4"/>
    <p:sldLayoutId id="2147483664" r:id="rId5"/>
    <p:sldLayoutId id="2147483665" r:id="rId6"/>
  </p:sldLayoutIdLst>
  <p:timing>
    <p:tnLst>
      <p:par>
        <p:cTn id="1" dur="indefinite" restart="never" nodeType="tmRoot"/>
      </p:par>
    </p:tnLst>
  </p:timing>
  <p:txStyles>
    <p:titleStyle>
      <a:lvl1pPr algn="ctr" rtl="0" eaLnBrk="1" fontAlgn="base" hangingPunct="1">
        <a:spcBef>
          <a:spcPct val="0"/>
        </a:spcBef>
        <a:spcAft>
          <a:spcPct val="0"/>
        </a:spcAft>
        <a:defRPr sz="2800" kern="1200">
          <a:solidFill>
            <a:schemeClr val="tx1"/>
          </a:solidFill>
          <a:latin typeface="Trebuchet MS" pitchFamily="34" charset="0"/>
          <a:ea typeface="Tahoma" pitchFamily="34" charset="0"/>
          <a:cs typeface="Tahoma" pitchFamily="34" charset="0"/>
        </a:defRPr>
      </a:lvl1pPr>
      <a:lvl2pPr algn="ctr" rtl="0" eaLnBrk="1" fontAlgn="base" hangingPunct="1">
        <a:spcBef>
          <a:spcPct val="0"/>
        </a:spcBef>
        <a:spcAft>
          <a:spcPct val="0"/>
        </a:spcAft>
        <a:defRPr sz="2800">
          <a:solidFill>
            <a:schemeClr val="tx1"/>
          </a:solidFill>
          <a:latin typeface="Trebuchet MS" pitchFamily="34" charset="0"/>
          <a:cs typeface="Tahoma" pitchFamily="34" charset="0"/>
        </a:defRPr>
      </a:lvl2pPr>
      <a:lvl3pPr algn="ctr" rtl="0" eaLnBrk="1" fontAlgn="base" hangingPunct="1">
        <a:spcBef>
          <a:spcPct val="0"/>
        </a:spcBef>
        <a:spcAft>
          <a:spcPct val="0"/>
        </a:spcAft>
        <a:defRPr sz="2800">
          <a:solidFill>
            <a:schemeClr val="tx1"/>
          </a:solidFill>
          <a:latin typeface="Trebuchet MS" pitchFamily="34" charset="0"/>
          <a:cs typeface="Tahoma" pitchFamily="34" charset="0"/>
        </a:defRPr>
      </a:lvl3pPr>
      <a:lvl4pPr algn="ctr" rtl="0" eaLnBrk="1" fontAlgn="base" hangingPunct="1">
        <a:spcBef>
          <a:spcPct val="0"/>
        </a:spcBef>
        <a:spcAft>
          <a:spcPct val="0"/>
        </a:spcAft>
        <a:defRPr sz="2800">
          <a:solidFill>
            <a:schemeClr val="tx1"/>
          </a:solidFill>
          <a:latin typeface="Trebuchet MS" pitchFamily="34" charset="0"/>
          <a:cs typeface="Tahoma" pitchFamily="34" charset="0"/>
        </a:defRPr>
      </a:lvl4pPr>
      <a:lvl5pPr algn="ctr" rtl="0" eaLnBrk="1" fontAlgn="base" hangingPunct="1">
        <a:spcBef>
          <a:spcPct val="0"/>
        </a:spcBef>
        <a:spcAft>
          <a:spcPct val="0"/>
        </a:spcAft>
        <a:defRPr sz="2800">
          <a:solidFill>
            <a:schemeClr val="tx1"/>
          </a:solidFill>
          <a:latin typeface="Trebuchet MS" pitchFamily="34" charset="0"/>
          <a:cs typeface="Tahoma" pitchFamily="34" charset="0"/>
        </a:defRPr>
      </a:lvl5pPr>
      <a:lvl6pPr marL="457200" algn="ctr" rtl="0" eaLnBrk="1" fontAlgn="base" hangingPunct="1">
        <a:spcBef>
          <a:spcPct val="0"/>
        </a:spcBef>
        <a:spcAft>
          <a:spcPct val="0"/>
        </a:spcAft>
        <a:defRPr sz="2800">
          <a:solidFill>
            <a:schemeClr val="tx1"/>
          </a:solidFill>
          <a:latin typeface="Trebuchet MS" pitchFamily="34" charset="0"/>
          <a:cs typeface="Tahoma" pitchFamily="34" charset="0"/>
        </a:defRPr>
      </a:lvl6pPr>
      <a:lvl7pPr marL="914400" algn="ctr" rtl="0" eaLnBrk="1" fontAlgn="base" hangingPunct="1">
        <a:spcBef>
          <a:spcPct val="0"/>
        </a:spcBef>
        <a:spcAft>
          <a:spcPct val="0"/>
        </a:spcAft>
        <a:defRPr sz="2800">
          <a:solidFill>
            <a:schemeClr val="tx1"/>
          </a:solidFill>
          <a:latin typeface="Trebuchet MS" pitchFamily="34" charset="0"/>
          <a:cs typeface="Tahoma" pitchFamily="34" charset="0"/>
        </a:defRPr>
      </a:lvl7pPr>
      <a:lvl8pPr marL="1371600" algn="ctr" rtl="0" eaLnBrk="1" fontAlgn="base" hangingPunct="1">
        <a:spcBef>
          <a:spcPct val="0"/>
        </a:spcBef>
        <a:spcAft>
          <a:spcPct val="0"/>
        </a:spcAft>
        <a:defRPr sz="2800">
          <a:solidFill>
            <a:schemeClr val="tx1"/>
          </a:solidFill>
          <a:latin typeface="Trebuchet MS" pitchFamily="34" charset="0"/>
          <a:cs typeface="Tahoma" pitchFamily="34" charset="0"/>
        </a:defRPr>
      </a:lvl8pPr>
      <a:lvl9pPr marL="1828800" algn="ctr" rtl="0" eaLnBrk="1" fontAlgn="base" hangingPunct="1">
        <a:spcBef>
          <a:spcPct val="0"/>
        </a:spcBef>
        <a:spcAft>
          <a:spcPct val="0"/>
        </a:spcAft>
        <a:defRPr sz="2800">
          <a:solidFill>
            <a:schemeClr val="tx1"/>
          </a:solidFill>
          <a:latin typeface="Trebuchet MS" pitchFamily="34" charset="0"/>
          <a:cs typeface="Tahoma" pitchFamily="34" charset="0"/>
        </a:defRPr>
      </a:lvl9pPr>
    </p:titleStyle>
    <p:bodyStyle>
      <a:lvl1pPr marL="342900" indent="-342900" algn="l" rtl="0" eaLnBrk="1" fontAlgn="base" hangingPunct="1">
        <a:spcBef>
          <a:spcPct val="20000"/>
        </a:spcBef>
        <a:spcAft>
          <a:spcPct val="0"/>
        </a:spcAft>
        <a:buFont typeface="Arial" charset="0"/>
        <a:buChar char="•"/>
        <a:defRPr sz="2400" kern="1200">
          <a:solidFill>
            <a:schemeClr val="tx1"/>
          </a:solidFill>
          <a:latin typeface="Trebuchet MS" pitchFamily="34" charset="0"/>
          <a:ea typeface="Tahoma" pitchFamily="34" charset="0"/>
          <a:cs typeface="Tahoma" pitchFamily="34" charset="0"/>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Trebuchet MS" pitchFamily="34" charset="0"/>
          <a:ea typeface="Tahoma" pitchFamily="34" charset="0"/>
          <a:cs typeface="Tahoma" pitchFamily="34" charset="0"/>
        </a:defRPr>
      </a:lvl2pPr>
      <a:lvl3pPr marL="1143000" indent="-228600" algn="l" rtl="0" eaLnBrk="1" fontAlgn="base" hangingPunct="1">
        <a:spcBef>
          <a:spcPct val="20000"/>
        </a:spcBef>
        <a:spcAft>
          <a:spcPct val="0"/>
        </a:spcAft>
        <a:buFont typeface="Arial" charset="0"/>
        <a:buChar char="•"/>
        <a:defRPr kern="1200">
          <a:solidFill>
            <a:schemeClr val="tx1"/>
          </a:solidFill>
          <a:latin typeface="Trebuchet MS" pitchFamily="34" charset="0"/>
          <a:ea typeface="Tahoma" pitchFamily="34" charset="0"/>
          <a:cs typeface="Tahoma" pitchFamily="34" charset="0"/>
        </a:defRPr>
      </a:lvl3pPr>
      <a:lvl4pPr marL="1600200" indent="-228600" algn="l" rtl="0" eaLnBrk="1" fontAlgn="base" hangingPunct="1">
        <a:spcBef>
          <a:spcPct val="20000"/>
        </a:spcBef>
        <a:spcAft>
          <a:spcPct val="0"/>
        </a:spcAft>
        <a:buFont typeface="Arial" charset="0"/>
        <a:buChar char="–"/>
        <a:defRPr sz="1600" kern="1200">
          <a:solidFill>
            <a:schemeClr val="tx1"/>
          </a:solidFill>
          <a:latin typeface="Trebuchet MS" pitchFamily="34" charset="0"/>
          <a:ea typeface="Tahoma" pitchFamily="34" charset="0"/>
          <a:cs typeface="Tahoma" pitchFamily="34" charset="0"/>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Trebuchet MS"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1.png"/><Relationship Id="rId7" Type="http://schemas.openxmlformats.org/officeDocument/2006/relationships/diagramColors" Target="../diagrams/colors1.xml"/><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png"/><Relationship Id="rId2" Type="http://schemas.openxmlformats.org/officeDocument/2006/relationships/notesSlide" Target="../notesSlides/notesSlide6.xml"/><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jpeg"/><Relationship Id="rId14" Type="http://schemas.openxmlformats.org/officeDocument/2006/relationships/image" Target="../media/image1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3851920" y="2876550"/>
            <a:ext cx="5040560" cy="339851"/>
          </a:xfrm>
        </p:spPr>
        <p:txBody>
          <a:bodyPr>
            <a:noAutofit/>
          </a:bodyPr>
          <a:lstStyle/>
          <a:p>
            <a:r>
              <a:rPr lang="en-US" sz="1600" dirty="0" smtClean="0"/>
              <a:t>27/10/2020 Assembly of Members 4</a:t>
            </a:r>
            <a:endParaRPr lang="en-US" sz="1600" dirty="0"/>
          </a:p>
        </p:txBody>
      </p:sp>
      <p:sp>
        <p:nvSpPr>
          <p:cNvPr id="8" name="Title 7"/>
          <p:cNvSpPr>
            <a:spLocks noGrp="1"/>
          </p:cNvSpPr>
          <p:nvPr>
            <p:ph type="ctrTitle"/>
          </p:nvPr>
        </p:nvSpPr>
        <p:spPr>
          <a:xfrm>
            <a:off x="685800" y="2190750"/>
            <a:ext cx="7772400" cy="573814"/>
          </a:xfrm>
        </p:spPr>
        <p:txBody>
          <a:bodyPr>
            <a:normAutofit fontScale="90000"/>
          </a:bodyPr>
          <a:lstStyle/>
          <a:p>
            <a:r>
              <a:rPr lang="en-US" dirty="0" smtClean="0"/>
              <a:t>Population Health Information Research Infrastructure (PHIRI)</a:t>
            </a:r>
            <a:endParaRPr lang="en-US" dirty="0"/>
          </a:p>
        </p:txBody>
      </p:sp>
      <p:sp>
        <p:nvSpPr>
          <p:cNvPr id="10" name="TextBox 9"/>
          <p:cNvSpPr txBox="1"/>
          <p:nvPr/>
        </p:nvSpPr>
        <p:spPr>
          <a:xfrm>
            <a:off x="76200" y="4550717"/>
            <a:ext cx="4191000" cy="461665"/>
          </a:xfrm>
          <a:prstGeom prst="rect">
            <a:avLst/>
          </a:prstGeom>
          <a:noFill/>
        </p:spPr>
        <p:txBody>
          <a:bodyPr wrap="square" rtlCol="0">
            <a:spAutoFit/>
          </a:bodyPr>
          <a:lstStyle/>
          <a:p>
            <a:r>
              <a:rPr lang="en-US" sz="1200" dirty="0" smtClean="0"/>
              <a:t>Name: Petronille Bogaert, Linda Abboud and Herman Van Oyen</a:t>
            </a:r>
          </a:p>
          <a:p>
            <a:r>
              <a:rPr lang="en-US" sz="1200" dirty="0" smtClean="0"/>
              <a:t>Email: infact.coordination@sciensano.be</a:t>
            </a:r>
            <a:endParaRPr lang="en-US" sz="1200" dirty="0"/>
          </a:p>
        </p:txBody>
      </p:sp>
    </p:spTree>
    <p:extLst>
      <p:ext uri="{BB962C8B-B14F-4D97-AF65-F5344CB8AC3E}">
        <p14:creationId xmlns:p14="http://schemas.microsoft.com/office/powerpoint/2010/main" val="3215112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image2.png"/>
          <p:cNvPicPr>
            <a:picLocks noChangeAspect="1" noChangeArrowheads="1"/>
          </p:cNvPicPr>
          <p:nvPr/>
        </p:nvPicPr>
        <p:blipFill>
          <a:blip r:embed="rId2">
            <a:extLst>
              <a:ext uri="{28A0092B-C50C-407E-A947-70E740481C1C}">
                <a14:useLocalDpi xmlns:a14="http://schemas.microsoft.com/office/drawing/2010/main" val="0"/>
              </a:ext>
            </a:extLst>
          </a:blip>
          <a:srcRect r="7845" b="1598"/>
          <a:stretch>
            <a:fillRect/>
          </a:stretch>
        </p:blipFill>
        <p:spPr bwMode="auto">
          <a:xfrm>
            <a:off x="1524000" y="285750"/>
            <a:ext cx="5838825" cy="36480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524000" y="40862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Figure 3.1. PHIRI work package interaction</a:t>
            </a:r>
            <a:endParaRPr kumimoji="0" lang="en-GB" altLang="en-US"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67220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 and involve</a:t>
            </a:r>
            <a:endParaRPr lang="en-US" dirty="0"/>
          </a:p>
        </p:txBody>
      </p:sp>
      <p:sp>
        <p:nvSpPr>
          <p:cNvPr id="3" name="Content Placeholder 2"/>
          <p:cNvSpPr>
            <a:spLocks noGrp="1"/>
          </p:cNvSpPr>
          <p:nvPr>
            <p:ph idx="1"/>
          </p:nvPr>
        </p:nvSpPr>
        <p:spPr/>
        <p:txBody>
          <a:bodyPr/>
          <a:lstStyle/>
          <a:p>
            <a:r>
              <a:rPr lang="en-US" dirty="0" smtClean="0"/>
              <a:t>Addressing the COVID-19 </a:t>
            </a:r>
            <a:r>
              <a:rPr lang="en-US" dirty="0" err="1" smtClean="0"/>
              <a:t>infodemic</a:t>
            </a:r>
            <a:r>
              <a:rPr lang="en-US" dirty="0" smtClean="0"/>
              <a:t> (training, FAQ section, key messages)</a:t>
            </a:r>
          </a:p>
          <a:p>
            <a:r>
              <a:rPr lang="en-US" dirty="0" smtClean="0"/>
              <a:t>Country visits to map state of play on monitoring the wider effects of COVID-19</a:t>
            </a:r>
          </a:p>
          <a:p>
            <a:r>
              <a:rPr lang="en-US" dirty="0" smtClean="0"/>
              <a:t>Stakeholder meetings: 3 main meetings and short ones every two months.</a:t>
            </a:r>
          </a:p>
          <a:p>
            <a:pPr lvl="1"/>
            <a:r>
              <a:rPr lang="en-US" dirty="0" smtClean="0"/>
              <a:t>Overview of relevant COVID-19 activities </a:t>
            </a:r>
          </a:p>
        </p:txBody>
      </p:sp>
    </p:spTree>
    <p:extLst>
      <p:ext uri="{BB962C8B-B14F-4D97-AF65-F5344CB8AC3E}">
        <p14:creationId xmlns:p14="http://schemas.microsoft.com/office/powerpoint/2010/main" val="3893786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Information Portal</a:t>
            </a:r>
            <a:endParaRPr lang="en-US" dirty="0"/>
          </a:p>
        </p:txBody>
      </p:sp>
      <p:sp>
        <p:nvSpPr>
          <p:cNvPr id="3" name="Content Placeholder 2"/>
          <p:cNvSpPr>
            <a:spLocks noGrp="1"/>
          </p:cNvSpPr>
          <p:nvPr>
            <p:ph idx="1"/>
          </p:nvPr>
        </p:nvSpPr>
        <p:spPr>
          <a:xfrm>
            <a:off x="457200" y="1123950"/>
            <a:ext cx="8229600" cy="2789257"/>
          </a:xfrm>
        </p:spPr>
        <p:txBody>
          <a:bodyPr/>
          <a:lstStyle/>
          <a:p>
            <a:r>
              <a:rPr lang="en-US" dirty="0"/>
              <a:t>Health information portal</a:t>
            </a:r>
          </a:p>
          <a:p>
            <a:pPr lvl="1"/>
            <a:r>
              <a:rPr lang="en-US" dirty="0" smtClean="0"/>
              <a:t>Catalogue of population health data sources in countries</a:t>
            </a:r>
          </a:p>
          <a:p>
            <a:pPr lvl="1"/>
            <a:r>
              <a:rPr lang="en-US" dirty="0" smtClean="0"/>
              <a:t>Catalogue COVID-19 population health studies</a:t>
            </a:r>
          </a:p>
          <a:p>
            <a:pPr lvl="1"/>
            <a:r>
              <a:rPr lang="en-US" dirty="0" smtClean="0"/>
              <a:t>Catalogue on COVID-19 international guidelines, initiatives and projects</a:t>
            </a:r>
          </a:p>
          <a:p>
            <a:pPr lvl="1"/>
            <a:r>
              <a:rPr lang="en-US" dirty="0" smtClean="0"/>
              <a:t>Catalogue COVID-19 training material and courses</a:t>
            </a:r>
          </a:p>
          <a:p>
            <a:pPr lvl="1"/>
            <a:r>
              <a:rPr lang="en-US" dirty="0"/>
              <a:t>Practices on COVID-19 ethical and legal </a:t>
            </a:r>
            <a:r>
              <a:rPr lang="en-US" dirty="0" smtClean="0"/>
              <a:t>aspects</a:t>
            </a:r>
          </a:p>
          <a:p>
            <a:r>
              <a:rPr lang="en-US" dirty="0" smtClean="0"/>
              <a:t>Strengthening </a:t>
            </a:r>
            <a:r>
              <a:rPr lang="en-US" dirty="0"/>
              <a:t>national </a:t>
            </a:r>
            <a:r>
              <a:rPr lang="en-US" dirty="0" smtClean="0"/>
              <a:t>nodes</a:t>
            </a:r>
            <a:endParaRPr lang="en-US" dirty="0"/>
          </a:p>
        </p:txBody>
      </p:sp>
    </p:spTree>
    <p:extLst>
      <p:ext uri="{BB962C8B-B14F-4D97-AF65-F5344CB8AC3E}">
        <p14:creationId xmlns:p14="http://schemas.microsoft.com/office/powerpoint/2010/main" val="1515854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Methodologies to asses impact of COVID-19</a:t>
            </a:r>
            <a:endParaRPr lang="en-US" dirty="0"/>
          </a:p>
        </p:txBody>
      </p:sp>
      <p:sp>
        <p:nvSpPr>
          <p:cNvPr id="3" name="Content Placeholder 2"/>
          <p:cNvSpPr>
            <a:spLocks noGrp="1"/>
          </p:cNvSpPr>
          <p:nvPr>
            <p:ph idx="1"/>
          </p:nvPr>
        </p:nvSpPr>
        <p:spPr/>
        <p:txBody>
          <a:bodyPr/>
          <a:lstStyle/>
          <a:p>
            <a:r>
              <a:rPr lang="en-US" dirty="0" smtClean="0"/>
              <a:t>Indicators and methodologies used to assess the wider impact of COVID-19</a:t>
            </a:r>
          </a:p>
          <a:p>
            <a:r>
              <a:rPr lang="en-US" dirty="0" smtClean="0"/>
              <a:t>Explore determinants of the severity of long-term health outcomes of SARS-COV-19</a:t>
            </a:r>
          </a:p>
          <a:p>
            <a:r>
              <a:rPr lang="en-US" dirty="0" smtClean="0"/>
              <a:t>Efficacy of digital tools for contact tracing </a:t>
            </a:r>
          </a:p>
          <a:p>
            <a:r>
              <a:rPr lang="en-US" dirty="0" smtClean="0"/>
              <a:t>Innovative tools for COVID-19 health monitoring </a:t>
            </a:r>
            <a:endParaRPr lang="en-US" dirty="0"/>
          </a:p>
        </p:txBody>
      </p:sp>
    </p:spTree>
    <p:extLst>
      <p:ext uri="{BB962C8B-B14F-4D97-AF65-F5344CB8AC3E}">
        <p14:creationId xmlns:p14="http://schemas.microsoft.com/office/powerpoint/2010/main" val="1112297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use cases</a:t>
            </a:r>
            <a:endParaRPr lang="en-US" dirty="0"/>
          </a:p>
        </p:txBody>
      </p:sp>
      <p:sp>
        <p:nvSpPr>
          <p:cNvPr id="3" name="Content Placeholder 2"/>
          <p:cNvSpPr>
            <a:spLocks noGrp="1"/>
          </p:cNvSpPr>
          <p:nvPr>
            <p:ph idx="1"/>
          </p:nvPr>
        </p:nvSpPr>
        <p:spPr/>
        <p:txBody>
          <a:bodyPr/>
          <a:lstStyle/>
          <a:p>
            <a:pPr marL="0" indent="0">
              <a:buNone/>
            </a:pPr>
            <a:r>
              <a:rPr lang="en-US" sz="1800" dirty="0"/>
              <a:t>The use cases will demonstrate how a broad variety of secondary data (e.g. administrative and survey data) can be pooled and/or reused in a distributed way across Europe to produce actionable insights. </a:t>
            </a:r>
          </a:p>
          <a:p>
            <a:pPr marL="457200" indent="-457200">
              <a:buFont typeface="+mj-lt"/>
              <a:buAutoNum type="arabicPeriod"/>
            </a:pPr>
            <a:r>
              <a:rPr lang="en-US" sz="1800" dirty="0" smtClean="0"/>
              <a:t>direct </a:t>
            </a:r>
            <a:r>
              <a:rPr lang="en-US" sz="1800" dirty="0"/>
              <a:t>and indirect determinants of COVID-19 infection and outcomes in vulnerable population groups with reference to </a:t>
            </a:r>
            <a:r>
              <a:rPr lang="en-US" sz="1800" dirty="0" smtClean="0"/>
              <a:t>inequalities;</a:t>
            </a:r>
          </a:p>
          <a:p>
            <a:pPr marL="457200" indent="-457200">
              <a:buFont typeface="+mj-lt"/>
              <a:buAutoNum type="arabicPeriod"/>
            </a:pPr>
            <a:r>
              <a:rPr lang="en-US" sz="1800" dirty="0" smtClean="0"/>
              <a:t>COVID-19 </a:t>
            </a:r>
            <a:r>
              <a:rPr lang="en-US" sz="1800" dirty="0"/>
              <a:t>related delayed care in breast cancer patients;</a:t>
            </a:r>
          </a:p>
          <a:p>
            <a:pPr marL="457200" indent="-457200">
              <a:buFont typeface="+mj-lt"/>
              <a:buAutoNum type="arabicPeriod"/>
            </a:pPr>
            <a:r>
              <a:rPr lang="en-US" sz="1800" dirty="0" smtClean="0"/>
              <a:t>the </a:t>
            </a:r>
            <a:r>
              <a:rPr lang="en-US" sz="1800" dirty="0"/>
              <a:t>impact of COVID-19 on perinatal health and perinatal health inequalities;</a:t>
            </a:r>
          </a:p>
          <a:p>
            <a:pPr marL="457200" indent="-457200">
              <a:buFont typeface="+mj-lt"/>
              <a:buAutoNum type="arabicPeriod"/>
            </a:pPr>
            <a:r>
              <a:rPr lang="en-US" sz="1800" dirty="0" smtClean="0"/>
              <a:t>COVID-19 </a:t>
            </a:r>
            <a:r>
              <a:rPr lang="en-US" sz="1800" dirty="0"/>
              <a:t>related changes in population mental </a:t>
            </a:r>
            <a:r>
              <a:rPr lang="en-US" sz="1800" dirty="0" smtClean="0"/>
              <a:t>health</a:t>
            </a:r>
            <a:r>
              <a:rPr lang="en-US" sz="1800" dirty="0"/>
              <a:t>,</a:t>
            </a:r>
            <a:endParaRPr lang="en-US" sz="1800" dirty="0" smtClean="0"/>
          </a:p>
          <a:p>
            <a:pPr marL="0" indent="0">
              <a:buNone/>
            </a:pPr>
            <a:endParaRPr lang="en-US" sz="600" dirty="0"/>
          </a:p>
        </p:txBody>
      </p:sp>
    </p:spTree>
    <p:extLst>
      <p:ext uri="{BB962C8B-B14F-4D97-AF65-F5344CB8AC3E}">
        <p14:creationId xmlns:p14="http://schemas.microsoft.com/office/powerpoint/2010/main" val="2360644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Federated research infrastructure </a:t>
            </a:r>
            <a:endParaRPr lang="en-US" dirty="0"/>
          </a:p>
        </p:txBody>
      </p:sp>
      <p:sp>
        <p:nvSpPr>
          <p:cNvPr id="3" name="Content Placeholder 2"/>
          <p:cNvSpPr>
            <a:spLocks noGrp="1"/>
          </p:cNvSpPr>
          <p:nvPr>
            <p:ph idx="1"/>
          </p:nvPr>
        </p:nvSpPr>
        <p:spPr/>
        <p:txBody>
          <a:bodyPr/>
          <a:lstStyle/>
          <a:p>
            <a:pPr marL="57150" indent="0">
              <a:buNone/>
            </a:pPr>
            <a:r>
              <a:rPr lang="en-GB" sz="1800" dirty="0" smtClean="0"/>
              <a:t>Showing </a:t>
            </a:r>
            <a:r>
              <a:rPr lang="en-GB" sz="1800" dirty="0"/>
              <a:t>the potential of the infrastructure for a rapid cycle analysis using a demonstration pilot </a:t>
            </a:r>
            <a:r>
              <a:rPr lang="en-GB" sz="1800" dirty="0" smtClean="0"/>
              <a:t>case</a:t>
            </a:r>
          </a:p>
          <a:p>
            <a:pPr marL="57150" indent="0">
              <a:buNone/>
            </a:pPr>
            <a:r>
              <a:rPr lang="en-GB" sz="1800" dirty="0" smtClean="0"/>
              <a:t>Pilot</a:t>
            </a:r>
            <a:r>
              <a:rPr lang="en-GB" sz="1800" dirty="0"/>
              <a:t>, developing an advanced version of the federated research infrastructure, including: </a:t>
            </a:r>
            <a:endParaRPr lang="en-GB" sz="1800" dirty="0" smtClean="0"/>
          </a:p>
          <a:p>
            <a:pPr marL="600075" lvl="1" indent="-342900">
              <a:buFont typeface="+mj-lt"/>
              <a:buAutoNum type="alphaLcParenR"/>
            </a:pPr>
            <a:r>
              <a:rPr lang="en-GB" sz="1400" dirty="0" smtClean="0"/>
              <a:t>the </a:t>
            </a:r>
            <a:r>
              <a:rPr lang="en-GB" sz="1400" dirty="0"/>
              <a:t>development of a common data model for a COVID19 rapid response; </a:t>
            </a:r>
            <a:endParaRPr lang="en-GB" sz="1400" dirty="0" smtClean="0"/>
          </a:p>
          <a:p>
            <a:pPr marL="600075" lvl="1" indent="-342900">
              <a:buFont typeface="+mj-lt"/>
              <a:buAutoNum type="alphaLcParenR"/>
            </a:pPr>
            <a:r>
              <a:rPr lang="en-GB" sz="1400" dirty="0" smtClean="0"/>
              <a:t>the </a:t>
            </a:r>
            <a:r>
              <a:rPr lang="en-GB" sz="1400" dirty="0"/>
              <a:t>design and deployment of the required data extraction, transformation and loading (ETL) processes; and, </a:t>
            </a:r>
            <a:endParaRPr lang="en-GB" sz="1400" dirty="0" smtClean="0"/>
          </a:p>
          <a:p>
            <a:pPr marL="600075" lvl="1" indent="-342900">
              <a:buFont typeface="+mj-lt"/>
              <a:buAutoNum type="alphaLcParenR"/>
            </a:pPr>
            <a:r>
              <a:rPr lang="en-GB" sz="1400" dirty="0" smtClean="0"/>
              <a:t>the </a:t>
            </a:r>
            <a:r>
              <a:rPr lang="en-GB" sz="1400" dirty="0"/>
              <a:t>implementation of the distributed analytical solutions, in particular the FAIR implementation of intermediate processes and final research outputs. This advanced version will mainly build on WP6 use cases</a:t>
            </a:r>
            <a:r>
              <a:rPr lang="en-GB" sz="1400" dirty="0" smtClean="0"/>
              <a:t>.</a:t>
            </a:r>
            <a:endParaRPr lang="en-US" sz="1400" dirty="0"/>
          </a:p>
        </p:txBody>
      </p:sp>
    </p:spTree>
    <p:extLst>
      <p:ext uri="{BB962C8B-B14F-4D97-AF65-F5344CB8AC3E}">
        <p14:creationId xmlns:p14="http://schemas.microsoft.com/office/powerpoint/2010/main" val="1618213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exchange forum</a:t>
            </a:r>
            <a:endParaRPr lang="en-US" dirty="0"/>
          </a:p>
        </p:txBody>
      </p:sp>
      <p:sp>
        <p:nvSpPr>
          <p:cNvPr id="3" name="Content Placeholder 2"/>
          <p:cNvSpPr>
            <a:spLocks noGrp="1"/>
          </p:cNvSpPr>
          <p:nvPr>
            <p:ph idx="1"/>
          </p:nvPr>
        </p:nvSpPr>
        <p:spPr/>
        <p:txBody>
          <a:bodyPr/>
          <a:lstStyle/>
          <a:p>
            <a:pPr marL="0" indent="0">
              <a:buNone/>
            </a:pPr>
            <a:r>
              <a:rPr lang="en-GB" sz="2000" dirty="0"/>
              <a:t>1. To provide rapid response to research and policy questions that are raised in countries</a:t>
            </a:r>
            <a:endParaRPr lang="en-US" sz="2000" dirty="0"/>
          </a:p>
          <a:p>
            <a:pPr marL="0" indent="0">
              <a:buNone/>
            </a:pPr>
            <a:r>
              <a:rPr lang="en-GB" sz="2000" dirty="0"/>
              <a:t>2. To promptly disseminate internationally agreed guidelines, standards, reports and initiatives</a:t>
            </a:r>
            <a:endParaRPr lang="en-US" sz="2000" dirty="0"/>
          </a:p>
          <a:p>
            <a:pPr marL="0" indent="0">
              <a:buNone/>
            </a:pPr>
            <a:r>
              <a:rPr lang="en-GB" sz="2000" dirty="0"/>
              <a:t>3. To exchange (best) practices among countries regarding COVID-19</a:t>
            </a:r>
            <a:endParaRPr lang="en-US" sz="2000" dirty="0"/>
          </a:p>
          <a:p>
            <a:pPr marL="0" indent="0">
              <a:buNone/>
            </a:pPr>
            <a:r>
              <a:rPr lang="en-GB" sz="2000" dirty="0"/>
              <a:t>4. To provide a link with policy: the shifting landscape of evidence for policy</a:t>
            </a:r>
            <a:endParaRPr lang="en-US" sz="2000" dirty="0"/>
          </a:p>
          <a:p>
            <a:endParaRPr lang="en-US" sz="2000" dirty="0"/>
          </a:p>
        </p:txBody>
      </p:sp>
    </p:spTree>
    <p:extLst>
      <p:ext uri="{BB962C8B-B14F-4D97-AF65-F5344CB8AC3E}">
        <p14:creationId xmlns:p14="http://schemas.microsoft.com/office/powerpoint/2010/main" val="3762401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Foresight: Modelling and Scenario</a:t>
            </a:r>
            <a:endParaRPr lang="en-US" dirty="0"/>
          </a:p>
        </p:txBody>
      </p:sp>
      <p:sp>
        <p:nvSpPr>
          <p:cNvPr id="3" name="Content Placeholder 2"/>
          <p:cNvSpPr>
            <a:spLocks noGrp="1"/>
          </p:cNvSpPr>
          <p:nvPr>
            <p:ph idx="1"/>
          </p:nvPr>
        </p:nvSpPr>
        <p:spPr/>
        <p:txBody>
          <a:bodyPr/>
          <a:lstStyle/>
          <a:p>
            <a:pPr marL="0" indent="0">
              <a:buNone/>
            </a:pPr>
            <a:r>
              <a:rPr lang="en-US" sz="1800" dirty="0"/>
              <a:t>The overall aim of this work package is to gain insights in possible future health impacts of the coronavirus outbreak, by developing scenarios for MS and associated countries’ national </a:t>
            </a:r>
            <a:r>
              <a:rPr lang="en-US" sz="1800" dirty="0" smtClean="0"/>
              <a:t>situation and draw </a:t>
            </a:r>
            <a:r>
              <a:rPr lang="en-US" sz="1800" dirty="0"/>
              <a:t>lessons for the EU.</a:t>
            </a:r>
          </a:p>
          <a:p>
            <a:pPr marL="0" indent="0">
              <a:buNone/>
            </a:pPr>
            <a:r>
              <a:rPr lang="en-US" sz="1800" dirty="0"/>
              <a:t>The objectives are:</a:t>
            </a:r>
          </a:p>
          <a:p>
            <a:pPr marL="600075" lvl="1" indent="-342900">
              <a:buFont typeface="+mj-lt"/>
              <a:buAutoNum type="arabicPeriod"/>
            </a:pPr>
            <a:r>
              <a:rPr lang="en-US" sz="1400" dirty="0" smtClean="0"/>
              <a:t>To </a:t>
            </a:r>
            <a:r>
              <a:rPr lang="en-US" sz="1400" dirty="0"/>
              <a:t>get an overview of how European countries have been using foresight, modelling and preparedness regarding COVID-19 (mainly indirect infects)</a:t>
            </a:r>
          </a:p>
          <a:p>
            <a:pPr marL="600075" lvl="1" indent="-342900">
              <a:buFont typeface="+mj-lt"/>
              <a:buAutoNum type="arabicPeriod"/>
            </a:pPr>
            <a:r>
              <a:rPr lang="en-US" sz="1400" dirty="0" smtClean="0"/>
              <a:t>To </a:t>
            </a:r>
            <a:r>
              <a:rPr lang="en-US" sz="1400" dirty="0"/>
              <a:t>develop and provide foresight capacity (levelling the knowledge needed for performing foresight, reducing information inequalities, strengthening European data uniformity)</a:t>
            </a:r>
          </a:p>
          <a:p>
            <a:pPr marL="600075" lvl="1" indent="-342900">
              <a:buFont typeface="+mj-lt"/>
              <a:buAutoNum type="arabicPeriod"/>
            </a:pPr>
            <a:r>
              <a:rPr lang="en-US" sz="1400" dirty="0" smtClean="0"/>
              <a:t>To </a:t>
            </a:r>
            <a:r>
              <a:rPr lang="en-US" sz="1400" dirty="0"/>
              <a:t>support evidence-informed policy decisions, by exploring direct and indirect effects of COVID-19 on population health, on short and long-term, using scenarios and a broad conceptual model of health and care.</a:t>
            </a:r>
          </a:p>
          <a:p>
            <a:endParaRPr lang="en-US" sz="1800" dirty="0"/>
          </a:p>
        </p:txBody>
      </p:sp>
    </p:spTree>
    <p:extLst>
      <p:ext uri="{BB962C8B-B14F-4D97-AF65-F5344CB8AC3E}">
        <p14:creationId xmlns:p14="http://schemas.microsoft.com/office/powerpoint/2010/main" val="4249939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building</a:t>
            </a:r>
            <a:endParaRPr lang="en-US" dirty="0"/>
          </a:p>
        </p:txBody>
      </p:sp>
      <p:sp>
        <p:nvSpPr>
          <p:cNvPr id="3" name="Content Placeholder 2"/>
          <p:cNvSpPr>
            <a:spLocks noGrp="1"/>
          </p:cNvSpPr>
          <p:nvPr>
            <p:ph idx="1"/>
          </p:nvPr>
        </p:nvSpPr>
        <p:spPr/>
        <p:txBody>
          <a:bodyPr/>
          <a:lstStyle/>
          <a:p>
            <a:r>
              <a:rPr lang="en-US" dirty="0" err="1" smtClean="0"/>
              <a:t>Infodemic</a:t>
            </a:r>
            <a:endParaRPr lang="en-US" dirty="0" smtClean="0"/>
          </a:p>
          <a:p>
            <a:r>
              <a:rPr lang="en-US" dirty="0" smtClean="0"/>
              <a:t>Burden of disease</a:t>
            </a:r>
          </a:p>
          <a:p>
            <a:r>
              <a:rPr lang="en-US" dirty="0" smtClean="0"/>
              <a:t>Methodologies to monitor the wider impact of COVID-19</a:t>
            </a:r>
          </a:p>
          <a:p>
            <a:r>
              <a:rPr lang="en-US" dirty="0"/>
              <a:t>Capacity building and </a:t>
            </a:r>
            <a:r>
              <a:rPr lang="en-US" dirty="0" smtClean="0"/>
              <a:t>developers </a:t>
            </a:r>
            <a:r>
              <a:rPr lang="en-US" dirty="0"/>
              <a:t>working </a:t>
            </a:r>
            <a:r>
              <a:rPr lang="en-US" dirty="0" smtClean="0"/>
              <a:t>group (IT implementation)</a:t>
            </a:r>
          </a:p>
          <a:p>
            <a:r>
              <a:rPr lang="en-US" dirty="0"/>
              <a:t>Building capacity in </a:t>
            </a:r>
            <a:r>
              <a:rPr lang="en-US" dirty="0" smtClean="0"/>
              <a:t>foresight</a:t>
            </a:r>
            <a:endParaRPr lang="en-US" dirty="0"/>
          </a:p>
        </p:txBody>
      </p:sp>
    </p:spTree>
    <p:extLst>
      <p:ext uri="{BB962C8B-B14F-4D97-AF65-F5344CB8AC3E}">
        <p14:creationId xmlns:p14="http://schemas.microsoft.com/office/powerpoint/2010/main" val="3142336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PHIRI relation to </a:t>
            </a:r>
            <a:r>
              <a:rPr lang="en-US" dirty="0" err="1" smtClean="0"/>
              <a:t>DIPoH</a:t>
            </a:r>
            <a:endParaRPr lang="en-US" dirty="0"/>
          </a:p>
        </p:txBody>
      </p:sp>
      <p:sp>
        <p:nvSpPr>
          <p:cNvPr id="3" name="Content Placeholder 2"/>
          <p:cNvSpPr>
            <a:spLocks noGrp="1"/>
          </p:cNvSpPr>
          <p:nvPr>
            <p:ph idx="1"/>
          </p:nvPr>
        </p:nvSpPr>
        <p:spPr/>
        <p:txBody>
          <a:bodyPr/>
          <a:lstStyle/>
          <a:p>
            <a:pPr marL="0" indent="0">
              <a:buNone/>
            </a:pPr>
            <a:r>
              <a:rPr lang="en-US" dirty="0" smtClean="0"/>
              <a:t>PHIRI building block of </a:t>
            </a:r>
            <a:r>
              <a:rPr lang="en-US" dirty="0" err="1" smtClean="0"/>
              <a:t>DIPoH</a:t>
            </a:r>
            <a:r>
              <a:rPr lang="en-US" dirty="0" smtClean="0"/>
              <a:t> mirroring services and actions</a:t>
            </a:r>
          </a:p>
          <a:p>
            <a:pPr marL="457200" indent="-457200">
              <a:buFont typeface="+mj-lt"/>
              <a:buAutoNum type="arabicPeriod"/>
            </a:pPr>
            <a:r>
              <a:rPr lang="en-US" dirty="0" smtClean="0"/>
              <a:t>Same scope</a:t>
            </a:r>
          </a:p>
          <a:p>
            <a:pPr marL="457200" indent="-457200">
              <a:buFont typeface="+mj-lt"/>
              <a:buAutoNum type="arabicPeriod"/>
            </a:pPr>
            <a:r>
              <a:rPr lang="en-US" dirty="0" smtClean="0"/>
              <a:t>Services</a:t>
            </a:r>
          </a:p>
          <a:p>
            <a:pPr marL="457200" indent="-457200">
              <a:buFont typeface="+mj-lt"/>
              <a:buAutoNum type="arabicPeriod"/>
            </a:pPr>
            <a:r>
              <a:rPr lang="en-US" dirty="0" err="1" smtClean="0"/>
              <a:t>Organisational</a:t>
            </a:r>
            <a:r>
              <a:rPr lang="en-US" dirty="0" smtClean="0"/>
              <a:t> structure</a:t>
            </a:r>
            <a:endParaRPr lang="en-US" dirty="0"/>
          </a:p>
        </p:txBody>
      </p:sp>
      <p:pic>
        <p:nvPicPr>
          <p:cNvPr id="4" name="Picture 3"/>
          <p:cNvPicPr>
            <a:picLocks noChangeAspect="1"/>
          </p:cNvPicPr>
          <p:nvPr/>
        </p:nvPicPr>
        <p:blipFill>
          <a:blip r:embed="rId2"/>
          <a:stretch>
            <a:fillRect/>
          </a:stretch>
        </p:blipFill>
        <p:spPr>
          <a:xfrm>
            <a:off x="4953000" y="1894462"/>
            <a:ext cx="3578226" cy="1752600"/>
          </a:xfrm>
          <a:prstGeom prst="rect">
            <a:avLst/>
          </a:prstGeom>
        </p:spPr>
      </p:pic>
      <p:pic>
        <p:nvPicPr>
          <p:cNvPr id="5" name="Content Placeholder 3" descr="https://lh3.googleusercontent.com/09np5Ay0OpA3g8OE8OIBtttKfOlLI1NKWXlDKJNoQZkf5jnAPUWi6DL7ki_me4dccK0MWJNNp1LfHSZI5KcokotkGgl0VYfDwBs66G8QfCFgSACgA_vm4WFhxflyuQ"/>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4876800" y="1825151"/>
            <a:ext cx="3404612" cy="197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p:cNvGrpSpPr/>
          <p:nvPr/>
        </p:nvGrpSpPr>
        <p:grpSpPr>
          <a:xfrm>
            <a:off x="4632518" y="1657350"/>
            <a:ext cx="3648894" cy="2546885"/>
            <a:chOff x="1058093" y="0"/>
            <a:chExt cx="10528662" cy="6858000"/>
          </a:xfrm>
        </p:grpSpPr>
        <p:graphicFrame>
          <p:nvGraphicFramePr>
            <p:cNvPr id="7" name="Diagram 6"/>
            <p:cNvGraphicFramePr/>
            <p:nvPr>
              <p:extLst>
                <p:ext uri="{D42A27DB-BD31-4B8C-83A1-F6EECF244321}">
                  <p14:modId xmlns:p14="http://schemas.microsoft.com/office/powerpoint/2010/main" val="1923418944"/>
                </p:ext>
              </p:extLst>
            </p:nvPr>
          </p:nvGraphicFramePr>
          <p:xfrm>
            <a:off x="1058093" y="0"/>
            <a:ext cx="10528662" cy="685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Block Arc 7"/>
            <p:cNvSpPr/>
            <p:nvPr/>
          </p:nvSpPr>
          <p:spPr>
            <a:xfrm rot="5400000">
              <a:off x="6340952" y="2819884"/>
              <a:ext cx="1569677" cy="1164552"/>
            </a:xfrm>
            <a:prstGeom prst="blockArc">
              <a:avLst>
                <a:gd name="adj1" fmla="val 10791032"/>
                <a:gd name="adj2" fmla="val 469094"/>
                <a:gd name="adj3" fmla="val 23458"/>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solidFill>
                  <a:schemeClr val="tx1"/>
                </a:solidFill>
              </a:endParaRPr>
            </a:p>
          </p:txBody>
        </p:sp>
        <p:sp>
          <p:nvSpPr>
            <p:cNvPr id="9" name="Block Arc 8"/>
            <p:cNvSpPr/>
            <p:nvPr/>
          </p:nvSpPr>
          <p:spPr>
            <a:xfrm rot="16200000">
              <a:off x="4838723" y="2813053"/>
              <a:ext cx="1569677" cy="1164552"/>
            </a:xfrm>
            <a:prstGeom prst="blockArc">
              <a:avLst>
                <a:gd name="adj1" fmla="val 10791032"/>
                <a:gd name="adj2" fmla="val 21263057"/>
                <a:gd name="adj3" fmla="val 23650"/>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GB">
                <a:solidFill>
                  <a:schemeClr val="tx1"/>
                </a:solidFill>
              </a:endParaRPr>
            </a:p>
          </p:txBody>
        </p:sp>
        <p:sp>
          <p:nvSpPr>
            <p:cNvPr id="10" name="TextBox 9"/>
            <p:cNvSpPr txBox="1"/>
            <p:nvPr/>
          </p:nvSpPr>
          <p:spPr>
            <a:xfrm>
              <a:off x="5459462" y="2327420"/>
              <a:ext cx="1763485" cy="559823"/>
            </a:xfrm>
            <a:prstGeom prst="rect">
              <a:avLst/>
            </a:prstGeom>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900" dirty="0" smtClean="0">
                  <a:solidFill>
                    <a:schemeClr val="accent1">
                      <a:lumMod val="50000"/>
                    </a:schemeClr>
                  </a:solidFill>
                </a:rPr>
                <a:t>HI </a:t>
              </a:r>
              <a:r>
                <a:rPr lang="en-GB" sz="900" dirty="0">
                  <a:solidFill>
                    <a:schemeClr val="accent1">
                      <a:lumMod val="50000"/>
                    </a:schemeClr>
                  </a:solidFill>
                </a:rPr>
                <a:t>Portal</a:t>
              </a:r>
            </a:p>
          </p:txBody>
        </p:sp>
        <p:sp>
          <p:nvSpPr>
            <p:cNvPr id="11" name="TextBox 10"/>
            <p:cNvSpPr txBox="1"/>
            <p:nvPr/>
          </p:nvSpPr>
          <p:spPr>
            <a:xfrm>
              <a:off x="5558818" y="3897572"/>
              <a:ext cx="1664128" cy="994501"/>
            </a:xfrm>
            <a:prstGeom prst="rect">
              <a:avLst/>
            </a:prstGeom>
            <a:ln>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900" dirty="0">
                  <a:solidFill>
                    <a:schemeClr val="accent1">
                      <a:lumMod val="50000"/>
                    </a:schemeClr>
                  </a:solidFill>
                </a:rPr>
                <a:t>Services support</a:t>
              </a:r>
            </a:p>
          </p:txBody>
        </p:sp>
      </p:grpSp>
    </p:spTree>
    <p:extLst>
      <p:ext uri="{BB962C8B-B14F-4D97-AF65-F5344CB8AC3E}">
        <p14:creationId xmlns:p14="http://schemas.microsoft.com/office/powerpoint/2010/main" val="10841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InfAct and COVID-19</a:t>
            </a:r>
            <a:endParaRPr lang="en-US" dirty="0"/>
          </a:p>
        </p:txBody>
      </p:sp>
      <p:sp>
        <p:nvSpPr>
          <p:cNvPr id="2" name="Content Placeholder 1"/>
          <p:cNvSpPr>
            <a:spLocks noGrp="1"/>
          </p:cNvSpPr>
          <p:nvPr>
            <p:ph idx="1"/>
          </p:nvPr>
        </p:nvSpPr>
        <p:spPr/>
        <p:txBody>
          <a:bodyPr/>
          <a:lstStyle/>
          <a:p>
            <a:r>
              <a:rPr lang="en-US" sz="2000" dirty="0" smtClean="0"/>
              <a:t>Partners at the core of the Covid-19 response teams have indicated a strong need to structurally exchange between countries. </a:t>
            </a:r>
          </a:p>
          <a:p>
            <a:r>
              <a:rPr lang="en-US" sz="2000" dirty="0" smtClean="0"/>
              <a:t>InfAct facilitates exchanges between partners and with international organizations</a:t>
            </a:r>
          </a:p>
          <a:p>
            <a:r>
              <a:rPr lang="en-US" sz="2000" dirty="0" smtClean="0"/>
              <a:t>How?</a:t>
            </a:r>
          </a:p>
          <a:p>
            <a:pPr lvl="1"/>
            <a:r>
              <a:rPr lang="en-US" sz="1800" dirty="0" smtClean="0"/>
              <a:t>Rapid exchange with InfAct connecting experts and expertise</a:t>
            </a:r>
          </a:p>
          <a:p>
            <a:pPr lvl="1"/>
            <a:r>
              <a:rPr lang="en-US" sz="1800" dirty="0" smtClean="0"/>
              <a:t>Two weekly meetings with specific questions</a:t>
            </a:r>
          </a:p>
          <a:p>
            <a:pPr lvl="1"/>
            <a:r>
              <a:rPr lang="en-US" sz="1800" dirty="0" smtClean="0"/>
              <a:t>Storage of relevant information</a:t>
            </a:r>
            <a:endParaRPr lang="en-US" sz="1800" dirty="0"/>
          </a:p>
        </p:txBody>
      </p:sp>
    </p:spTree>
    <p:extLst>
      <p:ext uri="{BB962C8B-B14F-4D97-AF65-F5344CB8AC3E}">
        <p14:creationId xmlns:p14="http://schemas.microsoft.com/office/powerpoint/2010/main" val="3863193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err="1" smtClean="0"/>
              <a:t>DIPoH</a:t>
            </a:r>
            <a:r>
              <a:rPr lang="en-US" dirty="0" smtClean="0"/>
              <a:t>: </a:t>
            </a:r>
          </a:p>
          <a:p>
            <a:pPr lvl="1"/>
            <a:r>
              <a:rPr lang="en-US" dirty="0" smtClean="0"/>
              <a:t>Political support letters</a:t>
            </a:r>
          </a:p>
          <a:p>
            <a:pPr lvl="1"/>
            <a:r>
              <a:rPr lang="en-US" dirty="0" smtClean="0"/>
              <a:t>Next </a:t>
            </a:r>
            <a:r>
              <a:rPr lang="en-US" dirty="0" err="1" smtClean="0"/>
              <a:t>AoM</a:t>
            </a:r>
            <a:r>
              <a:rPr lang="en-US" dirty="0" smtClean="0"/>
              <a:t> at </a:t>
            </a:r>
            <a:r>
              <a:rPr lang="en-US" dirty="0"/>
              <a:t>the end of </a:t>
            </a:r>
            <a:r>
              <a:rPr lang="en-US" dirty="0" smtClean="0"/>
              <a:t>April: legal structure </a:t>
            </a:r>
          </a:p>
          <a:p>
            <a:r>
              <a:rPr lang="en-US" dirty="0" smtClean="0"/>
              <a:t>PHIRI:</a:t>
            </a:r>
          </a:p>
          <a:p>
            <a:pPr lvl="1"/>
            <a:r>
              <a:rPr lang="en-US" dirty="0" smtClean="0"/>
              <a:t>Stakeholder meetings</a:t>
            </a:r>
          </a:p>
          <a:p>
            <a:r>
              <a:rPr lang="en-US" dirty="0" smtClean="0"/>
              <a:t>TEHDAS:</a:t>
            </a:r>
          </a:p>
          <a:p>
            <a:pPr lvl="1"/>
            <a:r>
              <a:rPr lang="en-US" dirty="0" smtClean="0"/>
              <a:t>Political Forums</a:t>
            </a:r>
          </a:p>
          <a:p>
            <a:pPr lvl="1"/>
            <a:endParaRPr lang="en-US" dirty="0"/>
          </a:p>
        </p:txBody>
      </p:sp>
    </p:spTree>
    <p:extLst>
      <p:ext uri="{BB962C8B-B14F-4D97-AF65-F5344CB8AC3E}">
        <p14:creationId xmlns:p14="http://schemas.microsoft.com/office/powerpoint/2010/main" val="20642789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Next steps</a:t>
            </a:r>
            <a:endParaRPr lang="en-US"/>
          </a:p>
        </p:txBody>
      </p:sp>
      <p:sp>
        <p:nvSpPr>
          <p:cNvPr id="3" name="Content Placeholder 2"/>
          <p:cNvSpPr>
            <a:spLocks noGrp="1"/>
          </p:cNvSpPr>
          <p:nvPr>
            <p:ph idx="1"/>
          </p:nvPr>
        </p:nvSpPr>
        <p:spPr/>
        <p:txBody>
          <a:bodyPr/>
          <a:lstStyle/>
          <a:p>
            <a:pPr marL="457200" lvl="0" indent="-457200">
              <a:buFont typeface="+mj-lt"/>
              <a:buAutoNum type="arabicPeriod"/>
            </a:pPr>
            <a:r>
              <a:rPr lang="en-GB" dirty="0" smtClean="0"/>
              <a:t>How </a:t>
            </a:r>
            <a:r>
              <a:rPr lang="en-GB" dirty="0"/>
              <a:t>would you like to be involved in the future?</a:t>
            </a:r>
            <a:endParaRPr lang="en-US" dirty="0"/>
          </a:p>
          <a:p>
            <a:pPr marL="457200" lvl="0" indent="-457200">
              <a:buFont typeface="+mj-lt"/>
              <a:buAutoNum type="arabicPeriod"/>
            </a:pPr>
            <a:r>
              <a:rPr lang="en-GB" dirty="0"/>
              <a:t>What would you like to see addressed in the next meeting?</a:t>
            </a:r>
            <a:endParaRPr lang="en-US" dirty="0"/>
          </a:p>
          <a:p>
            <a:endParaRPr lang="en-US" dirty="0"/>
          </a:p>
        </p:txBody>
      </p:sp>
    </p:spTree>
    <p:extLst>
      <p:ext uri="{BB962C8B-B14F-4D97-AF65-F5344CB8AC3E}">
        <p14:creationId xmlns:p14="http://schemas.microsoft.com/office/powerpoint/2010/main" val="21253266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657350" y="2290204"/>
            <a:ext cx="5829300" cy="573814"/>
          </a:xfrm>
        </p:spPr>
        <p:txBody>
          <a:bodyPr>
            <a:normAutofit fontScale="90000"/>
          </a:bodyPr>
          <a:lstStyle/>
          <a:p>
            <a:r>
              <a:rPr lang="nl-BE" dirty="0" smtClean="0"/>
              <a:t>www.inf-act.eu</a:t>
            </a:r>
            <a:br>
              <a:rPr lang="nl-BE" dirty="0" smtClean="0"/>
            </a:br>
            <a:r>
              <a:rPr lang="nl-BE" dirty="0" smtClean="0"/>
              <a:t>@</a:t>
            </a:r>
            <a:r>
              <a:rPr lang="nl-BE" dirty="0" err="1" smtClean="0"/>
              <a:t>JA_InfAct</a:t>
            </a:r>
            <a:endParaRPr lang="en-US" dirty="0"/>
          </a:p>
        </p:txBody>
      </p:sp>
    </p:spTree>
    <p:extLst>
      <p:ext uri="{BB962C8B-B14F-4D97-AF65-F5344CB8AC3E}">
        <p14:creationId xmlns:p14="http://schemas.microsoft.com/office/powerpoint/2010/main" val="193163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Additional information</a:t>
            </a:r>
            <a:endParaRPr lang="en-US" dirty="0"/>
          </a:p>
        </p:txBody>
      </p:sp>
    </p:spTree>
    <p:extLst>
      <p:ext uri="{BB962C8B-B14F-4D97-AF65-F5344CB8AC3E}">
        <p14:creationId xmlns:p14="http://schemas.microsoft.com/office/powerpoint/2010/main" val="1541851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Vulnerable populations</a:t>
            </a:r>
            <a:endParaRPr lang="en-US" dirty="0"/>
          </a:p>
        </p:txBody>
      </p:sp>
      <p:sp>
        <p:nvSpPr>
          <p:cNvPr id="3" name="Content Placeholder 2"/>
          <p:cNvSpPr>
            <a:spLocks noGrp="1"/>
          </p:cNvSpPr>
          <p:nvPr>
            <p:ph idx="1"/>
          </p:nvPr>
        </p:nvSpPr>
        <p:spPr/>
        <p:txBody>
          <a:bodyPr/>
          <a:lstStyle/>
          <a:p>
            <a:pPr marL="0" indent="0">
              <a:buNone/>
            </a:pPr>
            <a:r>
              <a:rPr lang="en-US" sz="1600" dirty="0" smtClean="0"/>
              <a:t>Objective</a:t>
            </a:r>
            <a:r>
              <a:rPr lang="en-US" sz="1600" dirty="0"/>
              <a:t>: to clarify the relationship between a wide variety of risk factors as exposures (e.g. NPI) and outcomes (infection, </a:t>
            </a:r>
            <a:r>
              <a:rPr lang="en-US" sz="1600" dirty="0" err="1"/>
              <a:t>hospitalisation</a:t>
            </a:r>
            <a:r>
              <a:rPr lang="en-US" sz="1600" dirty="0"/>
              <a:t>, death) and how this varies between settings and over time and is linked to the epidemiologic curve.</a:t>
            </a:r>
          </a:p>
          <a:p>
            <a:pPr marL="0" indent="0">
              <a:buNone/>
            </a:pPr>
            <a:r>
              <a:rPr lang="en-GB" sz="1600" dirty="0"/>
              <a:t>We will demonstrate how the distribution of infection, outcomes and risk factors using individual level health record, administrative and research data can be combined with ecological/group level contextual data across European populations to produce actionable policy insights. </a:t>
            </a:r>
            <a:endParaRPr lang="en-GB" sz="1600" dirty="0" smtClean="0"/>
          </a:p>
          <a:p>
            <a:pPr marL="0" indent="0">
              <a:buNone/>
            </a:pPr>
            <a:r>
              <a:rPr lang="en-GB" sz="1600" dirty="0" smtClean="0"/>
              <a:t>One </a:t>
            </a:r>
            <a:r>
              <a:rPr lang="en-GB" sz="1600" dirty="0"/>
              <a:t>specific activity will be scoped in collaboration with the ECDC: the linkage between COVID-19 behavioural surveys across Europe and ECDC surveillance data to better understand the impact of changes of behaviour and the epidemic progress</a:t>
            </a:r>
            <a:endParaRPr lang="en-US" sz="1400" dirty="0"/>
          </a:p>
        </p:txBody>
      </p:sp>
    </p:spTree>
    <p:extLst>
      <p:ext uri="{BB962C8B-B14F-4D97-AF65-F5344CB8AC3E}">
        <p14:creationId xmlns:p14="http://schemas.microsoft.com/office/powerpoint/2010/main" val="3764368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Delayed care in cancer patients</a:t>
            </a:r>
          </a:p>
        </p:txBody>
      </p:sp>
      <p:sp>
        <p:nvSpPr>
          <p:cNvPr id="3" name="Content Placeholder 2"/>
          <p:cNvSpPr>
            <a:spLocks noGrp="1"/>
          </p:cNvSpPr>
          <p:nvPr>
            <p:ph idx="1"/>
          </p:nvPr>
        </p:nvSpPr>
        <p:spPr/>
        <p:txBody>
          <a:bodyPr/>
          <a:lstStyle/>
          <a:p>
            <a:pPr marL="0" indent="0">
              <a:buNone/>
            </a:pPr>
            <a:r>
              <a:rPr lang="en-US" sz="2000" dirty="0"/>
              <a:t>Objective: Task 2 will seek to elicit </a:t>
            </a:r>
            <a:endParaRPr lang="en-US" sz="2000" dirty="0" smtClean="0"/>
          </a:p>
          <a:p>
            <a:r>
              <a:rPr lang="en-US" sz="2000" dirty="0" smtClean="0"/>
              <a:t>1</a:t>
            </a:r>
            <a:r>
              <a:rPr lang="en-US" sz="2000" dirty="0"/>
              <a:t>) whether there has indeed been an increase in time to treatment in women diagnosed with breast cancer in the month previous to the lockdown measures, as compared with women diagnosed with breast cancer before that period; and, </a:t>
            </a:r>
            <a:endParaRPr lang="en-US" sz="2000" dirty="0" smtClean="0"/>
          </a:p>
          <a:p>
            <a:r>
              <a:rPr lang="en-US" sz="2000" dirty="0" smtClean="0"/>
              <a:t>2</a:t>
            </a:r>
            <a:r>
              <a:rPr lang="en-US" sz="2000" dirty="0"/>
              <a:t>) whether this delay is a consequence of the intensity of the lockdown measures.</a:t>
            </a:r>
          </a:p>
        </p:txBody>
      </p:sp>
    </p:spTree>
    <p:extLst>
      <p:ext uri="{BB962C8B-B14F-4D97-AF65-F5344CB8AC3E}">
        <p14:creationId xmlns:p14="http://schemas.microsoft.com/office/powerpoint/2010/main" val="17569861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Maternal and newborn health</a:t>
            </a:r>
            <a:endParaRPr lang="en-US" dirty="0"/>
          </a:p>
        </p:txBody>
      </p:sp>
      <p:sp>
        <p:nvSpPr>
          <p:cNvPr id="3" name="Content Placeholder 2"/>
          <p:cNvSpPr>
            <a:spLocks noGrp="1"/>
          </p:cNvSpPr>
          <p:nvPr>
            <p:ph idx="1"/>
          </p:nvPr>
        </p:nvSpPr>
        <p:spPr/>
        <p:txBody>
          <a:bodyPr/>
          <a:lstStyle/>
          <a:p>
            <a:r>
              <a:rPr lang="en-GB" sz="1600" dirty="0"/>
              <a:t>Objectives: </a:t>
            </a:r>
            <a:endParaRPr lang="en-GB" sz="1600" dirty="0" smtClean="0"/>
          </a:p>
          <a:p>
            <a:r>
              <a:rPr lang="en-GB" sz="1600" dirty="0" smtClean="0"/>
              <a:t>1</a:t>
            </a:r>
            <a:r>
              <a:rPr lang="en-GB" sz="1600" dirty="0"/>
              <a:t>) investigate the pandemic’s direct (infection by SARS-CoV-2) and indirect effects (related to health service accessibility and confinement) on perinatal health using routine population birth data; </a:t>
            </a:r>
            <a:endParaRPr lang="en-GB" sz="1600" dirty="0" smtClean="0"/>
          </a:p>
          <a:p>
            <a:r>
              <a:rPr lang="en-GB" sz="1600" dirty="0" smtClean="0"/>
              <a:t>2</a:t>
            </a:r>
            <a:r>
              <a:rPr lang="en-GB" sz="1600" dirty="0"/>
              <a:t>) assess whether effects differ by socioeconomic context; </a:t>
            </a:r>
            <a:endParaRPr lang="en-GB" sz="1600" dirty="0" smtClean="0"/>
          </a:p>
          <a:p>
            <a:r>
              <a:rPr lang="en-GB" sz="1600" dirty="0" smtClean="0"/>
              <a:t>3</a:t>
            </a:r>
            <a:r>
              <a:rPr lang="en-GB" sz="1600" dirty="0"/>
              <a:t>) use results to assess how policies in participating countries may have impacted health effects and social inequalities; </a:t>
            </a:r>
            <a:endParaRPr lang="en-GB" sz="1600" dirty="0" smtClean="0"/>
          </a:p>
          <a:p>
            <a:r>
              <a:rPr lang="en-GB" sz="1600" dirty="0" smtClean="0"/>
              <a:t>4</a:t>
            </a:r>
            <a:r>
              <a:rPr lang="en-GB" sz="1600" dirty="0"/>
              <a:t>) improve preparedness for future epidemics by creating a template for utilization of routine population birth data and identifying needed improvements to current systems.</a:t>
            </a:r>
            <a:endParaRPr lang="en-US" sz="1600" dirty="0"/>
          </a:p>
          <a:p>
            <a:endParaRPr lang="en-US" sz="1600" dirty="0"/>
          </a:p>
        </p:txBody>
      </p:sp>
    </p:spTree>
    <p:extLst>
      <p:ext uri="{BB962C8B-B14F-4D97-AF65-F5344CB8AC3E}">
        <p14:creationId xmlns:p14="http://schemas.microsoft.com/office/powerpoint/2010/main" val="999748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Mental health</a:t>
            </a:r>
            <a:endParaRPr lang="en-US" dirty="0"/>
          </a:p>
        </p:txBody>
      </p:sp>
      <p:sp>
        <p:nvSpPr>
          <p:cNvPr id="3" name="Content Placeholder 2"/>
          <p:cNvSpPr>
            <a:spLocks noGrp="1"/>
          </p:cNvSpPr>
          <p:nvPr>
            <p:ph idx="1"/>
          </p:nvPr>
        </p:nvSpPr>
        <p:spPr/>
        <p:txBody>
          <a:bodyPr/>
          <a:lstStyle/>
          <a:p>
            <a:r>
              <a:rPr lang="en-GB" sz="1600" dirty="0"/>
              <a:t>This case study will measure changes in population mental health associated with the COVID-19 pandemic.</a:t>
            </a:r>
            <a:endParaRPr lang="en-US" sz="1600" dirty="0"/>
          </a:p>
          <a:p>
            <a:r>
              <a:rPr lang="en-GB" sz="1600" dirty="0"/>
              <a:t>We invite participating countries to identify available quantitative data collected retrospectively or performed to face the </a:t>
            </a:r>
            <a:r>
              <a:rPr lang="en-GB" sz="1600" dirty="0" smtClean="0"/>
              <a:t>pandemic. </a:t>
            </a:r>
          </a:p>
          <a:p>
            <a:pPr lvl="1"/>
            <a:r>
              <a:rPr lang="en-GB" sz="1200" dirty="0" smtClean="0"/>
              <a:t>Main </a:t>
            </a:r>
            <a:r>
              <a:rPr lang="en-GB" sz="1200" dirty="0"/>
              <a:t>sources could be surveillance systems, hospitals, mental health </a:t>
            </a:r>
            <a:r>
              <a:rPr lang="en-GB" sz="1200" dirty="0" err="1"/>
              <a:t>centers</a:t>
            </a:r>
            <a:r>
              <a:rPr lang="en-GB" sz="1200" dirty="0"/>
              <a:t>, mortality data, surveys, etc. </a:t>
            </a:r>
            <a:endParaRPr lang="en-GB" sz="1200" dirty="0" smtClean="0"/>
          </a:p>
          <a:p>
            <a:r>
              <a:rPr lang="en-GB" sz="1600" dirty="0" smtClean="0"/>
              <a:t>From </a:t>
            </a:r>
            <a:r>
              <a:rPr lang="en-GB" sz="1600" dirty="0"/>
              <a:t>databases selected, countries should measure the impact of COVID-19 on population mental health by </a:t>
            </a:r>
            <a:r>
              <a:rPr lang="en-GB" sz="1600" dirty="0" err="1"/>
              <a:t>analyzing</a:t>
            </a:r>
            <a:r>
              <a:rPr lang="en-GB" sz="1600" dirty="0"/>
              <a:t> data before and after the COVID-19 outbreak. The outputs will be available for integration into PHIRI. </a:t>
            </a:r>
            <a:endParaRPr lang="en-US" sz="1600" dirty="0"/>
          </a:p>
        </p:txBody>
      </p:sp>
    </p:spTree>
    <p:extLst>
      <p:ext uri="{BB962C8B-B14F-4D97-AF65-F5344CB8AC3E}">
        <p14:creationId xmlns:p14="http://schemas.microsoft.com/office/powerpoint/2010/main" val="11540350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WP7 federated research infrastructure </a:t>
            </a:r>
            <a:endParaRPr lang="en-US" dirty="0"/>
          </a:p>
        </p:txBody>
      </p:sp>
      <p:sp>
        <p:nvSpPr>
          <p:cNvPr id="3" name="Content Placeholder 2"/>
          <p:cNvSpPr>
            <a:spLocks noGrp="1"/>
          </p:cNvSpPr>
          <p:nvPr>
            <p:ph idx="1"/>
          </p:nvPr>
        </p:nvSpPr>
        <p:spPr/>
        <p:txBody>
          <a:bodyPr/>
          <a:lstStyle/>
          <a:p>
            <a:pPr marL="0" indent="0">
              <a:buNone/>
            </a:pPr>
            <a:r>
              <a:rPr lang="en-GB" sz="1800" dirty="0" smtClean="0"/>
              <a:t>O7.3 </a:t>
            </a:r>
            <a:r>
              <a:rPr lang="en-GB" sz="1800" dirty="0"/>
              <a:t>Testing the solutions implemented in O7.2 for a final implementation of the federated research infrastructure.</a:t>
            </a:r>
            <a:endParaRPr lang="en-US" sz="1800" dirty="0"/>
          </a:p>
          <a:p>
            <a:pPr marL="0" indent="0">
              <a:buNone/>
            </a:pPr>
            <a:r>
              <a:rPr lang="en-GB" sz="1800" dirty="0"/>
              <a:t>O7.4 Figuring out upgrading options out of the lessons in other EU research infrastructures.</a:t>
            </a:r>
            <a:endParaRPr lang="en-US" sz="1800" dirty="0"/>
          </a:p>
          <a:p>
            <a:pPr marL="0" indent="0">
              <a:buNone/>
            </a:pPr>
            <a:r>
              <a:rPr lang="en-GB" sz="1800" dirty="0"/>
              <a:t>O7.5 Building an IT working group, both for capacity building on how to get the federated infrastructure implemented and for the actual development of the federated infrastructure.</a:t>
            </a:r>
            <a:endParaRPr lang="en-US" sz="1800" dirty="0"/>
          </a:p>
        </p:txBody>
      </p:sp>
    </p:spTree>
    <p:extLst>
      <p:ext uri="{BB962C8B-B14F-4D97-AF65-F5344CB8AC3E}">
        <p14:creationId xmlns:p14="http://schemas.microsoft.com/office/powerpoint/2010/main" val="16272710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8991" y="183358"/>
            <a:ext cx="9262929" cy="4876800"/>
          </a:xfrm>
          <a:prstGeom prst="rect">
            <a:avLst/>
          </a:prstGeom>
        </p:spPr>
      </p:pic>
      <p:sp>
        <p:nvSpPr>
          <p:cNvPr id="6" name="Oval 5"/>
          <p:cNvSpPr/>
          <p:nvPr/>
        </p:nvSpPr>
        <p:spPr>
          <a:xfrm>
            <a:off x="3696929" y="1352550"/>
            <a:ext cx="4913671"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Genomic profiling</a:t>
            </a:r>
            <a:endParaRPr lang="en-US" sz="2400" dirty="0"/>
          </a:p>
        </p:txBody>
      </p:sp>
      <p:sp>
        <p:nvSpPr>
          <p:cNvPr id="2" name="Title 1"/>
          <p:cNvSpPr>
            <a:spLocks noGrp="1"/>
          </p:cNvSpPr>
          <p:nvPr>
            <p:ph type="title"/>
          </p:nvPr>
        </p:nvSpPr>
        <p:spPr>
          <a:xfrm>
            <a:off x="0" y="205980"/>
            <a:ext cx="8686800" cy="414714"/>
          </a:xfrm>
          <a:solidFill>
            <a:schemeClr val="bg1"/>
          </a:solidFill>
        </p:spPr>
        <p:txBody>
          <a:bodyPr>
            <a:normAutofit fontScale="90000"/>
          </a:bodyPr>
          <a:lstStyle/>
          <a:p>
            <a:r>
              <a:rPr lang="en-US" dirty="0"/>
              <a:t>COVID-19 data </a:t>
            </a:r>
            <a:r>
              <a:rPr lang="en-US" dirty="0" smtClean="0"/>
              <a:t>platform</a:t>
            </a:r>
            <a:endParaRPr lang="en-US" dirty="0"/>
          </a:p>
        </p:txBody>
      </p:sp>
      <p:sp>
        <p:nvSpPr>
          <p:cNvPr id="7" name="TextBox 6"/>
          <p:cNvSpPr txBox="1"/>
          <p:nvPr/>
        </p:nvSpPr>
        <p:spPr>
          <a:xfrm>
            <a:off x="-98991" y="742950"/>
            <a:ext cx="1622991" cy="5334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338913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p:cNvSpPr/>
          <p:nvPr/>
        </p:nvSpPr>
        <p:spPr>
          <a:xfrm>
            <a:off x="3505200" y="3989408"/>
            <a:ext cx="5181600" cy="10969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InfAct and COVID-19</a:t>
            </a:r>
            <a:endParaRPr lang="en-US" dirty="0"/>
          </a:p>
        </p:txBody>
      </p:sp>
      <p:sp>
        <p:nvSpPr>
          <p:cNvPr id="3" name="Content Placeholder 2"/>
          <p:cNvSpPr>
            <a:spLocks noGrp="1"/>
          </p:cNvSpPr>
          <p:nvPr>
            <p:ph idx="1"/>
          </p:nvPr>
        </p:nvSpPr>
        <p:spPr/>
        <p:txBody>
          <a:bodyPr/>
          <a:lstStyle/>
          <a:p>
            <a:r>
              <a:rPr lang="en-US" sz="1800" dirty="0" smtClean="0"/>
              <a:t>What?</a:t>
            </a:r>
          </a:p>
          <a:p>
            <a:pPr lvl="1"/>
            <a:r>
              <a:rPr lang="en-US" sz="1600" dirty="0" smtClean="0"/>
              <a:t>Exchange and provide overview of ongoing or planned Covid-19 studies</a:t>
            </a:r>
          </a:p>
          <a:p>
            <a:pPr lvl="2"/>
            <a:r>
              <a:rPr lang="en-US" sz="1200" dirty="0" smtClean="0"/>
              <a:t>What data should be collected to analysis impact COVID-19 on with NCDs?</a:t>
            </a:r>
          </a:p>
          <a:p>
            <a:pPr lvl="1"/>
            <a:r>
              <a:rPr lang="en-US" sz="1600" dirty="0" smtClean="0"/>
              <a:t>Exchange relevant regional, national and international data sources </a:t>
            </a:r>
          </a:p>
          <a:p>
            <a:pPr lvl="2"/>
            <a:r>
              <a:rPr lang="en-US" sz="1200" dirty="0" smtClean="0"/>
              <a:t>Which data sources are available at sub-regional level?</a:t>
            </a:r>
          </a:p>
          <a:p>
            <a:pPr lvl="1"/>
            <a:r>
              <a:rPr lang="en-US" sz="1600" dirty="0" smtClean="0"/>
              <a:t>Discuss and exchange on latest developments, recently validated tools, approaches, standard operating procedures, protocols and guidelines </a:t>
            </a:r>
          </a:p>
          <a:p>
            <a:pPr lvl="2"/>
            <a:r>
              <a:rPr lang="en-US" sz="1200" dirty="0" smtClean="0"/>
              <a:t>How are you counting COVID-19 deaths in your country and who is being tested?</a:t>
            </a:r>
          </a:p>
          <a:p>
            <a:pPr lvl="2"/>
            <a:r>
              <a:rPr lang="en-US" sz="1200" dirty="0" smtClean="0"/>
              <a:t>How are you carrying out contact tracing in your country?</a:t>
            </a:r>
          </a:p>
          <a:p>
            <a:pPr lvl="1"/>
            <a:r>
              <a:rPr lang="en-US" sz="1600" dirty="0" smtClean="0"/>
              <a:t>Exchange policy and impact measures</a:t>
            </a:r>
          </a:p>
          <a:p>
            <a:pPr lvl="2"/>
            <a:r>
              <a:rPr lang="en-US" sz="1200" dirty="0" smtClean="0"/>
              <a:t>Measure/guidelines about re-opening of schools and data indicating the consequences of the re-opening?</a:t>
            </a:r>
          </a:p>
          <a:p>
            <a:pPr lvl="2"/>
            <a:r>
              <a:rPr lang="en-US" sz="1200" dirty="0" smtClean="0"/>
              <a:t>How are hospital visits and visits to LTCF organized in your country?</a:t>
            </a:r>
          </a:p>
          <a:p>
            <a:pPr lvl="2"/>
            <a:r>
              <a:rPr lang="en-US" sz="1200" dirty="0" smtClean="0"/>
              <a:t>Impact on mental health through health surveys.</a:t>
            </a:r>
          </a:p>
          <a:p>
            <a:endParaRPr lang="en-US" sz="1800" dirty="0"/>
          </a:p>
        </p:txBody>
      </p:sp>
    </p:spTree>
    <p:extLst>
      <p:ext uri="{BB962C8B-B14F-4D97-AF65-F5344CB8AC3E}">
        <p14:creationId xmlns:p14="http://schemas.microsoft.com/office/powerpoint/2010/main" val="3297486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705384" y="4002490"/>
            <a:ext cx="5105400" cy="102074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Added value PHIRI</a:t>
            </a:r>
            <a:endParaRPr lang="en-US" dirty="0"/>
          </a:p>
        </p:txBody>
      </p:sp>
      <p:sp>
        <p:nvSpPr>
          <p:cNvPr id="4" name="Rounded Rectangle 3"/>
          <p:cNvSpPr/>
          <p:nvPr/>
        </p:nvSpPr>
        <p:spPr>
          <a:xfrm>
            <a:off x="606812" y="2064524"/>
            <a:ext cx="8001000" cy="22479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Population dynamics</a:t>
            </a:r>
          </a:p>
        </p:txBody>
      </p:sp>
      <p:sp>
        <p:nvSpPr>
          <p:cNvPr id="9" name="Rounded Rectangle 8"/>
          <p:cNvSpPr/>
          <p:nvPr/>
        </p:nvSpPr>
        <p:spPr>
          <a:xfrm>
            <a:off x="3048598" y="1856781"/>
            <a:ext cx="1752600" cy="2663385"/>
          </a:xfrm>
          <a:prstGeom prst="roundRect">
            <a:avLst/>
          </a:prstGeom>
          <a:solidFill>
            <a:srgbClr val="4F96B7"/>
          </a:solidFill>
          <a:ln>
            <a:solidFill>
              <a:schemeClr val="tx2">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b="1" dirty="0" smtClean="0">
                <a:solidFill>
                  <a:schemeClr val="tx1"/>
                </a:solidFill>
                <a:latin typeface="+mj-lt"/>
              </a:rPr>
              <a:t>Health </a:t>
            </a:r>
          </a:p>
          <a:p>
            <a:pPr algn="ctr"/>
            <a:r>
              <a:rPr lang="en-GB" b="1" dirty="0" smtClean="0">
                <a:solidFill>
                  <a:schemeClr val="tx1"/>
                </a:solidFill>
                <a:latin typeface="+mj-lt"/>
              </a:rPr>
              <a:t>Status</a:t>
            </a:r>
          </a:p>
          <a:p>
            <a:pPr marL="285750" indent="-285750">
              <a:buFont typeface="Arial" panose="020B0604020202020204" pitchFamily="34" charset="0"/>
              <a:buChar char="•"/>
            </a:pPr>
            <a:r>
              <a:rPr lang="en-GB" sz="1200" dirty="0" smtClean="0">
                <a:solidFill>
                  <a:schemeClr val="tx1"/>
                </a:solidFill>
                <a:latin typeface="+mj-lt"/>
              </a:rPr>
              <a:t>Disease states (risk factors)</a:t>
            </a:r>
          </a:p>
          <a:p>
            <a:pPr marL="285750" indent="-285750">
              <a:buFont typeface="Arial" panose="020B0604020202020204" pitchFamily="34" charset="0"/>
              <a:buChar char="•"/>
            </a:pPr>
            <a:r>
              <a:rPr lang="en-GB" sz="1200" dirty="0" smtClean="0">
                <a:solidFill>
                  <a:schemeClr val="tx1"/>
                </a:solidFill>
                <a:latin typeface="+mj-lt"/>
              </a:rPr>
              <a:t>Quality of life</a:t>
            </a:r>
          </a:p>
          <a:p>
            <a:pPr marL="285750" indent="-285750">
              <a:buFont typeface="Arial" panose="020B0604020202020204" pitchFamily="34" charset="0"/>
              <a:buChar char="•"/>
            </a:pPr>
            <a:r>
              <a:rPr lang="en-GB" sz="1200" dirty="0" smtClean="0">
                <a:solidFill>
                  <a:schemeClr val="tx1"/>
                </a:solidFill>
                <a:latin typeface="+mj-lt"/>
              </a:rPr>
              <a:t>Burden of disease</a:t>
            </a:r>
          </a:p>
          <a:p>
            <a:pPr marL="285750" indent="-285750">
              <a:buFont typeface="Arial" panose="020B0604020202020204" pitchFamily="34" charset="0"/>
              <a:buChar char="•"/>
            </a:pPr>
            <a:r>
              <a:rPr lang="en-GB" sz="1200" dirty="0" smtClean="0">
                <a:solidFill>
                  <a:schemeClr val="tx1"/>
                </a:solidFill>
                <a:latin typeface="+mj-lt"/>
              </a:rPr>
              <a:t>Vital statistics </a:t>
            </a:r>
          </a:p>
          <a:p>
            <a:pPr marL="285750" indent="-285750">
              <a:buFont typeface="Arial" panose="020B0604020202020204" pitchFamily="34" charset="0"/>
              <a:buChar char="•"/>
            </a:pPr>
            <a:r>
              <a:rPr lang="en-GB" sz="1200" dirty="0" smtClean="0">
                <a:solidFill>
                  <a:schemeClr val="tx1"/>
                </a:solidFill>
                <a:latin typeface="+mj-lt"/>
              </a:rPr>
              <a:t>Epidemiological data</a:t>
            </a:r>
          </a:p>
        </p:txBody>
      </p:sp>
      <p:sp>
        <p:nvSpPr>
          <p:cNvPr id="10" name="Rounded Rectangle 9"/>
          <p:cNvSpPr/>
          <p:nvPr/>
        </p:nvSpPr>
        <p:spPr>
          <a:xfrm>
            <a:off x="4951140" y="1877639"/>
            <a:ext cx="1753200" cy="2663385"/>
          </a:xfrm>
          <a:prstGeom prst="roundRect">
            <a:avLst/>
          </a:prstGeom>
          <a:solidFill>
            <a:srgbClr val="B4E1DC"/>
          </a:solidFill>
          <a:ln>
            <a:solidFill>
              <a:schemeClr val="accent1">
                <a:lumMod val="60000"/>
                <a:lumOff val="4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b="1" dirty="0">
                <a:solidFill>
                  <a:schemeClr val="tx1"/>
                </a:solidFill>
                <a:latin typeface="+mj-lt"/>
              </a:rPr>
              <a:t>Determinants of Health</a:t>
            </a:r>
          </a:p>
          <a:p>
            <a:pPr marL="171450" indent="-171450">
              <a:buFont typeface="Arial" panose="020B0604020202020204" pitchFamily="34" charset="0"/>
              <a:buChar char="•"/>
            </a:pPr>
            <a:r>
              <a:rPr lang="en-GB" sz="1200" dirty="0" smtClean="0">
                <a:solidFill>
                  <a:schemeClr val="tx1"/>
                </a:solidFill>
                <a:latin typeface="+mj-lt"/>
              </a:rPr>
              <a:t>Health behaviours</a:t>
            </a:r>
          </a:p>
          <a:p>
            <a:pPr marL="171450" indent="-171450">
              <a:buFont typeface="Arial" panose="020B0604020202020204" pitchFamily="34" charset="0"/>
              <a:buChar char="•"/>
            </a:pPr>
            <a:r>
              <a:rPr lang="en-GB" sz="1200" dirty="0" smtClean="0">
                <a:solidFill>
                  <a:schemeClr val="tx1"/>
                </a:solidFill>
                <a:latin typeface="+mj-lt"/>
              </a:rPr>
              <a:t>Personal risks and resources</a:t>
            </a:r>
          </a:p>
          <a:p>
            <a:pPr marL="171450" indent="-171450">
              <a:buFont typeface="Arial" panose="020B0604020202020204" pitchFamily="34" charset="0"/>
              <a:buChar char="•"/>
            </a:pPr>
            <a:r>
              <a:rPr lang="en-GB" sz="1200" dirty="0" smtClean="0">
                <a:solidFill>
                  <a:schemeClr val="tx1"/>
                </a:solidFill>
                <a:latin typeface="+mj-lt"/>
              </a:rPr>
              <a:t>Socio economic factors (inequality data)</a:t>
            </a:r>
          </a:p>
          <a:p>
            <a:pPr marL="171450" indent="-171450">
              <a:buFont typeface="Arial" panose="020B0604020202020204" pitchFamily="34" charset="0"/>
              <a:buChar char="•"/>
            </a:pPr>
            <a:r>
              <a:rPr lang="en-GB" sz="1200" dirty="0" smtClean="0">
                <a:solidFill>
                  <a:schemeClr val="tx1"/>
                </a:solidFill>
                <a:latin typeface="+mj-lt"/>
              </a:rPr>
              <a:t>Physical environment </a:t>
            </a:r>
            <a:endParaRPr lang="en-GB" sz="825" dirty="0">
              <a:solidFill>
                <a:schemeClr val="tx1"/>
              </a:solidFill>
              <a:latin typeface="Trebuchet MS" panose="020B0603020202020204" pitchFamily="34" charset="0"/>
            </a:endParaRPr>
          </a:p>
        </p:txBody>
      </p:sp>
      <p:sp>
        <p:nvSpPr>
          <p:cNvPr id="11" name="Rounded Rectangle 10"/>
          <p:cNvSpPr/>
          <p:nvPr/>
        </p:nvSpPr>
        <p:spPr>
          <a:xfrm>
            <a:off x="6831980" y="1864165"/>
            <a:ext cx="1967260" cy="2676859"/>
          </a:xfrm>
          <a:prstGeom prst="roundRect">
            <a:avLst/>
          </a:prstGeom>
          <a:solidFill>
            <a:srgbClr val="B5DBA2"/>
          </a:solidFill>
          <a:ln>
            <a:solidFill>
              <a:schemeClr val="accent3">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GB" b="1" dirty="0" smtClean="0">
                <a:solidFill>
                  <a:schemeClr val="tx1"/>
                </a:solidFill>
                <a:latin typeface="Trebuchet MS" panose="020B0603020202020204" pitchFamily="34" charset="0"/>
              </a:rPr>
              <a:t>Health Care System</a:t>
            </a:r>
          </a:p>
          <a:p>
            <a:pPr marL="285750" indent="-285750">
              <a:buFont typeface="Arial" panose="020B0604020202020204" pitchFamily="34" charset="0"/>
              <a:buChar char="•"/>
            </a:pPr>
            <a:r>
              <a:rPr lang="en-GB" sz="1200" dirty="0" smtClean="0">
                <a:solidFill>
                  <a:schemeClr val="tx1"/>
                </a:solidFill>
                <a:latin typeface="+mj-lt"/>
              </a:rPr>
              <a:t>Administrative data</a:t>
            </a:r>
          </a:p>
          <a:p>
            <a:pPr marL="285750" indent="-285750">
              <a:buFont typeface="Arial" panose="020B0604020202020204" pitchFamily="34" charset="0"/>
              <a:buChar char="•"/>
            </a:pPr>
            <a:r>
              <a:rPr lang="en-GB" sz="1200" dirty="0" smtClean="0">
                <a:solidFill>
                  <a:schemeClr val="tx1"/>
                </a:solidFill>
                <a:latin typeface="+mj-lt"/>
              </a:rPr>
              <a:t>Individual health records</a:t>
            </a:r>
          </a:p>
          <a:p>
            <a:pPr marL="285750" indent="-285750">
              <a:buFont typeface="Arial" panose="020B0604020202020204" pitchFamily="34" charset="0"/>
              <a:buChar char="•"/>
            </a:pPr>
            <a:r>
              <a:rPr lang="en-GB" sz="1200" dirty="0" smtClean="0">
                <a:solidFill>
                  <a:schemeClr val="tx1"/>
                </a:solidFill>
                <a:latin typeface="+mj-lt"/>
              </a:rPr>
              <a:t>Input and resources (personnel</a:t>
            </a:r>
            <a:r>
              <a:rPr lang="en-GB" sz="1200" dirty="0">
                <a:solidFill>
                  <a:schemeClr val="tx1"/>
                </a:solidFill>
                <a:latin typeface="+mj-lt"/>
              </a:rPr>
              <a:t>, infrastructure, technology)</a:t>
            </a:r>
          </a:p>
          <a:p>
            <a:pPr marL="285750" indent="-285750">
              <a:buFont typeface="Arial" panose="020B0604020202020204" pitchFamily="34" charset="0"/>
              <a:buChar char="•"/>
            </a:pPr>
            <a:r>
              <a:rPr lang="en-GB" sz="1200" dirty="0" smtClean="0">
                <a:solidFill>
                  <a:schemeClr val="tx1"/>
                </a:solidFill>
                <a:latin typeface="+mj-lt"/>
              </a:rPr>
              <a:t>Utilisation</a:t>
            </a:r>
          </a:p>
          <a:p>
            <a:pPr marL="285750" indent="-285750">
              <a:buFont typeface="Arial" panose="020B0604020202020204" pitchFamily="34" charset="0"/>
              <a:buChar char="•"/>
            </a:pPr>
            <a:r>
              <a:rPr lang="en-GB" sz="1200" dirty="0" smtClean="0">
                <a:solidFill>
                  <a:schemeClr val="tx1"/>
                </a:solidFill>
                <a:latin typeface="+mj-lt"/>
              </a:rPr>
              <a:t>Clinical research</a:t>
            </a:r>
            <a:endParaRPr lang="en-GB" sz="1200" dirty="0">
              <a:solidFill>
                <a:schemeClr val="tx1"/>
              </a:solidFill>
              <a:latin typeface="+mj-lt"/>
            </a:endParaRPr>
          </a:p>
          <a:p>
            <a:pPr marL="285750" indent="-285750">
              <a:buFont typeface="Arial" panose="020B0604020202020204" pitchFamily="34" charset="0"/>
              <a:buChar char="•"/>
            </a:pPr>
            <a:r>
              <a:rPr lang="en-GB" sz="1200" dirty="0" smtClean="0">
                <a:solidFill>
                  <a:schemeClr val="tx1"/>
                </a:solidFill>
                <a:latin typeface="+mj-lt"/>
              </a:rPr>
              <a:t>Expenditure</a:t>
            </a:r>
            <a:endParaRPr lang="en-GB" sz="1200" dirty="0">
              <a:solidFill>
                <a:schemeClr val="tx1"/>
              </a:solidFill>
              <a:latin typeface="+mj-lt"/>
            </a:endParaRPr>
          </a:p>
        </p:txBody>
      </p:sp>
      <p:sp>
        <p:nvSpPr>
          <p:cNvPr id="12" name="Rectangle 11"/>
          <p:cNvSpPr/>
          <p:nvPr/>
        </p:nvSpPr>
        <p:spPr>
          <a:xfrm>
            <a:off x="608671" y="1322041"/>
            <a:ext cx="7566943" cy="369332"/>
          </a:xfrm>
          <a:prstGeom prst="rect">
            <a:avLst/>
          </a:prstGeom>
        </p:spPr>
        <p:txBody>
          <a:bodyPr wrap="none">
            <a:spAutoFit/>
          </a:bodyPr>
          <a:lstStyle/>
          <a:p>
            <a:r>
              <a:rPr lang="en-US" dirty="0">
                <a:sym typeface="Wingdings" panose="05000000000000000000" pitchFamily="2" charset="2"/>
              </a:rPr>
              <a:t> </a:t>
            </a:r>
            <a:r>
              <a:rPr lang="en-US" dirty="0" smtClean="0">
                <a:sym typeface="Wingdings" panose="05000000000000000000" pitchFamily="2" charset="2"/>
              </a:rPr>
              <a:t>Population dynamics of human and virus: public </a:t>
            </a:r>
            <a:r>
              <a:rPr lang="en-US" dirty="0">
                <a:sym typeface="Wingdings" panose="05000000000000000000" pitchFamily="2" charset="2"/>
              </a:rPr>
              <a:t>health and societal impact</a:t>
            </a:r>
            <a:r>
              <a:rPr lang="en-US" dirty="0"/>
              <a:t> </a:t>
            </a:r>
          </a:p>
        </p:txBody>
      </p:sp>
    </p:spTree>
    <p:extLst>
      <p:ext uri="{BB962C8B-B14F-4D97-AF65-F5344CB8AC3E}">
        <p14:creationId xmlns:p14="http://schemas.microsoft.com/office/powerpoint/2010/main" val="18876629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2000" dirty="0" smtClean="0"/>
              <a:t>Many questions remain unanswered. Data gaps are persistent. </a:t>
            </a:r>
          </a:p>
          <a:p>
            <a:pPr marL="457200" indent="-457200">
              <a:buFont typeface="+mj-lt"/>
              <a:buAutoNum type="arabicPeriod"/>
            </a:pPr>
            <a:r>
              <a:rPr lang="en-US" sz="2000" dirty="0" smtClean="0"/>
              <a:t>Partners are looking for mechanisms for structured exchange.</a:t>
            </a:r>
          </a:p>
          <a:p>
            <a:pPr marL="457200" indent="-457200">
              <a:buFont typeface="+mj-lt"/>
              <a:buAutoNum type="arabicPeriod"/>
            </a:pPr>
            <a:r>
              <a:rPr lang="en-US" sz="2000" dirty="0" smtClean="0"/>
              <a:t>InfAct build up trust between the partners to share and exchange. InfAct provided a safe space.</a:t>
            </a:r>
          </a:p>
          <a:p>
            <a:pPr marL="457200" indent="-457200">
              <a:buFont typeface="+mj-lt"/>
              <a:buAutoNum type="arabicPeriod"/>
            </a:pPr>
            <a:endParaRPr lang="en-US" sz="2000" dirty="0"/>
          </a:p>
          <a:p>
            <a:pPr marL="0" indent="0">
              <a:buNone/>
            </a:pPr>
            <a:r>
              <a:rPr lang="en-US" sz="2000" dirty="0" smtClean="0">
                <a:sym typeface="Wingdings" panose="05000000000000000000" pitchFamily="2" charset="2"/>
              </a:rPr>
              <a:t> The need for a Research Infrastructure on population health is also reflected during the COVID-19 crisis for which </a:t>
            </a:r>
            <a:r>
              <a:rPr lang="en-US" sz="2000" dirty="0" err="1" smtClean="0">
                <a:sym typeface="Wingdings" panose="05000000000000000000" pitchFamily="2" charset="2"/>
              </a:rPr>
              <a:t>DIPoH</a:t>
            </a:r>
            <a:r>
              <a:rPr lang="en-US" sz="2000" dirty="0" smtClean="0">
                <a:sym typeface="Wingdings" panose="05000000000000000000" pitchFamily="2" charset="2"/>
              </a:rPr>
              <a:t> provides the basis.</a:t>
            </a:r>
            <a:endParaRPr lang="en-US" sz="2000" dirty="0"/>
          </a:p>
        </p:txBody>
      </p:sp>
    </p:spTree>
    <p:extLst>
      <p:ext uri="{BB962C8B-B14F-4D97-AF65-F5344CB8AC3E}">
        <p14:creationId xmlns:p14="http://schemas.microsoft.com/office/powerpoint/2010/main" val="1384864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Population Health Information </a:t>
            </a:r>
            <a:br>
              <a:rPr lang="en-US" dirty="0"/>
            </a:br>
            <a:r>
              <a:rPr lang="en-US" dirty="0"/>
              <a:t>Research Infrastructure </a:t>
            </a:r>
            <a:r>
              <a:rPr lang="en-US" dirty="0" smtClean="0"/>
              <a:t>(PHIRI) for COVID-19</a:t>
            </a:r>
            <a:endParaRPr lang="en-US" dirty="0"/>
          </a:p>
        </p:txBody>
      </p:sp>
    </p:spTree>
    <p:extLst>
      <p:ext uri="{BB962C8B-B14F-4D97-AF65-F5344CB8AC3E}">
        <p14:creationId xmlns:p14="http://schemas.microsoft.com/office/powerpoint/2010/main" val="3651684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505200" y="3670834"/>
            <a:ext cx="5181600" cy="1371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8"/>
          <p:cNvSpPr>
            <a:spLocks noGrp="1"/>
          </p:cNvSpPr>
          <p:nvPr>
            <p:ph type="title"/>
          </p:nvPr>
        </p:nvSpPr>
        <p:spPr/>
        <p:txBody>
          <a:bodyPr/>
          <a:lstStyle/>
          <a:p>
            <a:r>
              <a:rPr lang="en-US" dirty="0" smtClean="0"/>
              <a:t>Overview</a:t>
            </a:r>
            <a:endParaRPr lang="en-US" dirty="0"/>
          </a:p>
        </p:txBody>
      </p:sp>
      <p:sp>
        <p:nvSpPr>
          <p:cNvPr id="4" name="Content Placeholder 3"/>
          <p:cNvSpPr>
            <a:spLocks noGrp="1"/>
          </p:cNvSpPr>
          <p:nvPr>
            <p:ph idx="1"/>
          </p:nvPr>
        </p:nvSpPr>
        <p:spPr>
          <a:xfrm>
            <a:off x="457200" y="1200151"/>
            <a:ext cx="5638800" cy="2789257"/>
          </a:xfrm>
        </p:spPr>
        <p:txBody>
          <a:bodyPr/>
          <a:lstStyle/>
          <a:p>
            <a:r>
              <a:rPr lang="en-US" sz="1600" dirty="0" smtClean="0"/>
              <a:t>Name</a:t>
            </a:r>
            <a:r>
              <a:rPr lang="en-US" sz="1600" dirty="0"/>
              <a:t>: Population Health Information Research Infrastructure (PHIRI)</a:t>
            </a:r>
          </a:p>
          <a:p>
            <a:pPr lvl="1"/>
            <a:r>
              <a:rPr lang="en-US" sz="1200" dirty="0"/>
              <a:t>Timeline: 1 </a:t>
            </a:r>
            <a:r>
              <a:rPr lang="en-US" sz="1200" dirty="0" smtClean="0"/>
              <a:t>November 2020 </a:t>
            </a:r>
            <a:r>
              <a:rPr lang="en-US" sz="1200" dirty="0"/>
              <a:t>– 3 </a:t>
            </a:r>
            <a:r>
              <a:rPr lang="en-US" sz="1200" dirty="0" smtClean="0"/>
              <a:t>years</a:t>
            </a:r>
            <a:endParaRPr lang="en-US" sz="1200" dirty="0"/>
          </a:p>
          <a:p>
            <a:pPr lvl="1"/>
            <a:r>
              <a:rPr lang="en-US" sz="1200" dirty="0" smtClean="0"/>
              <a:t>Financing: DG RTD – 4M€</a:t>
            </a:r>
            <a:endParaRPr lang="en-US" sz="1200" dirty="0"/>
          </a:p>
          <a:p>
            <a:pPr lvl="1"/>
            <a:r>
              <a:rPr lang="en-US" sz="1200" dirty="0" smtClean="0"/>
              <a:t>Coverage: 41 </a:t>
            </a:r>
            <a:r>
              <a:rPr lang="en-US" sz="1200" dirty="0"/>
              <a:t>partners in 30 </a:t>
            </a:r>
            <a:r>
              <a:rPr lang="en-US" sz="1200" dirty="0" smtClean="0"/>
              <a:t>countries</a:t>
            </a:r>
          </a:p>
          <a:p>
            <a:pPr lvl="1"/>
            <a:r>
              <a:rPr lang="en-US" sz="1200" dirty="0" smtClean="0"/>
              <a:t>Structure: 9 </a:t>
            </a:r>
            <a:r>
              <a:rPr lang="en-US" sz="1200" dirty="0" err="1" smtClean="0"/>
              <a:t>workpackages</a:t>
            </a:r>
            <a:r>
              <a:rPr lang="en-US" sz="1200" dirty="0" smtClean="0"/>
              <a:t> and 3 transversal topics</a:t>
            </a:r>
          </a:p>
          <a:p>
            <a:pPr marL="0" indent="0">
              <a:buNone/>
            </a:pPr>
            <a:endParaRPr lang="en-US" sz="1600" dirty="0"/>
          </a:p>
        </p:txBody>
      </p:sp>
      <p:sp>
        <p:nvSpPr>
          <p:cNvPr id="7" name="TextBox 6"/>
          <p:cNvSpPr txBox="1"/>
          <p:nvPr/>
        </p:nvSpPr>
        <p:spPr>
          <a:xfrm>
            <a:off x="5976984" y="4824740"/>
            <a:ext cx="2588126" cy="184666"/>
          </a:xfrm>
          <a:prstGeom prst="rect">
            <a:avLst/>
          </a:prstGeom>
          <a:noFill/>
        </p:spPr>
        <p:txBody>
          <a:bodyPr wrap="square" rtlCol="0">
            <a:spAutoFit/>
          </a:bodyPr>
          <a:lstStyle/>
          <a:p>
            <a:r>
              <a:rPr lang="en-US" sz="600" dirty="0" smtClean="0"/>
              <a:t>Map with PHIRI </a:t>
            </a:r>
            <a:r>
              <a:rPr lang="en-US" sz="600" dirty="0"/>
              <a:t>Partners </a:t>
            </a:r>
            <a:r>
              <a:rPr lang="en-US" sz="600" dirty="0" smtClean="0"/>
              <a:t>Source: http</a:t>
            </a:r>
            <a:r>
              <a:rPr lang="en-US" sz="600" dirty="0"/>
              <a:t>://philarcher.org/diary/2013/euromap</a:t>
            </a:r>
            <a:r>
              <a:rPr lang="en-US" sz="600" dirty="0" smtClean="0"/>
              <a:t>/</a:t>
            </a:r>
            <a:endParaRPr lang="en-US" sz="600" dirty="0"/>
          </a:p>
        </p:txBody>
      </p:sp>
      <p:pic>
        <p:nvPicPr>
          <p:cNvPr id="2" name="Picture 1"/>
          <p:cNvPicPr>
            <a:picLocks noChangeAspect="1"/>
          </p:cNvPicPr>
          <p:nvPr/>
        </p:nvPicPr>
        <p:blipFill rotWithShape="1">
          <a:blip r:embed="rId3"/>
          <a:srcRect l="30815" t="17747" r="4250" b="8715"/>
          <a:stretch/>
        </p:blipFill>
        <p:spPr>
          <a:xfrm>
            <a:off x="5976983" y="1402047"/>
            <a:ext cx="2588127" cy="3352800"/>
          </a:xfrm>
          <a:prstGeom prst="rect">
            <a:avLst/>
          </a:prstGeom>
        </p:spPr>
      </p:pic>
      <p:pic>
        <p:nvPicPr>
          <p:cNvPr id="10" name="image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764312"/>
            <a:ext cx="3632785" cy="224583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38201" y="4977884"/>
            <a:ext cx="3505200" cy="184666"/>
          </a:xfrm>
          <a:prstGeom prst="rect">
            <a:avLst/>
          </a:prstGeom>
        </p:spPr>
        <p:txBody>
          <a:bodyPr wrap="square">
            <a:spAutoFit/>
          </a:bodyPr>
          <a:lstStyle/>
          <a:p>
            <a:pPr lvl="0" eaLnBrk="0" hangingPunct="0"/>
            <a:r>
              <a:rPr lang="en-GB" altLang="en-US" sz="600" dirty="0">
                <a:solidFill>
                  <a:srgbClr val="000000"/>
                </a:solidFill>
                <a:ea typeface="Times New Roman" panose="02020603050405020304" pitchFamily="18" charset="0"/>
              </a:rPr>
              <a:t>The wider term impacts of COVID-19 Source: Twitter post 7:04 PM Mar 30, 2020 </a:t>
            </a:r>
            <a:r>
              <a:rPr lang="en-GB" altLang="en-US" sz="600" dirty="0" err="1">
                <a:solidFill>
                  <a:srgbClr val="000000"/>
                </a:solidFill>
                <a:ea typeface="Times New Roman" panose="02020603050405020304" pitchFamily="18" charset="0"/>
              </a:rPr>
              <a:t>Dr.</a:t>
            </a:r>
            <a:r>
              <a:rPr lang="en-GB" altLang="en-US" sz="600" dirty="0">
                <a:solidFill>
                  <a:srgbClr val="000000"/>
                </a:solidFill>
                <a:ea typeface="Times New Roman" panose="02020603050405020304" pitchFamily="18" charset="0"/>
              </a:rPr>
              <a:t> Victor Tseng</a:t>
            </a:r>
            <a:endParaRPr lang="en-US" altLang="en-US" sz="600" dirty="0"/>
          </a:p>
        </p:txBody>
      </p:sp>
    </p:spTree>
    <p:extLst>
      <p:ext uri="{BB962C8B-B14F-4D97-AF65-F5344CB8AC3E}">
        <p14:creationId xmlns:p14="http://schemas.microsoft.com/office/powerpoint/2010/main" val="901470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457200" indent="-457200"/>
            <a:r>
              <a:rPr lang="en-US" dirty="0" smtClean="0"/>
              <a:t>PHIRI for Covid-19</a:t>
            </a:r>
            <a:endParaRPr lang="en-US" dirty="0"/>
          </a:p>
        </p:txBody>
      </p:sp>
      <p:sp>
        <p:nvSpPr>
          <p:cNvPr id="3" name="Content Placeholder 2"/>
          <p:cNvSpPr>
            <a:spLocks noGrp="1"/>
          </p:cNvSpPr>
          <p:nvPr>
            <p:ph idx="1"/>
          </p:nvPr>
        </p:nvSpPr>
        <p:spPr/>
        <p:txBody>
          <a:bodyPr/>
          <a:lstStyle/>
          <a:p>
            <a:r>
              <a:rPr lang="en-US" sz="2000" dirty="0" smtClean="0"/>
              <a:t>Population </a:t>
            </a:r>
            <a:r>
              <a:rPr lang="en-US" sz="2000" dirty="0"/>
              <a:t>Health Information Research Infrastructure </a:t>
            </a:r>
            <a:r>
              <a:rPr lang="en-US" sz="2000" dirty="0" smtClean="0"/>
              <a:t>(PHIRI) aims</a:t>
            </a:r>
          </a:p>
          <a:p>
            <a:pPr lvl="1"/>
            <a:r>
              <a:rPr lang="en-US" sz="1600" dirty="0"/>
              <a:t>the identification, access, assessment and reuse for research, </a:t>
            </a:r>
          </a:p>
          <a:p>
            <a:pPr lvl="1"/>
            <a:r>
              <a:rPr lang="en-US" sz="1600" dirty="0"/>
              <a:t>population health and non-health data in MSs and across MSs </a:t>
            </a:r>
          </a:p>
          <a:p>
            <a:pPr lvl="1"/>
            <a:r>
              <a:rPr lang="en-US" sz="1600" dirty="0"/>
              <a:t>that can underpin public health policy decisions relevant to Covid-19.</a:t>
            </a:r>
          </a:p>
          <a:p>
            <a:pPr marL="257175" lvl="1" indent="0">
              <a:buNone/>
            </a:pPr>
            <a:endParaRPr lang="en-US" sz="1600" dirty="0"/>
          </a:p>
          <a:p>
            <a:pPr marL="57150" indent="0">
              <a:buNone/>
            </a:pPr>
            <a:r>
              <a:rPr lang="en-US" sz="1800" dirty="0" smtClean="0"/>
              <a:t>In </a:t>
            </a:r>
            <a:r>
              <a:rPr lang="en-US" sz="1800" dirty="0"/>
              <a:t>close interaction with key stakeholders in the health information landscape, in particular with ECDC, EUROSTAT, JRC, OECD, and WHO. </a:t>
            </a:r>
            <a:endParaRPr lang="en-US" sz="1800" dirty="0" smtClean="0"/>
          </a:p>
        </p:txBody>
      </p:sp>
    </p:spTree>
    <p:extLst>
      <p:ext uri="{BB962C8B-B14F-4D97-AF65-F5344CB8AC3E}">
        <p14:creationId xmlns:p14="http://schemas.microsoft.com/office/powerpoint/2010/main" val="3365586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stretch>
            <a:fillRect/>
          </a:stretch>
        </p:blipFill>
        <p:spPr>
          <a:xfrm>
            <a:off x="5723556" y="2517593"/>
            <a:ext cx="1071562" cy="1071562"/>
          </a:xfrm>
          <a:prstGeom prst="rect">
            <a:avLst/>
          </a:prstGeom>
        </p:spPr>
      </p:pic>
      <p:pic>
        <p:nvPicPr>
          <p:cNvPr id="19" name="Picture 18"/>
          <p:cNvPicPr>
            <a:picLocks noChangeAspect="1"/>
          </p:cNvPicPr>
          <p:nvPr/>
        </p:nvPicPr>
        <p:blipFill>
          <a:blip r:embed="rId4"/>
          <a:stretch>
            <a:fillRect/>
          </a:stretch>
        </p:blipFill>
        <p:spPr>
          <a:xfrm>
            <a:off x="6992610" y="2651579"/>
            <a:ext cx="2022318" cy="731938"/>
          </a:xfrm>
          <a:prstGeom prst="rect">
            <a:avLst/>
          </a:prstGeom>
        </p:spPr>
      </p:pic>
      <p:sp>
        <p:nvSpPr>
          <p:cNvPr id="26" name="Rectangle 25"/>
          <p:cNvSpPr/>
          <p:nvPr/>
        </p:nvSpPr>
        <p:spPr>
          <a:xfrm>
            <a:off x="3705384" y="4002490"/>
            <a:ext cx="5105400" cy="102074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4" name="Picture 6" descr="https://tse3.mm.bing.net/th?id=OIP.EptuXY-Zs1q7WUhrqTIsqQHaGk&amp;pid=Api"/>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25809" y="1381330"/>
            <a:ext cx="1019264" cy="90314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Interactions</a:t>
            </a:r>
            <a:endParaRPr lang="en-GB" dirty="0"/>
          </a:p>
        </p:txBody>
      </p:sp>
      <p:sp>
        <p:nvSpPr>
          <p:cNvPr id="13" name="Content Placeholder 12"/>
          <p:cNvSpPr>
            <a:spLocks noGrp="1"/>
          </p:cNvSpPr>
          <p:nvPr>
            <p:ph idx="1"/>
          </p:nvPr>
        </p:nvSpPr>
        <p:spPr/>
        <p:txBody>
          <a:bodyPr/>
          <a:lstStyle/>
          <a:p>
            <a:r>
              <a:rPr lang="en-US" dirty="0" smtClean="0"/>
              <a:t>InfAct</a:t>
            </a:r>
          </a:p>
          <a:p>
            <a:endParaRPr lang="en-US" dirty="0"/>
          </a:p>
          <a:p>
            <a:endParaRPr lang="en-US" sz="1400" dirty="0" smtClean="0"/>
          </a:p>
          <a:p>
            <a:r>
              <a:rPr lang="en-US" dirty="0" err="1" smtClean="0"/>
              <a:t>HealthyCloud</a:t>
            </a:r>
            <a:r>
              <a:rPr lang="en-US" dirty="0" smtClean="0"/>
              <a:t>: Health Research and Innovation Cloud</a:t>
            </a:r>
          </a:p>
          <a:p>
            <a:endParaRPr lang="en-US" dirty="0"/>
          </a:p>
          <a:p>
            <a:endParaRPr lang="en-US" sz="1600" dirty="0" smtClean="0"/>
          </a:p>
          <a:p>
            <a:r>
              <a:rPr lang="en-US" dirty="0" smtClean="0"/>
              <a:t>EGI-ACE</a:t>
            </a:r>
          </a:p>
          <a:p>
            <a:endParaRPr lang="en-US" dirty="0" smtClean="0"/>
          </a:p>
          <a:p>
            <a:r>
              <a:rPr lang="en-US" dirty="0" smtClean="0"/>
              <a:t>TEHDAS: European Health Data Space</a:t>
            </a:r>
            <a:endParaRPr lang="en-US" dirty="0"/>
          </a:p>
          <a:p>
            <a:endParaRPr lang="en-US" dirty="0"/>
          </a:p>
        </p:txBody>
      </p:sp>
      <p:sp>
        <p:nvSpPr>
          <p:cNvPr id="3" name="AutoShape 2" descr="Image result for european open science cloud"/>
          <p:cNvSpPr>
            <a:spLocks noChangeAspect="1" noChangeArrowheads="1"/>
          </p:cNvSpPr>
          <p:nvPr/>
        </p:nvSpPr>
        <p:spPr bwMode="auto">
          <a:xfrm>
            <a:off x="1259681" y="-108347"/>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GB"/>
          </a:p>
        </p:txBody>
      </p:sp>
      <p:pic>
        <p:nvPicPr>
          <p:cNvPr id="2056" name="Picture 8" descr="https://tse3.mm.bing.net/th?id=OIP.B-2b5wtSdWiiSYqdFYMC2AHaHa&amp;pid=Api"/>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712563" y="1453091"/>
            <a:ext cx="647213" cy="64721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tse1.mm.bing.net/th?id=OIP.zfj6I3vQ70bH9RwQt3iX2wHaEJ&amp;pid=Api"/>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1794" r="13158"/>
          <a:stretch/>
        </p:blipFill>
        <p:spPr bwMode="auto">
          <a:xfrm>
            <a:off x="7780894" y="1405094"/>
            <a:ext cx="1023141" cy="87938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s://tse3.mm.bing.net/th?id=OIP.CsZ7mC3Lp7x5xr2Ki7hHpAHaD9&amp;pid=Api"/>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16" t="3492" r="1157" b="4809"/>
          <a:stretch/>
        </p:blipFill>
        <p:spPr bwMode="auto">
          <a:xfrm>
            <a:off x="1747225" y="1381651"/>
            <a:ext cx="1581215" cy="796028"/>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https://tse2.mm.bing.net/th?id=OIP.myz-YHULzWXFX_zNVar03AD5D6&amp;pid=Api"/>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618" t="15858" r="2180" b="16632"/>
          <a:stretch/>
        </p:blipFill>
        <p:spPr bwMode="auto">
          <a:xfrm>
            <a:off x="5096435" y="1336369"/>
            <a:ext cx="1263393" cy="8865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10"/>
          <a:stretch>
            <a:fillRect/>
          </a:stretch>
        </p:blipFill>
        <p:spPr>
          <a:xfrm>
            <a:off x="1789458" y="2762250"/>
            <a:ext cx="1438275" cy="800100"/>
          </a:xfrm>
          <a:prstGeom prst="rect">
            <a:avLst/>
          </a:prstGeom>
        </p:spPr>
      </p:pic>
      <p:pic>
        <p:nvPicPr>
          <p:cNvPr id="8" name="Picture 7"/>
          <p:cNvPicPr>
            <a:picLocks noChangeAspect="1"/>
          </p:cNvPicPr>
          <p:nvPr/>
        </p:nvPicPr>
        <p:blipFill>
          <a:blip r:embed="rId11"/>
          <a:stretch>
            <a:fillRect/>
          </a:stretch>
        </p:blipFill>
        <p:spPr>
          <a:xfrm>
            <a:off x="3330439" y="2762250"/>
            <a:ext cx="1024433" cy="656220"/>
          </a:xfrm>
          <a:prstGeom prst="rect">
            <a:avLst/>
          </a:prstGeom>
        </p:spPr>
      </p:pic>
      <p:pic>
        <p:nvPicPr>
          <p:cNvPr id="10" name="Picture 9"/>
          <p:cNvPicPr>
            <a:picLocks noChangeAspect="1"/>
          </p:cNvPicPr>
          <p:nvPr/>
        </p:nvPicPr>
        <p:blipFill>
          <a:blip r:embed="rId12"/>
          <a:stretch>
            <a:fillRect/>
          </a:stretch>
        </p:blipFill>
        <p:spPr>
          <a:xfrm>
            <a:off x="4570482" y="2906131"/>
            <a:ext cx="937464" cy="337487"/>
          </a:xfrm>
          <a:prstGeom prst="rect">
            <a:avLst/>
          </a:prstGeom>
        </p:spPr>
      </p:pic>
      <p:pic>
        <p:nvPicPr>
          <p:cNvPr id="12" name="Picture 11"/>
          <p:cNvPicPr>
            <a:picLocks noChangeAspect="1"/>
          </p:cNvPicPr>
          <p:nvPr/>
        </p:nvPicPr>
        <p:blipFill>
          <a:blip r:embed="rId13"/>
          <a:stretch>
            <a:fillRect/>
          </a:stretch>
        </p:blipFill>
        <p:spPr>
          <a:xfrm>
            <a:off x="4563270" y="3444785"/>
            <a:ext cx="703329" cy="703329"/>
          </a:xfrm>
          <a:prstGeom prst="rect">
            <a:avLst/>
          </a:prstGeom>
        </p:spPr>
      </p:pic>
      <p:pic>
        <p:nvPicPr>
          <p:cNvPr id="2050" name="Picture 2" descr="https://tse3.mm.bing.net/th?id=OIP.7fMcfUqDjJBNLcUWpgGsYQHaDL&amp;pid=Api"/>
          <p:cNvPicPr>
            <a:picLocks noChangeAspect="1" noChangeArrowheads="1"/>
          </p:cNvPicPr>
          <p:nvPr/>
        </p:nvPicPr>
        <p:blipFill rotWithShape="1">
          <a:blip r:embed="rId14">
            <a:extLst>
              <a:ext uri="{28A0092B-C50C-407E-A947-70E740481C1C}">
                <a14:useLocalDpi xmlns:a14="http://schemas.microsoft.com/office/drawing/2010/main" val="0"/>
              </a:ext>
            </a:extLst>
          </a:blip>
          <a:srcRect l="13502" t="23646" r="24051" b="29064"/>
          <a:stretch/>
        </p:blipFill>
        <p:spPr bwMode="auto">
          <a:xfrm>
            <a:off x="2468608" y="3528936"/>
            <a:ext cx="1778068" cy="57667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p:cNvPicPr>
            <a:picLocks noChangeAspect="1"/>
          </p:cNvPicPr>
          <p:nvPr/>
        </p:nvPicPr>
        <p:blipFill>
          <a:blip r:embed="rId15"/>
          <a:stretch>
            <a:fillRect/>
          </a:stretch>
        </p:blipFill>
        <p:spPr>
          <a:xfrm>
            <a:off x="5372672" y="3399771"/>
            <a:ext cx="1014751" cy="805358"/>
          </a:xfrm>
          <a:prstGeom prst="rect">
            <a:avLst/>
          </a:prstGeom>
        </p:spPr>
      </p:pic>
      <p:pic>
        <p:nvPicPr>
          <p:cNvPr id="21" name="Picture 20"/>
          <p:cNvPicPr>
            <a:picLocks noChangeAspect="1"/>
          </p:cNvPicPr>
          <p:nvPr/>
        </p:nvPicPr>
        <p:blipFill>
          <a:blip r:embed="rId16"/>
          <a:stretch>
            <a:fillRect/>
          </a:stretch>
        </p:blipFill>
        <p:spPr>
          <a:xfrm>
            <a:off x="6493496" y="3451911"/>
            <a:ext cx="1928993" cy="727325"/>
          </a:xfrm>
          <a:prstGeom prst="rect">
            <a:avLst/>
          </a:prstGeom>
        </p:spPr>
      </p:pic>
    </p:spTree>
    <p:extLst>
      <p:ext uri="{BB962C8B-B14F-4D97-AF65-F5344CB8AC3E}">
        <p14:creationId xmlns:p14="http://schemas.microsoft.com/office/powerpoint/2010/main" val="2661026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3638550"/>
            <a:ext cx="5486400" cy="15049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pPr marL="457200" indent="-457200"/>
            <a:r>
              <a:rPr lang="en-US" dirty="0" smtClean="0"/>
              <a:t>PHIRI for Covid-19</a:t>
            </a:r>
            <a:endParaRPr lang="en-US" dirty="0"/>
          </a:p>
        </p:txBody>
      </p:sp>
      <p:sp>
        <p:nvSpPr>
          <p:cNvPr id="3" name="Content Placeholder 2"/>
          <p:cNvSpPr>
            <a:spLocks noGrp="1"/>
          </p:cNvSpPr>
          <p:nvPr>
            <p:ph idx="1"/>
          </p:nvPr>
        </p:nvSpPr>
        <p:spPr/>
        <p:txBody>
          <a:bodyPr/>
          <a:lstStyle/>
          <a:p>
            <a:pPr marL="0" indent="0">
              <a:buNone/>
            </a:pPr>
            <a:r>
              <a:rPr lang="en-US" sz="2000" dirty="0" smtClean="0"/>
              <a:t>Objectives?</a:t>
            </a:r>
          </a:p>
          <a:p>
            <a:pPr>
              <a:buFont typeface="+mj-lt"/>
              <a:buAutoNum type="arabicPeriod"/>
            </a:pPr>
            <a:r>
              <a:rPr lang="en-GB" sz="1600" dirty="0" smtClean="0"/>
              <a:t>To </a:t>
            </a:r>
            <a:r>
              <a:rPr lang="en-GB" sz="1600" dirty="0"/>
              <a:t>provide a </a:t>
            </a:r>
            <a:r>
              <a:rPr lang="en-GB" sz="1600" b="1" dirty="0"/>
              <a:t>Health Information portal </a:t>
            </a:r>
            <a:r>
              <a:rPr lang="en-GB" sz="1600" dirty="0"/>
              <a:t>for COVID-19 with </a:t>
            </a:r>
            <a:r>
              <a:rPr lang="en-GB" sz="1600" dirty="0" smtClean="0"/>
              <a:t>FAIR </a:t>
            </a:r>
            <a:r>
              <a:rPr lang="en-GB" sz="1600" dirty="0"/>
              <a:t>catalogues on health and health care data for structured information exchange across European countries. </a:t>
            </a:r>
            <a:r>
              <a:rPr lang="en-GB" sz="1600" dirty="0" smtClean="0"/>
              <a:t>To </a:t>
            </a:r>
            <a:r>
              <a:rPr lang="en-GB" sz="1600" dirty="0"/>
              <a:t>link different data sources and to use Pan-European data in a GDPR compliant, federated way.</a:t>
            </a:r>
            <a:endParaRPr lang="en-US" sz="1600" dirty="0"/>
          </a:p>
          <a:p>
            <a:pPr>
              <a:buFont typeface="+mj-lt"/>
              <a:buAutoNum type="arabicPeriod"/>
            </a:pPr>
            <a:r>
              <a:rPr lang="en-GB" sz="1600" dirty="0" smtClean="0"/>
              <a:t>To </a:t>
            </a:r>
            <a:r>
              <a:rPr lang="en-GB" sz="1600" dirty="0"/>
              <a:t>provide structured exchange between countries on COVID-19 </a:t>
            </a:r>
            <a:r>
              <a:rPr lang="en-GB" sz="1600" b="1" dirty="0"/>
              <a:t>best practices and </a:t>
            </a:r>
            <a:r>
              <a:rPr lang="en-GB" sz="1600" b="1" dirty="0" smtClean="0"/>
              <a:t>expertise</a:t>
            </a:r>
            <a:r>
              <a:rPr lang="en-GB" sz="1600" dirty="0" smtClean="0"/>
              <a:t>. It </a:t>
            </a:r>
            <a:r>
              <a:rPr lang="en-GB" sz="1600" dirty="0"/>
              <a:t>allows researchers to provide relevant and evidence based information ready for use in research, and decision-making </a:t>
            </a:r>
            <a:r>
              <a:rPr lang="en-GB" sz="1600" dirty="0" smtClean="0"/>
              <a:t>processes.</a:t>
            </a:r>
            <a:endParaRPr lang="en-US" sz="1600" dirty="0"/>
          </a:p>
          <a:p>
            <a:pPr>
              <a:buFont typeface="+mj-lt"/>
              <a:buAutoNum type="arabicPeriod"/>
            </a:pPr>
            <a:r>
              <a:rPr lang="en-GB" sz="1600" dirty="0" smtClean="0"/>
              <a:t>To </a:t>
            </a:r>
            <a:r>
              <a:rPr lang="en-GB" sz="1600" dirty="0"/>
              <a:t>promote </a:t>
            </a:r>
            <a:r>
              <a:rPr lang="en-GB" sz="1600" b="1" dirty="0"/>
              <a:t>interoperability</a:t>
            </a:r>
            <a:r>
              <a:rPr lang="en-GB" sz="1600" dirty="0"/>
              <a:t> and tackle health information inequalities. PHIRI supports researchers and public health bodies to research queries </a:t>
            </a:r>
            <a:r>
              <a:rPr lang="en-GB" sz="1600" dirty="0" smtClean="0"/>
              <a:t>related to COVID-19 and provides </a:t>
            </a:r>
            <a:r>
              <a:rPr lang="en-GB" sz="1600" b="1" dirty="0" smtClean="0"/>
              <a:t>capacity </a:t>
            </a:r>
            <a:r>
              <a:rPr lang="en-GB" sz="1600" b="1" dirty="0"/>
              <a:t>building </a:t>
            </a:r>
            <a:r>
              <a:rPr lang="en-GB" sz="1600" dirty="0"/>
              <a:t>for management </a:t>
            </a:r>
            <a:r>
              <a:rPr lang="en-GB" sz="1600" dirty="0" smtClean="0"/>
              <a:t>of </a:t>
            </a:r>
            <a:r>
              <a:rPr lang="en-GB" sz="1600" dirty="0"/>
              <a:t>COVID-19 relevant population health and healthcare </a:t>
            </a:r>
            <a:r>
              <a:rPr lang="en-GB" sz="1600" dirty="0" smtClean="0"/>
              <a:t>data</a:t>
            </a:r>
            <a:endParaRPr lang="en-US" sz="1100" dirty="0" smtClean="0"/>
          </a:p>
        </p:txBody>
      </p:sp>
    </p:spTree>
    <p:extLst>
      <p:ext uri="{BB962C8B-B14F-4D97-AF65-F5344CB8AC3E}">
        <p14:creationId xmlns:p14="http://schemas.microsoft.com/office/powerpoint/2010/main" val="301392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DGEHealth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201B03B2D9EAAF49B6F75CA6447CC428" ma:contentTypeVersion="8" ma:contentTypeDescription="Criar um novo documento." ma:contentTypeScope="" ma:versionID="ded5ee51cef7bfccbb822b13e8de13d0">
  <xsd:schema xmlns:xsd="http://www.w3.org/2001/XMLSchema" xmlns:xs="http://www.w3.org/2001/XMLSchema" xmlns:p="http://schemas.microsoft.com/office/2006/metadata/properties" xmlns:ns3="eec393c0-aad6-4a6a-b779-7f54433a1aef" targetNamespace="http://schemas.microsoft.com/office/2006/metadata/properties" ma:root="true" ma:fieldsID="4b9a5e4577f3d626354c1dd784c20846" ns3:_="">
    <xsd:import namespace="eec393c0-aad6-4a6a-b779-7f54433a1ae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c393c0-aad6-4a6a-b779-7f54433a1a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E67316-457E-46E9-BAE7-CCD4D5FFEA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c393c0-aad6-4a6a-b779-7f54433a1a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556AE0-7D22-43E4-AAB6-467DABD3E413}">
  <ds:schemaRefs>
    <ds:schemaRef ds:uri="http://schemas.microsoft.com/sharepoint/v3/contenttype/forms"/>
  </ds:schemaRefs>
</ds:datastoreItem>
</file>

<file path=customXml/itemProps3.xml><?xml version="1.0" encoding="utf-8"?>
<ds:datastoreItem xmlns:ds="http://schemas.openxmlformats.org/officeDocument/2006/customXml" ds:itemID="{6C0C7AE7-0D52-4556-B716-2E2F82F252EE}">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ec393c0-aad6-4a6a-b779-7f54433a1ae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BRIDGEHealth_template</Template>
  <TotalTime>21387</TotalTime>
  <Words>2777</Words>
  <Application>Microsoft Office PowerPoint</Application>
  <PresentationFormat>On-screen Show (16:9)</PresentationFormat>
  <Paragraphs>269</Paragraphs>
  <Slides>30</Slides>
  <Notes>10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Tahoma</vt:lpstr>
      <vt:lpstr>Times New Roman</vt:lpstr>
      <vt:lpstr>Trebuchet MS</vt:lpstr>
      <vt:lpstr>Wingdings</vt:lpstr>
      <vt:lpstr>BRIDGEHealth_template</vt:lpstr>
      <vt:lpstr>Population Health Information Research Infrastructure (PHIRI)</vt:lpstr>
      <vt:lpstr>InfAct and COVID-19</vt:lpstr>
      <vt:lpstr>InfAct and COVID-19</vt:lpstr>
      <vt:lpstr>Conclusions</vt:lpstr>
      <vt:lpstr>Population Health Information  Research Infrastructure (PHIRI) for COVID-19</vt:lpstr>
      <vt:lpstr>Overview</vt:lpstr>
      <vt:lpstr>PHIRI for Covid-19</vt:lpstr>
      <vt:lpstr>Interactions</vt:lpstr>
      <vt:lpstr>PHIRI for Covid-19</vt:lpstr>
      <vt:lpstr>PowerPoint Presentation</vt:lpstr>
      <vt:lpstr>Engage and involve</vt:lpstr>
      <vt:lpstr>Health Information Portal</vt:lpstr>
      <vt:lpstr>Methodologies to asses impact of COVID-19</vt:lpstr>
      <vt:lpstr>Four use cases</vt:lpstr>
      <vt:lpstr>Federated research infrastructure </vt:lpstr>
      <vt:lpstr>Rapid exchange forum</vt:lpstr>
      <vt:lpstr>Foresight: Modelling and Scenario</vt:lpstr>
      <vt:lpstr>Capacity building</vt:lpstr>
      <vt:lpstr>PHIRI relation to DIPoH</vt:lpstr>
      <vt:lpstr>Next steps</vt:lpstr>
      <vt:lpstr>Next steps</vt:lpstr>
      <vt:lpstr>www.inf-act.eu @JA_InfAct</vt:lpstr>
      <vt:lpstr>Additional information</vt:lpstr>
      <vt:lpstr>1. Vulnerable populations</vt:lpstr>
      <vt:lpstr>2. Delayed care in cancer patients</vt:lpstr>
      <vt:lpstr>3. Maternal and newborn health</vt:lpstr>
      <vt:lpstr>4. Mental health</vt:lpstr>
      <vt:lpstr>WP7 federated research infrastructure </vt:lpstr>
      <vt:lpstr>COVID-19 data platform</vt:lpstr>
      <vt:lpstr>Added value PHIRI</vt:lpstr>
    </vt:vector>
  </TitlesOfParts>
  <Company>WIV-ISP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Petronille Bogaert</dc:creator>
  <cp:lastModifiedBy>Petronille Bogaert</cp:lastModifiedBy>
  <cp:revision>286</cp:revision>
  <cp:lastPrinted>2019-11-11T12:00:43Z</cp:lastPrinted>
  <dcterms:created xsi:type="dcterms:W3CDTF">2015-07-27T07:36:49Z</dcterms:created>
  <dcterms:modified xsi:type="dcterms:W3CDTF">2020-10-27T14:19:34Z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0x010100201B03B2D9EAAF49B6F75CA6447CC428</vt:lpwstr>
  </property>
</Properties>
</file>