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6" r:id="rId2"/>
  </p:sldMasterIdLst>
  <p:notesMasterIdLst>
    <p:notesMasterId r:id="rId41"/>
  </p:notesMasterIdLst>
  <p:handoutMasterIdLst>
    <p:handoutMasterId r:id="rId42"/>
  </p:handoutMasterIdLst>
  <p:sldIdLst>
    <p:sldId id="368" r:id="rId3"/>
    <p:sldId id="541" r:id="rId4"/>
    <p:sldId id="572" r:id="rId5"/>
    <p:sldId id="549" r:id="rId6"/>
    <p:sldId id="545" r:id="rId7"/>
    <p:sldId id="573" r:id="rId8"/>
    <p:sldId id="574" r:id="rId9"/>
    <p:sldId id="575" r:id="rId10"/>
    <p:sldId id="543" r:id="rId11"/>
    <p:sldId id="546" r:id="rId12"/>
    <p:sldId id="538" r:id="rId13"/>
    <p:sldId id="580" r:id="rId14"/>
    <p:sldId id="539" r:id="rId15"/>
    <p:sldId id="547" r:id="rId16"/>
    <p:sldId id="551" r:id="rId17"/>
    <p:sldId id="553" r:id="rId18"/>
    <p:sldId id="554" r:id="rId19"/>
    <p:sldId id="555" r:id="rId20"/>
    <p:sldId id="557" r:id="rId21"/>
    <p:sldId id="558" r:id="rId22"/>
    <p:sldId id="519" r:id="rId23"/>
    <p:sldId id="472" r:id="rId24"/>
    <p:sldId id="576" r:id="rId25"/>
    <p:sldId id="577" r:id="rId26"/>
    <p:sldId id="578" r:id="rId27"/>
    <p:sldId id="514" r:id="rId28"/>
    <p:sldId id="516" r:id="rId29"/>
    <p:sldId id="529" r:id="rId30"/>
    <p:sldId id="530" r:id="rId31"/>
    <p:sldId id="528" r:id="rId32"/>
    <p:sldId id="504" r:id="rId33"/>
    <p:sldId id="534" r:id="rId34"/>
    <p:sldId id="560" r:id="rId35"/>
    <p:sldId id="536" r:id="rId36"/>
    <p:sldId id="537" r:id="rId37"/>
    <p:sldId id="579" r:id="rId38"/>
    <p:sldId id="495" r:id="rId39"/>
    <p:sldId id="581" r:id="rId40"/>
  </p:sldIdLst>
  <p:sldSz cx="9144000" cy="6858000" type="screen4x3"/>
  <p:notesSz cx="6797675" cy="9926638"/>
  <p:defaultTextStyle>
    <a:defPPr>
      <a:defRPr lang="nl-B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boud, Linda" initials="AL" lastIdx="1" clrIdx="0">
    <p:extLst>
      <p:ext uri="{19B8F6BF-5375-455C-9EA6-DF929625EA0E}">
        <p15:presenceInfo xmlns:p15="http://schemas.microsoft.com/office/powerpoint/2012/main" userId="S-1-5-21-1672835442-599339703-324685044-21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DFDE"/>
    <a:srgbClr val="8AC1C1"/>
    <a:srgbClr val="005CA9"/>
    <a:srgbClr val="80B059"/>
    <a:srgbClr val="0000FF"/>
    <a:srgbClr val="409FFF"/>
    <a:srgbClr val="B8D9DA"/>
    <a:srgbClr val="8AC1C2"/>
    <a:srgbClr val="D0E5E6"/>
    <a:srgbClr val="90B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3" autoAdjust="0"/>
    <p:restoredTop sz="77115" autoAdjust="0"/>
  </p:normalViewPr>
  <p:slideViewPr>
    <p:cSldViewPr snapToObjects="1">
      <p:cViewPr varScale="1">
        <p:scale>
          <a:sx n="128" d="100"/>
          <a:sy n="128" d="100"/>
        </p:scale>
        <p:origin x="2988" y="84"/>
      </p:cViewPr>
      <p:guideLst>
        <p:guide orient="horz" pos="2160"/>
        <p:guide pos="2880"/>
      </p:guideLst>
    </p:cSldViewPr>
  </p:slideViewPr>
  <p:outlineViewPr>
    <p:cViewPr>
      <p:scale>
        <a:sx n="33" d="100"/>
        <a:sy n="33" d="100"/>
      </p:scale>
      <p:origin x="0" y="-9618"/>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52" d="100"/>
          <a:sy n="52" d="100"/>
        </p:scale>
        <p:origin x="26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C4617-BAA3-48C2-B747-8D469B3351B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2FFABBC8-330E-4F07-881F-4338C19B1698}">
      <dgm:prSet phldrT="[Text]" custT="1"/>
      <dgm:spPr>
        <a:solidFill>
          <a:srgbClr val="317ABD"/>
        </a:solidFill>
      </dgm:spPr>
      <dgm:t>
        <a:bodyPr/>
        <a:lstStyle/>
        <a:p>
          <a:r>
            <a:rPr lang="en-US" sz="2000" dirty="0" smtClean="0">
              <a:latin typeface="Times New Roman" panose="02020603050405020304" pitchFamily="18" charset="0"/>
              <a:cs typeface="Times New Roman" panose="02020603050405020304" pitchFamily="18" charset="0"/>
            </a:rPr>
            <a:t>Central Office</a:t>
          </a:r>
          <a:endParaRPr lang="en-US" sz="2000" dirty="0">
            <a:latin typeface="Times New Roman" panose="02020603050405020304" pitchFamily="18" charset="0"/>
            <a:cs typeface="Times New Roman" panose="02020603050405020304" pitchFamily="18" charset="0"/>
          </a:endParaRPr>
        </a:p>
      </dgm:t>
    </dgm:pt>
    <dgm:pt modelId="{BAD41477-D4E8-4362-9704-0F6647DAC50F}" type="parTrans" cxnId="{7F14B67E-A307-49B6-813F-E7143247E74E}">
      <dgm:prSet/>
      <dgm:spPr/>
      <dgm:t>
        <a:bodyPr/>
        <a:lstStyle/>
        <a:p>
          <a:endParaRPr lang="en-US"/>
        </a:p>
      </dgm:t>
    </dgm:pt>
    <dgm:pt modelId="{2D22CE29-5C43-44BC-9D97-6F6B2EE54E08}" type="sibTrans" cxnId="{7F14B67E-A307-49B6-813F-E7143247E74E}">
      <dgm:prSet/>
      <dgm:spPr/>
      <dgm:t>
        <a:bodyPr/>
        <a:lstStyle/>
        <a:p>
          <a:endParaRPr lang="en-US"/>
        </a:p>
      </dgm:t>
    </dgm:pt>
    <dgm:pt modelId="{01AD0357-9FBA-438E-8274-40B649464EAE}">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3C2A288D-0A0A-4485-AE3D-809DDC8BC3AF}" type="parTrans" cxnId="{8F62E7E7-1A39-43CF-8488-20DB87549A9E}">
      <dgm:prSet/>
      <dgm:spPr/>
      <dgm:t>
        <a:bodyPr/>
        <a:lstStyle/>
        <a:p>
          <a:endParaRPr lang="en-US"/>
        </a:p>
      </dgm:t>
    </dgm:pt>
    <dgm:pt modelId="{26B54FFD-8282-4390-8978-F3F50E53D1D7}" type="sibTrans" cxnId="{8F62E7E7-1A39-43CF-8488-20DB87549A9E}">
      <dgm:prSet/>
      <dgm:spPr/>
      <dgm:t>
        <a:bodyPr/>
        <a:lstStyle/>
        <a:p>
          <a:endParaRPr lang="en-US"/>
        </a:p>
      </dgm:t>
    </dgm:pt>
    <dgm:pt modelId="{CD762D23-DC20-46CA-A983-2483C690C0EA}">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8815AC3A-CE60-4E76-A6A8-24D8ACAE6E46}" type="parTrans" cxnId="{75963E11-9910-4D9E-8DE6-E0C40373BE20}">
      <dgm:prSet/>
      <dgm:spPr/>
      <dgm:t>
        <a:bodyPr/>
        <a:lstStyle/>
        <a:p>
          <a:endParaRPr lang="en-US"/>
        </a:p>
      </dgm:t>
    </dgm:pt>
    <dgm:pt modelId="{566F88BB-2BCC-4BA2-8FCE-E20A438FFB37}" type="sibTrans" cxnId="{75963E11-9910-4D9E-8DE6-E0C40373BE20}">
      <dgm:prSet/>
      <dgm:spPr/>
      <dgm:t>
        <a:bodyPr/>
        <a:lstStyle/>
        <a:p>
          <a:endParaRPr lang="en-US"/>
        </a:p>
      </dgm:t>
    </dgm:pt>
    <dgm:pt modelId="{D125D770-489F-4897-94B7-5311EC11239D}">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8345B92D-27A5-4602-814F-ACF98BCD6EF3}" type="parTrans" cxnId="{A8FCA5FB-B27B-4724-9B63-A29A5E38529B}">
      <dgm:prSet/>
      <dgm:spPr/>
      <dgm:t>
        <a:bodyPr/>
        <a:lstStyle/>
        <a:p>
          <a:endParaRPr lang="en-US"/>
        </a:p>
      </dgm:t>
    </dgm:pt>
    <dgm:pt modelId="{7546A60F-EEAF-4931-8CCF-4C1142FE6FCE}" type="sibTrans" cxnId="{A8FCA5FB-B27B-4724-9B63-A29A5E38529B}">
      <dgm:prSet/>
      <dgm:spPr/>
      <dgm:t>
        <a:bodyPr/>
        <a:lstStyle/>
        <a:p>
          <a:endParaRPr lang="en-US"/>
        </a:p>
      </dgm:t>
    </dgm:pt>
    <dgm:pt modelId="{1D4EA2CC-A7F7-41D1-98CA-E4EE21E46B39}">
      <dgm:prSet phldrT="[Text]"/>
      <dgm:spPr>
        <a:solidFill>
          <a:srgbClr val="73CDED"/>
        </a:solidFill>
      </dgm:spPr>
      <dgm:t>
        <a:bodyPr/>
        <a:lstStyle/>
        <a:p>
          <a:r>
            <a:rPr lang="en-US" dirty="0" smtClean="0">
              <a:latin typeface="Times New Roman" panose="02020603050405020304" pitchFamily="18" charset="0"/>
              <a:cs typeface="Times New Roman" panose="02020603050405020304" pitchFamily="18" charset="0"/>
            </a:rPr>
            <a:t>National Node</a:t>
          </a:r>
          <a:endParaRPr lang="en-US" dirty="0">
            <a:latin typeface="Times New Roman" panose="02020603050405020304" pitchFamily="18" charset="0"/>
            <a:cs typeface="Times New Roman" panose="02020603050405020304" pitchFamily="18" charset="0"/>
          </a:endParaRPr>
        </a:p>
      </dgm:t>
    </dgm:pt>
    <dgm:pt modelId="{31E8AF2C-3A5B-42D6-B42D-56136F556CCC}" type="parTrans" cxnId="{B7B16BB6-20EC-45CA-9172-4C2A5E3CA713}">
      <dgm:prSet/>
      <dgm:spPr/>
      <dgm:t>
        <a:bodyPr/>
        <a:lstStyle/>
        <a:p>
          <a:endParaRPr lang="en-US"/>
        </a:p>
      </dgm:t>
    </dgm:pt>
    <dgm:pt modelId="{99A352B7-93DC-4310-BC0F-44AA6E81FBE4}" type="sibTrans" cxnId="{B7B16BB6-20EC-45CA-9172-4C2A5E3CA713}">
      <dgm:prSet/>
      <dgm:spPr/>
      <dgm:t>
        <a:bodyPr/>
        <a:lstStyle/>
        <a:p>
          <a:endParaRPr lang="en-US"/>
        </a:p>
      </dgm:t>
    </dgm:pt>
    <dgm:pt modelId="{525DBD7E-C321-4613-906B-7EC1740AC0FD}">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CD123520-488C-4EC8-8992-803060478A7C}" type="parTrans" cxnId="{1718E7BF-4707-42B3-ABB0-E1EA2BCC8F35}">
      <dgm:prSet/>
      <dgm:spPr/>
      <dgm:t>
        <a:bodyPr/>
        <a:lstStyle/>
        <a:p>
          <a:endParaRPr lang="en-US"/>
        </a:p>
      </dgm:t>
    </dgm:pt>
    <dgm:pt modelId="{A9B279FF-E844-4C4E-BC1C-01491E5DD301}" type="sibTrans" cxnId="{1718E7BF-4707-42B3-ABB0-E1EA2BCC8F35}">
      <dgm:prSet/>
      <dgm:spPr/>
      <dgm:t>
        <a:bodyPr/>
        <a:lstStyle/>
        <a:p>
          <a:endParaRPr lang="en-US"/>
        </a:p>
      </dgm:t>
    </dgm:pt>
    <dgm:pt modelId="{0900E9DF-5495-402B-BBE5-5377FC317F87}">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ABD9097B-88C1-4DD6-A86F-E7E289D52942}" type="parTrans" cxnId="{EAB4647F-D4F5-454A-8D9F-D3654275A21D}">
      <dgm:prSet/>
      <dgm:spPr/>
      <dgm:t>
        <a:bodyPr/>
        <a:lstStyle/>
        <a:p>
          <a:endParaRPr lang="en-US"/>
        </a:p>
      </dgm:t>
    </dgm:pt>
    <dgm:pt modelId="{7644954B-98F5-4817-A7B8-2E1674730788}" type="sibTrans" cxnId="{EAB4647F-D4F5-454A-8D9F-D3654275A21D}">
      <dgm:prSet/>
      <dgm:spPr/>
      <dgm:t>
        <a:bodyPr/>
        <a:lstStyle/>
        <a:p>
          <a:endParaRPr lang="en-US"/>
        </a:p>
      </dgm:t>
    </dgm:pt>
    <dgm:pt modelId="{7A12AB68-44F2-404E-BD74-224C0CDE2C60}">
      <dgm:prSet phldrT="[Text]"/>
      <dgm:spPr>
        <a:solidFill>
          <a:srgbClr val="49CFAE"/>
        </a:solidFill>
      </dgm:spPr>
      <dgm:t>
        <a:bodyPr/>
        <a:lstStyle/>
        <a:p>
          <a:r>
            <a:rPr lang="en-US" dirty="0" smtClean="0">
              <a:latin typeface="Times New Roman" panose="02020603050405020304" pitchFamily="18" charset="0"/>
              <a:cs typeface="Times New Roman" panose="02020603050405020304" pitchFamily="18" charset="0"/>
            </a:rPr>
            <a:t>Research Network</a:t>
          </a:r>
          <a:endParaRPr lang="en-US" dirty="0">
            <a:latin typeface="Times New Roman" panose="02020603050405020304" pitchFamily="18" charset="0"/>
            <a:cs typeface="Times New Roman" panose="02020603050405020304" pitchFamily="18" charset="0"/>
          </a:endParaRPr>
        </a:p>
      </dgm:t>
    </dgm:pt>
    <dgm:pt modelId="{1845A938-A50A-4D5F-9C88-61CD85EDA44C}" type="parTrans" cxnId="{7E1E4226-C8CF-49E0-8BFF-CBF2D53E7DF2}">
      <dgm:prSet/>
      <dgm:spPr/>
      <dgm:t>
        <a:bodyPr/>
        <a:lstStyle/>
        <a:p>
          <a:endParaRPr lang="en-US"/>
        </a:p>
      </dgm:t>
    </dgm:pt>
    <dgm:pt modelId="{AB7258FD-6B37-43BC-B665-E3C2CC572407}" type="sibTrans" cxnId="{7E1E4226-C8CF-49E0-8BFF-CBF2D53E7DF2}">
      <dgm:prSet/>
      <dgm:spPr/>
      <dgm:t>
        <a:bodyPr/>
        <a:lstStyle/>
        <a:p>
          <a:endParaRPr lang="en-US"/>
        </a:p>
      </dgm:t>
    </dgm:pt>
    <dgm:pt modelId="{05EDA8C9-7F76-4D46-B943-0A2132292161}" type="pres">
      <dgm:prSet presAssocID="{03EC4617-BAA3-48C2-B747-8D469B3351BD}" presName="cycle" presStyleCnt="0">
        <dgm:presLayoutVars>
          <dgm:chMax val="1"/>
          <dgm:dir/>
          <dgm:animLvl val="ctr"/>
          <dgm:resizeHandles val="exact"/>
        </dgm:presLayoutVars>
      </dgm:prSet>
      <dgm:spPr/>
      <dgm:t>
        <a:bodyPr/>
        <a:lstStyle/>
        <a:p>
          <a:endParaRPr lang="en-US"/>
        </a:p>
      </dgm:t>
    </dgm:pt>
    <dgm:pt modelId="{B141965F-BE8B-4145-8C52-B0F8BAD620A9}" type="pres">
      <dgm:prSet presAssocID="{2FFABBC8-330E-4F07-881F-4338C19B1698}" presName="centerShape" presStyleLbl="node0" presStyleIdx="0" presStyleCnt="1" custScaleX="184041" custScaleY="171019" custLinFactNeighborX="987" custLinFactNeighborY="-247"/>
      <dgm:spPr/>
      <dgm:t>
        <a:bodyPr/>
        <a:lstStyle/>
        <a:p>
          <a:endParaRPr lang="en-US"/>
        </a:p>
      </dgm:t>
    </dgm:pt>
    <dgm:pt modelId="{7FD8A484-78A8-4015-B050-ADFFED79488A}" type="pres">
      <dgm:prSet presAssocID="{3C2A288D-0A0A-4485-AE3D-809DDC8BC3AF}" presName="Name9" presStyleLbl="parChTrans1D2" presStyleIdx="0" presStyleCnt="7"/>
      <dgm:spPr/>
      <dgm:t>
        <a:bodyPr/>
        <a:lstStyle/>
        <a:p>
          <a:endParaRPr lang="en-US"/>
        </a:p>
      </dgm:t>
    </dgm:pt>
    <dgm:pt modelId="{3A982952-29C2-4982-A83A-B76F506E260B}" type="pres">
      <dgm:prSet presAssocID="{3C2A288D-0A0A-4485-AE3D-809DDC8BC3AF}" presName="connTx" presStyleLbl="parChTrans1D2" presStyleIdx="0" presStyleCnt="7"/>
      <dgm:spPr/>
      <dgm:t>
        <a:bodyPr/>
        <a:lstStyle/>
        <a:p>
          <a:endParaRPr lang="en-US"/>
        </a:p>
      </dgm:t>
    </dgm:pt>
    <dgm:pt modelId="{2BCD0878-7039-4690-BD91-66BFB0DFA83E}" type="pres">
      <dgm:prSet presAssocID="{01AD0357-9FBA-438E-8274-40B649464EAE}" presName="node" presStyleLbl="node1" presStyleIdx="0" presStyleCnt="7">
        <dgm:presLayoutVars>
          <dgm:bulletEnabled val="1"/>
        </dgm:presLayoutVars>
      </dgm:prSet>
      <dgm:spPr/>
      <dgm:t>
        <a:bodyPr/>
        <a:lstStyle/>
        <a:p>
          <a:endParaRPr lang="en-US"/>
        </a:p>
      </dgm:t>
    </dgm:pt>
    <dgm:pt modelId="{DF500E75-D6D6-45AC-B845-347008FAE9B4}" type="pres">
      <dgm:prSet presAssocID="{8815AC3A-CE60-4E76-A6A8-24D8ACAE6E46}" presName="Name9" presStyleLbl="parChTrans1D2" presStyleIdx="1" presStyleCnt="7"/>
      <dgm:spPr/>
      <dgm:t>
        <a:bodyPr/>
        <a:lstStyle/>
        <a:p>
          <a:endParaRPr lang="en-US"/>
        </a:p>
      </dgm:t>
    </dgm:pt>
    <dgm:pt modelId="{58878D55-E048-4050-846D-CE184197BBA8}" type="pres">
      <dgm:prSet presAssocID="{8815AC3A-CE60-4E76-A6A8-24D8ACAE6E46}" presName="connTx" presStyleLbl="parChTrans1D2" presStyleIdx="1" presStyleCnt="7"/>
      <dgm:spPr/>
      <dgm:t>
        <a:bodyPr/>
        <a:lstStyle/>
        <a:p>
          <a:endParaRPr lang="en-US"/>
        </a:p>
      </dgm:t>
    </dgm:pt>
    <dgm:pt modelId="{2FC79680-4850-4DDD-B63D-11E7C579A63B}" type="pres">
      <dgm:prSet presAssocID="{CD762D23-DC20-46CA-A983-2483C690C0EA}" presName="node" presStyleLbl="node1" presStyleIdx="1" presStyleCnt="7">
        <dgm:presLayoutVars>
          <dgm:bulletEnabled val="1"/>
        </dgm:presLayoutVars>
      </dgm:prSet>
      <dgm:spPr/>
      <dgm:t>
        <a:bodyPr/>
        <a:lstStyle/>
        <a:p>
          <a:endParaRPr lang="en-US"/>
        </a:p>
      </dgm:t>
    </dgm:pt>
    <dgm:pt modelId="{1F0ACA63-0F02-4BA1-9028-910BDCC5A090}" type="pres">
      <dgm:prSet presAssocID="{8345B92D-27A5-4602-814F-ACF98BCD6EF3}" presName="Name9" presStyleLbl="parChTrans1D2" presStyleIdx="2" presStyleCnt="7"/>
      <dgm:spPr/>
      <dgm:t>
        <a:bodyPr/>
        <a:lstStyle/>
        <a:p>
          <a:endParaRPr lang="en-US"/>
        </a:p>
      </dgm:t>
    </dgm:pt>
    <dgm:pt modelId="{EB58C0AF-75EF-4F91-98B2-3E5D4B8F02CF}" type="pres">
      <dgm:prSet presAssocID="{8345B92D-27A5-4602-814F-ACF98BCD6EF3}" presName="connTx" presStyleLbl="parChTrans1D2" presStyleIdx="2" presStyleCnt="7"/>
      <dgm:spPr/>
      <dgm:t>
        <a:bodyPr/>
        <a:lstStyle/>
        <a:p>
          <a:endParaRPr lang="en-US"/>
        </a:p>
      </dgm:t>
    </dgm:pt>
    <dgm:pt modelId="{256C5C74-098A-496C-BD90-D36575E3A611}" type="pres">
      <dgm:prSet presAssocID="{D125D770-489F-4897-94B7-5311EC11239D}" presName="node" presStyleLbl="node1" presStyleIdx="2" presStyleCnt="7">
        <dgm:presLayoutVars>
          <dgm:bulletEnabled val="1"/>
        </dgm:presLayoutVars>
      </dgm:prSet>
      <dgm:spPr/>
      <dgm:t>
        <a:bodyPr/>
        <a:lstStyle/>
        <a:p>
          <a:endParaRPr lang="en-US"/>
        </a:p>
      </dgm:t>
    </dgm:pt>
    <dgm:pt modelId="{DF996320-0979-46EB-BE07-E7D77013703E}" type="pres">
      <dgm:prSet presAssocID="{31E8AF2C-3A5B-42D6-B42D-56136F556CCC}" presName="Name9" presStyleLbl="parChTrans1D2" presStyleIdx="3" presStyleCnt="7"/>
      <dgm:spPr/>
      <dgm:t>
        <a:bodyPr/>
        <a:lstStyle/>
        <a:p>
          <a:endParaRPr lang="en-US"/>
        </a:p>
      </dgm:t>
    </dgm:pt>
    <dgm:pt modelId="{DD229AF3-F465-4B8D-B6C1-4BB6C068BDD0}" type="pres">
      <dgm:prSet presAssocID="{31E8AF2C-3A5B-42D6-B42D-56136F556CCC}" presName="connTx" presStyleLbl="parChTrans1D2" presStyleIdx="3" presStyleCnt="7"/>
      <dgm:spPr/>
      <dgm:t>
        <a:bodyPr/>
        <a:lstStyle/>
        <a:p>
          <a:endParaRPr lang="en-US"/>
        </a:p>
      </dgm:t>
    </dgm:pt>
    <dgm:pt modelId="{DC76FE83-62EA-424C-8581-49B593DC4588}" type="pres">
      <dgm:prSet presAssocID="{1D4EA2CC-A7F7-41D1-98CA-E4EE21E46B39}" presName="node" presStyleLbl="node1" presStyleIdx="3" presStyleCnt="7">
        <dgm:presLayoutVars>
          <dgm:bulletEnabled val="1"/>
        </dgm:presLayoutVars>
      </dgm:prSet>
      <dgm:spPr/>
      <dgm:t>
        <a:bodyPr/>
        <a:lstStyle/>
        <a:p>
          <a:endParaRPr lang="en-US"/>
        </a:p>
      </dgm:t>
    </dgm:pt>
    <dgm:pt modelId="{44C64802-4522-4147-8B0B-7C61EFAFA5B9}" type="pres">
      <dgm:prSet presAssocID="{ABD9097B-88C1-4DD6-A86F-E7E289D52942}" presName="Name9" presStyleLbl="parChTrans1D2" presStyleIdx="4" presStyleCnt="7"/>
      <dgm:spPr/>
      <dgm:t>
        <a:bodyPr/>
        <a:lstStyle/>
        <a:p>
          <a:endParaRPr lang="en-US"/>
        </a:p>
      </dgm:t>
    </dgm:pt>
    <dgm:pt modelId="{FD94E64E-D809-4B4D-9B28-E977E2758EEF}" type="pres">
      <dgm:prSet presAssocID="{ABD9097B-88C1-4DD6-A86F-E7E289D52942}" presName="connTx" presStyleLbl="parChTrans1D2" presStyleIdx="4" presStyleCnt="7"/>
      <dgm:spPr/>
      <dgm:t>
        <a:bodyPr/>
        <a:lstStyle/>
        <a:p>
          <a:endParaRPr lang="en-US"/>
        </a:p>
      </dgm:t>
    </dgm:pt>
    <dgm:pt modelId="{16C77792-D6C5-4692-988D-04E46B6282C6}" type="pres">
      <dgm:prSet presAssocID="{0900E9DF-5495-402B-BBE5-5377FC317F87}" presName="node" presStyleLbl="node1" presStyleIdx="4" presStyleCnt="7">
        <dgm:presLayoutVars>
          <dgm:bulletEnabled val="1"/>
        </dgm:presLayoutVars>
      </dgm:prSet>
      <dgm:spPr/>
      <dgm:t>
        <a:bodyPr/>
        <a:lstStyle/>
        <a:p>
          <a:endParaRPr lang="en-US"/>
        </a:p>
      </dgm:t>
    </dgm:pt>
    <dgm:pt modelId="{59306534-772D-4365-9B4B-E76CB1EFFC10}" type="pres">
      <dgm:prSet presAssocID="{1845A938-A50A-4D5F-9C88-61CD85EDA44C}" presName="Name9" presStyleLbl="parChTrans1D2" presStyleIdx="5" presStyleCnt="7"/>
      <dgm:spPr/>
      <dgm:t>
        <a:bodyPr/>
        <a:lstStyle/>
        <a:p>
          <a:endParaRPr lang="en-US"/>
        </a:p>
      </dgm:t>
    </dgm:pt>
    <dgm:pt modelId="{D15B593A-0A9A-44DA-8177-EC2DF55BAEE9}" type="pres">
      <dgm:prSet presAssocID="{1845A938-A50A-4D5F-9C88-61CD85EDA44C}" presName="connTx" presStyleLbl="parChTrans1D2" presStyleIdx="5" presStyleCnt="7"/>
      <dgm:spPr/>
      <dgm:t>
        <a:bodyPr/>
        <a:lstStyle/>
        <a:p>
          <a:endParaRPr lang="en-US"/>
        </a:p>
      </dgm:t>
    </dgm:pt>
    <dgm:pt modelId="{B9E1B14B-327B-444D-A273-DE13C4295AAB}" type="pres">
      <dgm:prSet presAssocID="{7A12AB68-44F2-404E-BD74-224C0CDE2C60}" presName="node" presStyleLbl="node1" presStyleIdx="5" presStyleCnt="7">
        <dgm:presLayoutVars>
          <dgm:bulletEnabled val="1"/>
        </dgm:presLayoutVars>
      </dgm:prSet>
      <dgm:spPr/>
      <dgm:t>
        <a:bodyPr/>
        <a:lstStyle/>
        <a:p>
          <a:endParaRPr lang="en-US"/>
        </a:p>
      </dgm:t>
    </dgm:pt>
    <dgm:pt modelId="{58FAB902-59EB-43C2-BB1F-656851E7D795}" type="pres">
      <dgm:prSet presAssocID="{CD123520-488C-4EC8-8992-803060478A7C}" presName="Name9" presStyleLbl="parChTrans1D2" presStyleIdx="6" presStyleCnt="7"/>
      <dgm:spPr/>
      <dgm:t>
        <a:bodyPr/>
        <a:lstStyle/>
        <a:p>
          <a:endParaRPr lang="en-US"/>
        </a:p>
      </dgm:t>
    </dgm:pt>
    <dgm:pt modelId="{5019CF89-3540-48EF-9CFF-8D76ED99900C}" type="pres">
      <dgm:prSet presAssocID="{CD123520-488C-4EC8-8992-803060478A7C}" presName="connTx" presStyleLbl="parChTrans1D2" presStyleIdx="6" presStyleCnt="7"/>
      <dgm:spPr/>
      <dgm:t>
        <a:bodyPr/>
        <a:lstStyle/>
        <a:p>
          <a:endParaRPr lang="en-US"/>
        </a:p>
      </dgm:t>
    </dgm:pt>
    <dgm:pt modelId="{493849B1-7702-4A23-8817-B7FDC372B6FF}" type="pres">
      <dgm:prSet presAssocID="{525DBD7E-C321-4613-906B-7EC1740AC0FD}" presName="node" presStyleLbl="node1" presStyleIdx="6" presStyleCnt="7">
        <dgm:presLayoutVars>
          <dgm:bulletEnabled val="1"/>
        </dgm:presLayoutVars>
      </dgm:prSet>
      <dgm:spPr/>
      <dgm:t>
        <a:bodyPr/>
        <a:lstStyle/>
        <a:p>
          <a:endParaRPr lang="en-US"/>
        </a:p>
      </dgm:t>
    </dgm:pt>
  </dgm:ptLst>
  <dgm:cxnLst>
    <dgm:cxn modelId="{1AD27A8E-D52B-41E5-8E90-6352DA24D3D5}" type="presOf" srcId="{31E8AF2C-3A5B-42D6-B42D-56136F556CCC}" destId="{DD229AF3-F465-4B8D-B6C1-4BB6C068BDD0}" srcOrd="1" destOrd="0" presId="urn:microsoft.com/office/officeart/2005/8/layout/radial1"/>
    <dgm:cxn modelId="{99CB56F0-0C53-482D-A556-99B911C2359E}" type="presOf" srcId="{1D4EA2CC-A7F7-41D1-98CA-E4EE21E46B39}" destId="{DC76FE83-62EA-424C-8581-49B593DC4588}" srcOrd="0" destOrd="0" presId="urn:microsoft.com/office/officeart/2005/8/layout/radial1"/>
    <dgm:cxn modelId="{E6B78775-B364-4DDF-8178-07B73B43DB60}" type="presOf" srcId="{7A12AB68-44F2-404E-BD74-224C0CDE2C60}" destId="{B9E1B14B-327B-444D-A273-DE13C4295AAB}" srcOrd="0" destOrd="0" presId="urn:microsoft.com/office/officeart/2005/8/layout/radial1"/>
    <dgm:cxn modelId="{0E4EFEB3-A110-456E-B9BB-4A92B6B6BC8D}" type="presOf" srcId="{8345B92D-27A5-4602-814F-ACF98BCD6EF3}" destId="{EB58C0AF-75EF-4F91-98B2-3E5D4B8F02CF}" srcOrd="1" destOrd="0" presId="urn:microsoft.com/office/officeart/2005/8/layout/radial1"/>
    <dgm:cxn modelId="{6E71F5DA-810D-4988-AE2F-79EDF7630A09}" type="presOf" srcId="{8815AC3A-CE60-4E76-A6A8-24D8ACAE6E46}" destId="{DF500E75-D6D6-45AC-B845-347008FAE9B4}" srcOrd="0" destOrd="0" presId="urn:microsoft.com/office/officeart/2005/8/layout/radial1"/>
    <dgm:cxn modelId="{245DF8FC-68FF-4665-95BF-047AB3F9930E}" type="presOf" srcId="{CD123520-488C-4EC8-8992-803060478A7C}" destId="{5019CF89-3540-48EF-9CFF-8D76ED99900C}" srcOrd="1" destOrd="0" presId="urn:microsoft.com/office/officeart/2005/8/layout/radial1"/>
    <dgm:cxn modelId="{8F62E7E7-1A39-43CF-8488-20DB87549A9E}" srcId="{2FFABBC8-330E-4F07-881F-4338C19B1698}" destId="{01AD0357-9FBA-438E-8274-40B649464EAE}" srcOrd="0" destOrd="0" parTransId="{3C2A288D-0A0A-4485-AE3D-809DDC8BC3AF}" sibTransId="{26B54FFD-8282-4390-8978-F3F50E53D1D7}"/>
    <dgm:cxn modelId="{EAB4647F-D4F5-454A-8D9F-D3654275A21D}" srcId="{2FFABBC8-330E-4F07-881F-4338C19B1698}" destId="{0900E9DF-5495-402B-BBE5-5377FC317F87}" srcOrd="4" destOrd="0" parTransId="{ABD9097B-88C1-4DD6-A86F-E7E289D52942}" sibTransId="{7644954B-98F5-4817-A7B8-2E1674730788}"/>
    <dgm:cxn modelId="{25240C4F-828D-470F-BF33-19A3BE82AFD4}" type="presOf" srcId="{2FFABBC8-330E-4F07-881F-4338C19B1698}" destId="{B141965F-BE8B-4145-8C52-B0F8BAD620A9}" srcOrd="0" destOrd="0" presId="urn:microsoft.com/office/officeart/2005/8/layout/radial1"/>
    <dgm:cxn modelId="{198615EE-0F08-4397-83C9-8A10CD507C73}" type="presOf" srcId="{1845A938-A50A-4D5F-9C88-61CD85EDA44C}" destId="{59306534-772D-4365-9B4B-E76CB1EFFC10}" srcOrd="0" destOrd="0" presId="urn:microsoft.com/office/officeart/2005/8/layout/radial1"/>
    <dgm:cxn modelId="{B7B16BB6-20EC-45CA-9172-4C2A5E3CA713}" srcId="{2FFABBC8-330E-4F07-881F-4338C19B1698}" destId="{1D4EA2CC-A7F7-41D1-98CA-E4EE21E46B39}" srcOrd="3" destOrd="0" parTransId="{31E8AF2C-3A5B-42D6-B42D-56136F556CCC}" sibTransId="{99A352B7-93DC-4310-BC0F-44AA6E81FBE4}"/>
    <dgm:cxn modelId="{A8FCA5FB-B27B-4724-9B63-A29A5E38529B}" srcId="{2FFABBC8-330E-4F07-881F-4338C19B1698}" destId="{D125D770-489F-4897-94B7-5311EC11239D}" srcOrd="2" destOrd="0" parTransId="{8345B92D-27A5-4602-814F-ACF98BCD6EF3}" sibTransId="{7546A60F-EEAF-4931-8CCF-4C1142FE6FCE}"/>
    <dgm:cxn modelId="{1718E7BF-4707-42B3-ABB0-E1EA2BCC8F35}" srcId="{2FFABBC8-330E-4F07-881F-4338C19B1698}" destId="{525DBD7E-C321-4613-906B-7EC1740AC0FD}" srcOrd="6" destOrd="0" parTransId="{CD123520-488C-4EC8-8992-803060478A7C}" sibTransId="{A9B279FF-E844-4C4E-BC1C-01491E5DD301}"/>
    <dgm:cxn modelId="{0C3BA247-DCD2-4D61-82E8-347571154AD7}" type="presOf" srcId="{3C2A288D-0A0A-4485-AE3D-809DDC8BC3AF}" destId="{3A982952-29C2-4982-A83A-B76F506E260B}" srcOrd="1" destOrd="0" presId="urn:microsoft.com/office/officeart/2005/8/layout/radial1"/>
    <dgm:cxn modelId="{4BBF4AEA-2ACF-4987-AA62-F433C0ACCFEB}" type="presOf" srcId="{1845A938-A50A-4D5F-9C88-61CD85EDA44C}" destId="{D15B593A-0A9A-44DA-8177-EC2DF55BAEE9}" srcOrd="1" destOrd="0" presId="urn:microsoft.com/office/officeart/2005/8/layout/radial1"/>
    <dgm:cxn modelId="{76BA1876-806E-41E4-B764-19B367761250}" type="presOf" srcId="{ABD9097B-88C1-4DD6-A86F-E7E289D52942}" destId="{FD94E64E-D809-4B4D-9B28-E977E2758EEF}" srcOrd="1" destOrd="0" presId="urn:microsoft.com/office/officeart/2005/8/layout/radial1"/>
    <dgm:cxn modelId="{2E381539-E64D-4567-8998-46B0136920DE}" type="presOf" srcId="{CD123520-488C-4EC8-8992-803060478A7C}" destId="{58FAB902-59EB-43C2-BB1F-656851E7D795}" srcOrd="0" destOrd="0" presId="urn:microsoft.com/office/officeart/2005/8/layout/radial1"/>
    <dgm:cxn modelId="{836FB5E3-47BB-43EB-85D7-6D80126E05A8}" type="presOf" srcId="{525DBD7E-C321-4613-906B-7EC1740AC0FD}" destId="{493849B1-7702-4A23-8817-B7FDC372B6FF}" srcOrd="0" destOrd="0" presId="urn:microsoft.com/office/officeart/2005/8/layout/radial1"/>
    <dgm:cxn modelId="{20A4B778-8009-4018-B910-5CC8C81076FA}" type="presOf" srcId="{ABD9097B-88C1-4DD6-A86F-E7E289D52942}" destId="{44C64802-4522-4147-8B0B-7C61EFAFA5B9}" srcOrd="0" destOrd="0" presId="urn:microsoft.com/office/officeart/2005/8/layout/radial1"/>
    <dgm:cxn modelId="{7F14B67E-A307-49B6-813F-E7143247E74E}" srcId="{03EC4617-BAA3-48C2-B747-8D469B3351BD}" destId="{2FFABBC8-330E-4F07-881F-4338C19B1698}" srcOrd="0" destOrd="0" parTransId="{BAD41477-D4E8-4362-9704-0F6647DAC50F}" sibTransId="{2D22CE29-5C43-44BC-9D97-6F6B2EE54E08}"/>
    <dgm:cxn modelId="{7E1E4226-C8CF-49E0-8BFF-CBF2D53E7DF2}" srcId="{2FFABBC8-330E-4F07-881F-4338C19B1698}" destId="{7A12AB68-44F2-404E-BD74-224C0CDE2C60}" srcOrd="5" destOrd="0" parTransId="{1845A938-A50A-4D5F-9C88-61CD85EDA44C}" sibTransId="{AB7258FD-6B37-43BC-B665-E3C2CC572407}"/>
    <dgm:cxn modelId="{75963E11-9910-4D9E-8DE6-E0C40373BE20}" srcId="{2FFABBC8-330E-4F07-881F-4338C19B1698}" destId="{CD762D23-DC20-46CA-A983-2483C690C0EA}" srcOrd="1" destOrd="0" parTransId="{8815AC3A-CE60-4E76-A6A8-24D8ACAE6E46}" sibTransId="{566F88BB-2BCC-4BA2-8FCE-E20A438FFB37}"/>
    <dgm:cxn modelId="{8D4A9744-F3BE-4F17-8ADE-43C448AEB09A}" type="presOf" srcId="{CD762D23-DC20-46CA-A983-2483C690C0EA}" destId="{2FC79680-4850-4DDD-B63D-11E7C579A63B}" srcOrd="0" destOrd="0" presId="urn:microsoft.com/office/officeart/2005/8/layout/radial1"/>
    <dgm:cxn modelId="{64F7018E-0548-45C9-B0D2-B108980DE52B}" type="presOf" srcId="{0900E9DF-5495-402B-BBE5-5377FC317F87}" destId="{16C77792-D6C5-4692-988D-04E46B6282C6}" srcOrd="0" destOrd="0" presId="urn:microsoft.com/office/officeart/2005/8/layout/radial1"/>
    <dgm:cxn modelId="{D5C73B2C-AE19-41FA-9581-42A59235ABBC}" type="presOf" srcId="{01AD0357-9FBA-438E-8274-40B649464EAE}" destId="{2BCD0878-7039-4690-BD91-66BFB0DFA83E}" srcOrd="0" destOrd="0" presId="urn:microsoft.com/office/officeart/2005/8/layout/radial1"/>
    <dgm:cxn modelId="{5E75EC54-8A8C-40B8-B731-C835620E5B81}" type="presOf" srcId="{8815AC3A-CE60-4E76-A6A8-24D8ACAE6E46}" destId="{58878D55-E048-4050-846D-CE184197BBA8}" srcOrd="1" destOrd="0" presId="urn:microsoft.com/office/officeart/2005/8/layout/radial1"/>
    <dgm:cxn modelId="{91E353B6-AC87-4AF0-8163-F700DA106A80}" type="presOf" srcId="{8345B92D-27A5-4602-814F-ACF98BCD6EF3}" destId="{1F0ACA63-0F02-4BA1-9028-910BDCC5A090}" srcOrd="0" destOrd="0" presId="urn:microsoft.com/office/officeart/2005/8/layout/radial1"/>
    <dgm:cxn modelId="{77D30CB5-4FA9-4D9D-A825-6D5F64EB917E}" type="presOf" srcId="{31E8AF2C-3A5B-42D6-B42D-56136F556CCC}" destId="{DF996320-0979-46EB-BE07-E7D77013703E}" srcOrd="0" destOrd="0" presId="urn:microsoft.com/office/officeart/2005/8/layout/radial1"/>
    <dgm:cxn modelId="{041B60AA-2E69-4E8C-8959-56AA78257D5A}" type="presOf" srcId="{D125D770-489F-4897-94B7-5311EC11239D}" destId="{256C5C74-098A-496C-BD90-D36575E3A611}" srcOrd="0" destOrd="0" presId="urn:microsoft.com/office/officeart/2005/8/layout/radial1"/>
    <dgm:cxn modelId="{65E6EE2A-40EA-4CBF-A427-0D72034F7ACE}" type="presOf" srcId="{3C2A288D-0A0A-4485-AE3D-809DDC8BC3AF}" destId="{7FD8A484-78A8-4015-B050-ADFFED79488A}" srcOrd="0" destOrd="0" presId="urn:microsoft.com/office/officeart/2005/8/layout/radial1"/>
    <dgm:cxn modelId="{EEF62CB1-C985-4AFD-8CB3-ECF095905A71}" type="presOf" srcId="{03EC4617-BAA3-48C2-B747-8D469B3351BD}" destId="{05EDA8C9-7F76-4D46-B943-0A2132292161}" srcOrd="0" destOrd="0" presId="urn:microsoft.com/office/officeart/2005/8/layout/radial1"/>
    <dgm:cxn modelId="{E155DFF3-E571-4AB0-8788-77D11BDA0032}" type="presParOf" srcId="{05EDA8C9-7F76-4D46-B943-0A2132292161}" destId="{B141965F-BE8B-4145-8C52-B0F8BAD620A9}" srcOrd="0" destOrd="0" presId="urn:microsoft.com/office/officeart/2005/8/layout/radial1"/>
    <dgm:cxn modelId="{8A08C969-D2E4-4604-8C13-34D6DC341B70}" type="presParOf" srcId="{05EDA8C9-7F76-4D46-B943-0A2132292161}" destId="{7FD8A484-78A8-4015-B050-ADFFED79488A}" srcOrd="1" destOrd="0" presId="urn:microsoft.com/office/officeart/2005/8/layout/radial1"/>
    <dgm:cxn modelId="{2D06F64F-E4B8-4C5D-846B-2380635A24DA}" type="presParOf" srcId="{7FD8A484-78A8-4015-B050-ADFFED79488A}" destId="{3A982952-29C2-4982-A83A-B76F506E260B}" srcOrd="0" destOrd="0" presId="urn:microsoft.com/office/officeart/2005/8/layout/radial1"/>
    <dgm:cxn modelId="{6EA0ACED-22D9-48E5-9A7F-88619E009659}" type="presParOf" srcId="{05EDA8C9-7F76-4D46-B943-0A2132292161}" destId="{2BCD0878-7039-4690-BD91-66BFB0DFA83E}" srcOrd="2" destOrd="0" presId="urn:microsoft.com/office/officeart/2005/8/layout/radial1"/>
    <dgm:cxn modelId="{2623C2F6-981D-4198-982E-27ED306AB72A}" type="presParOf" srcId="{05EDA8C9-7F76-4D46-B943-0A2132292161}" destId="{DF500E75-D6D6-45AC-B845-347008FAE9B4}" srcOrd="3" destOrd="0" presId="urn:microsoft.com/office/officeart/2005/8/layout/radial1"/>
    <dgm:cxn modelId="{91040421-A1A9-4DC5-8610-92C8CEF06E43}" type="presParOf" srcId="{DF500E75-D6D6-45AC-B845-347008FAE9B4}" destId="{58878D55-E048-4050-846D-CE184197BBA8}" srcOrd="0" destOrd="0" presId="urn:microsoft.com/office/officeart/2005/8/layout/radial1"/>
    <dgm:cxn modelId="{99302A15-9FFB-411D-9904-8305653630DC}" type="presParOf" srcId="{05EDA8C9-7F76-4D46-B943-0A2132292161}" destId="{2FC79680-4850-4DDD-B63D-11E7C579A63B}" srcOrd="4" destOrd="0" presId="urn:microsoft.com/office/officeart/2005/8/layout/radial1"/>
    <dgm:cxn modelId="{2E1E6D43-BEBA-403F-9898-45C456D2F897}" type="presParOf" srcId="{05EDA8C9-7F76-4D46-B943-0A2132292161}" destId="{1F0ACA63-0F02-4BA1-9028-910BDCC5A090}" srcOrd="5" destOrd="0" presId="urn:microsoft.com/office/officeart/2005/8/layout/radial1"/>
    <dgm:cxn modelId="{3A0EDD82-E88E-4D01-AE45-CCFCB0386D0C}" type="presParOf" srcId="{1F0ACA63-0F02-4BA1-9028-910BDCC5A090}" destId="{EB58C0AF-75EF-4F91-98B2-3E5D4B8F02CF}" srcOrd="0" destOrd="0" presId="urn:microsoft.com/office/officeart/2005/8/layout/radial1"/>
    <dgm:cxn modelId="{7A1A041C-65DA-47DE-B9A3-1970BD3D259E}" type="presParOf" srcId="{05EDA8C9-7F76-4D46-B943-0A2132292161}" destId="{256C5C74-098A-496C-BD90-D36575E3A611}" srcOrd="6" destOrd="0" presId="urn:microsoft.com/office/officeart/2005/8/layout/radial1"/>
    <dgm:cxn modelId="{30DCDD8A-B31F-42F9-A129-9B1E21CAC272}" type="presParOf" srcId="{05EDA8C9-7F76-4D46-B943-0A2132292161}" destId="{DF996320-0979-46EB-BE07-E7D77013703E}" srcOrd="7" destOrd="0" presId="urn:microsoft.com/office/officeart/2005/8/layout/radial1"/>
    <dgm:cxn modelId="{B7C87A36-D4B2-4155-A61F-50E420A1D849}" type="presParOf" srcId="{DF996320-0979-46EB-BE07-E7D77013703E}" destId="{DD229AF3-F465-4B8D-B6C1-4BB6C068BDD0}" srcOrd="0" destOrd="0" presId="urn:microsoft.com/office/officeart/2005/8/layout/radial1"/>
    <dgm:cxn modelId="{22D37915-7270-47E5-A00A-63FB92053109}" type="presParOf" srcId="{05EDA8C9-7F76-4D46-B943-0A2132292161}" destId="{DC76FE83-62EA-424C-8581-49B593DC4588}" srcOrd="8" destOrd="0" presId="urn:microsoft.com/office/officeart/2005/8/layout/radial1"/>
    <dgm:cxn modelId="{6B575D9C-B26F-4C00-8332-08FF66F417E3}" type="presParOf" srcId="{05EDA8C9-7F76-4D46-B943-0A2132292161}" destId="{44C64802-4522-4147-8B0B-7C61EFAFA5B9}" srcOrd="9" destOrd="0" presId="urn:microsoft.com/office/officeart/2005/8/layout/radial1"/>
    <dgm:cxn modelId="{01E9B440-F708-45E4-AA21-0EB2C6C61388}" type="presParOf" srcId="{44C64802-4522-4147-8B0B-7C61EFAFA5B9}" destId="{FD94E64E-D809-4B4D-9B28-E977E2758EEF}" srcOrd="0" destOrd="0" presId="urn:microsoft.com/office/officeart/2005/8/layout/radial1"/>
    <dgm:cxn modelId="{45198F2A-494B-4935-959D-580365A55C44}" type="presParOf" srcId="{05EDA8C9-7F76-4D46-B943-0A2132292161}" destId="{16C77792-D6C5-4692-988D-04E46B6282C6}" srcOrd="10" destOrd="0" presId="urn:microsoft.com/office/officeart/2005/8/layout/radial1"/>
    <dgm:cxn modelId="{25C0D812-4D9D-4B2B-9733-46A2B2BDE801}" type="presParOf" srcId="{05EDA8C9-7F76-4D46-B943-0A2132292161}" destId="{59306534-772D-4365-9B4B-E76CB1EFFC10}" srcOrd="11" destOrd="0" presId="urn:microsoft.com/office/officeart/2005/8/layout/radial1"/>
    <dgm:cxn modelId="{C0D98C33-9AB2-47AC-9D65-FFDD43DD497C}" type="presParOf" srcId="{59306534-772D-4365-9B4B-E76CB1EFFC10}" destId="{D15B593A-0A9A-44DA-8177-EC2DF55BAEE9}" srcOrd="0" destOrd="0" presId="urn:microsoft.com/office/officeart/2005/8/layout/radial1"/>
    <dgm:cxn modelId="{7E435E07-1CE0-4EBD-9ED3-18431A59F2B2}" type="presParOf" srcId="{05EDA8C9-7F76-4D46-B943-0A2132292161}" destId="{B9E1B14B-327B-444D-A273-DE13C4295AAB}" srcOrd="12" destOrd="0" presId="urn:microsoft.com/office/officeart/2005/8/layout/radial1"/>
    <dgm:cxn modelId="{B1B39F43-89F9-439E-BF4F-D50B387ED366}" type="presParOf" srcId="{05EDA8C9-7F76-4D46-B943-0A2132292161}" destId="{58FAB902-59EB-43C2-BB1F-656851E7D795}" srcOrd="13" destOrd="0" presId="urn:microsoft.com/office/officeart/2005/8/layout/radial1"/>
    <dgm:cxn modelId="{12430D9A-1496-4CD9-837B-A196D691BA55}" type="presParOf" srcId="{58FAB902-59EB-43C2-BB1F-656851E7D795}" destId="{5019CF89-3540-48EF-9CFF-8D76ED99900C}" srcOrd="0" destOrd="0" presId="urn:microsoft.com/office/officeart/2005/8/layout/radial1"/>
    <dgm:cxn modelId="{DEA2BDB5-AF12-4F5F-9706-F410F1911B32}" type="presParOf" srcId="{05EDA8C9-7F76-4D46-B943-0A2132292161}" destId="{493849B1-7702-4A23-8817-B7FDC372B6FF}"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1965F-BE8B-4145-8C52-B0F8BAD620A9}">
      <dsp:nvSpPr>
        <dsp:cNvPr id="0" name=""/>
        <dsp:cNvSpPr/>
      </dsp:nvSpPr>
      <dsp:spPr>
        <a:xfrm>
          <a:off x="2170756" y="1468462"/>
          <a:ext cx="2374859" cy="2206824"/>
        </a:xfrm>
        <a:prstGeom prst="ellipse">
          <a:avLst/>
        </a:prstGeom>
        <a:solidFill>
          <a:srgbClr val="317A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Central Office</a:t>
          </a:r>
          <a:endParaRPr lang="en-US" sz="2000" kern="1200" dirty="0">
            <a:latin typeface="Times New Roman" panose="02020603050405020304" pitchFamily="18" charset="0"/>
            <a:cs typeface="Times New Roman" panose="02020603050405020304" pitchFamily="18" charset="0"/>
          </a:endParaRPr>
        </a:p>
      </dsp:txBody>
      <dsp:txXfrm>
        <a:off x="2518546" y="1791644"/>
        <a:ext cx="1679279" cy="1560460"/>
      </dsp:txXfrm>
    </dsp:sp>
    <dsp:sp modelId="{7FD8A484-78A8-4015-B050-ADFFED79488A}">
      <dsp:nvSpPr>
        <dsp:cNvPr id="0" name=""/>
        <dsp:cNvSpPr/>
      </dsp:nvSpPr>
      <dsp:spPr>
        <a:xfrm rot="16131811">
          <a:off x="3246653" y="1363273"/>
          <a:ext cx="175806" cy="34980"/>
        </a:xfrm>
        <a:custGeom>
          <a:avLst/>
          <a:gdLst/>
          <a:ahLst/>
          <a:cxnLst/>
          <a:rect l="0" t="0" r="0" b="0"/>
          <a:pathLst>
            <a:path>
              <a:moveTo>
                <a:pt x="0" y="17490"/>
              </a:moveTo>
              <a:lnTo>
                <a:pt x="175806"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330161" y="1376368"/>
        <a:ext cx="8790" cy="8790"/>
      </dsp:txXfrm>
    </dsp:sp>
    <dsp:sp modelId="{2BCD0878-7039-4690-BD91-66BFB0DFA83E}">
      <dsp:nvSpPr>
        <dsp:cNvPr id="0" name=""/>
        <dsp:cNvSpPr/>
      </dsp:nvSpPr>
      <dsp:spPr>
        <a:xfrm>
          <a:off x="2674817" y="2607"/>
          <a:ext cx="1290397" cy="129039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National Node</a:t>
          </a:r>
          <a:endParaRPr lang="en-US" sz="1900" kern="1200" dirty="0">
            <a:latin typeface="Times New Roman" panose="02020603050405020304" pitchFamily="18" charset="0"/>
            <a:cs typeface="Times New Roman" panose="02020603050405020304" pitchFamily="18" charset="0"/>
          </a:endParaRPr>
        </a:p>
      </dsp:txBody>
      <dsp:txXfrm>
        <a:off x="2863791" y="191581"/>
        <a:ext cx="912449" cy="912449"/>
      </dsp:txXfrm>
    </dsp:sp>
    <dsp:sp modelId="{DF500E75-D6D6-45AC-B845-347008FAE9B4}">
      <dsp:nvSpPr>
        <dsp:cNvPr id="0" name=""/>
        <dsp:cNvSpPr/>
      </dsp:nvSpPr>
      <dsp:spPr>
        <a:xfrm rot="19256134">
          <a:off x="4241229" y="1796728"/>
          <a:ext cx="100871" cy="34980"/>
        </a:xfrm>
        <a:custGeom>
          <a:avLst/>
          <a:gdLst/>
          <a:ahLst/>
          <a:cxnLst/>
          <a:rect l="0" t="0" r="0" b="0"/>
          <a:pathLst>
            <a:path>
              <a:moveTo>
                <a:pt x="0" y="17490"/>
              </a:moveTo>
              <a:lnTo>
                <a:pt x="100871"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289143" y="1811696"/>
        <a:ext cx="5043" cy="5043"/>
      </dsp:txXfrm>
    </dsp:sp>
    <dsp:sp modelId="{2FC79680-4850-4DDD-B63D-11E7C579A63B}">
      <dsp:nvSpPr>
        <dsp:cNvPr id="0" name=""/>
        <dsp:cNvSpPr/>
      </dsp:nvSpPr>
      <dsp:spPr>
        <a:xfrm>
          <a:off x="4186583" y="730635"/>
          <a:ext cx="1290397" cy="129039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National Node</a:t>
          </a:r>
          <a:endParaRPr lang="en-US" sz="1900" kern="1200" dirty="0">
            <a:latin typeface="Times New Roman" panose="02020603050405020304" pitchFamily="18" charset="0"/>
            <a:cs typeface="Times New Roman" panose="02020603050405020304" pitchFamily="18" charset="0"/>
          </a:endParaRPr>
        </a:p>
      </dsp:txBody>
      <dsp:txXfrm>
        <a:off x="4375557" y="919609"/>
        <a:ext cx="912449" cy="912449"/>
      </dsp:txXfrm>
    </dsp:sp>
    <dsp:sp modelId="{1F0ACA63-0F02-4BA1-9028-910BDCC5A090}">
      <dsp:nvSpPr>
        <dsp:cNvPr id="0" name=""/>
        <dsp:cNvSpPr/>
      </dsp:nvSpPr>
      <dsp:spPr>
        <a:xfrm rot="803670">
          <a:off x="4507481" y="2836521"/>
          <a:ext cx="70993" cy="34980"/>
        </a:xfrm>
        <a:custGeom>
          <a:avLst/>
          <a:gdLst/>
          <a:ahLst/>
          <a:cxnLst/>
          <a:rect l="0" t="0" r="0" b="0"/>
          <a:pathLst>
            <a:path>
              <a:moveTo>
                <a:pt x="0" y="17490"/>
              </a:moveTo>
              <a:lnTo>
                <a:pt x="70993"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541203" y="2852236"/>
        <a:ext cx="3549" cy="3549"/>
      </dsp:txXfrm>
    </dsp:sp>
    <dsp:sp modelId="{256C5C74-098A-496C-BD90-D36575E3A611}">
      <dsp:nvSpPr>
        <dsp:cNvPr id="0" name=""/>
        <dsp:cNvSpPr/>
      </dsp:nvSpPr>
      <dsp:spPr>
        <a:xfrm>
          <a:off x="4559958" y="2366499"/>
          <a:ext cx="1290397" cy="129039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National Node</a:t>
          </a:r>
          <a:endParaRPr lang="en-US" sz="1900" kern="1200" dirty="0">
            <a:latin typeface="Times New Roman" panose="02020603050405020304" pitchFamily="18" charset="0"/>
            <a:cs typeface="Times New Roman" panose="02020603050405020304" pitchFamily="18" charset="0"/>
          </a:endParaRPr>
        </a:p>
      </dsp:txBody>
      <dsp:txXfrm>
        <a:off x="4748932" y="2555473"/>
        <a:ext cx="912449" cy="912449"/>
      </dsp:txXfrm>
    </dsp:sp>
    <dsp:sp modelId="{DF996320-0979-46EB-BE07-E7D77013703E}">
      <dsp:nvSpPr>
        <dsp:cNvPr id="0" name=""/>
        <dsp:cNvSpPr/>
      </dsp:nvSpPr>
      <dsp:spPr>
        <a:xfrm rot="3925926">
          <a:off x="3774502" y="3644618"/>
          <a:ext cx="164186" cy="34980"/>
        </a:xfrm>
        <a:custGeom>
          <a:avLst/>
          <a:gdLst/>
          <a:ahLst/>
          <a:cxnLst/>
          <a:rect l="0" t="0" r="0" b="0"/>
          <a:pathLst>
            <a:path>
              <a:moveTo>
                <a:pt x="0" y="17490"/>
              </a:moveTo>
              <a:lnTo>
                <a:pt x="164186"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52491" y="3658004"/>
        <a:ext cx="8209" cy="8209"/>
      </dsp:txXfrm>
    </dsp:sp>
    <dsp:sp modelId="{DC76FE83-62EA-424C-8581-49B593DC4588}">
      <dsp:nvSpPr>
        <dsp:cNvPr id="0" name=""/>
        <dsp:cNvSpPr/>
      </dsp:nvSpPr>
      <dsp:spPr>
        <a:xfrm>
          <a:off x="3513784" y="3678360"/>
          <a:ext cx="1290397" cy="1290397"/>
        </a:xfrm>
        <a:prstGeom prst="ellipse">
          <a:avLst/>
        </a:prstGeom>
        <a:solidFill>
          <a:srgbClr val="73CD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National Node</a:t>
          </a:r>
          <a:endParaRPr lang="en-US" sz="1900" kern="1200" dirty="0">
            <a:latin typeface="Times New Roman" panose="02020603050405020304" pitchFamily="18" charset="0"/>
            <a:cs typeface="Times New Roman" panose="02020603050405020304" pitchFamily="18" charset="0"/>
          </a:endParaRPr>
        </a:p>
      </dsp:txBody>
      <dsp:txXfrm>
        <a:off x="3702758" y="3867334"/>
        <a:ext cx="912449" cy="912449"/>
      </dsp:txXfrm>
    </dsp:sp>
    <dsp:sp modelId="{44C64802-4522-4147-8B0B-7C61EFAFA5B9}">
      <dsp:nvSpPr>
        <dsp:cNvPr id="0" name=""/>
        <dsp:cNvSpPr/>
      </dsp:nvSpPr>
      <dsp:spPr>
        <a:xfrm rot="6995934">
          <a:off x="2716088" y="3641976"/>
          <a:ext cx="194995" cy="34980"/>
        </a:xfrm>
        <a:custGeom>
          <a:avLst/>
          <a:gdLst/>
          <a:ahLst/>
          <a:cxnLst/>
          <a:rect l="0" t="0" r="0" b="0"/>
          <a:pathLst>
            <a:path>
              <a:moveTo>
                <a:pt x="0" y="17490"/>
              </a:moveTo>
              <a:lnTo>
                <a:pt x="194995"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8711" y="3654592"/>
        <a:ext cx="9749" cy="9749"/>
      </dsp:txXfrm>
    </dsp:sp>
    <dsp:sp modelId="{16C77792-D6C5-4692-988D-04E46B6282C6}">
      <dsp:nvSpPr>
        <dsp:cNvPr id="0" name=""/>
        <dsp:cNvSpPr/>
      </dsp:nvSpPr>
      <dsp:spPr>
        <a:xfrm>
          <a:off x="1835851" y="3678360"/>
          <a:ext cx="1290397" cy="129039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Research Network</a:t>
          </a:r>
          <a:endParaRPr lang="en-US" sz="1900" kern="1200" dirty="0">
            <a:latin typeface="Times New Roman" panose="02020603050405020304" pitchFamily="18" charset="0"/>
            <a:cs typeface="Times New Roman" panose="02020603050405020304" pitchFamily="18" charset="0"/>
          </a:endParaRPr>
        </a:p>
      </dsp:txBody>
      <dsp:txXfrm>
        <a:off x="2024825" y="3867334"/>
        <a:ext cx="912449" cy="912449"/>
      </dsp:txXfrm>
    </dsp:sp>
    <dsp:sp modelId="{59306534-772D-4365-9B4B-E76CB1EFFC10}">
      <dsp:nvSpPr>
        <dsp:cNvPr id="0" name=""/>
        <dsp:cNvSpPr/>
      </dsp:nvSpPr>
      <dsp:spPr>
        <a:xfrm rot="10027144">
          <a:off x="2062014" y="2834217"/>
          <a:ext cx="144967" cy="34980"/>
        </a:xfrm>
        <a:custGeom>
          <a:avLst/>
          <a:gdLst/>
          <a:ahLst/>
          <a:cxnLst/>
          <a:rect l="0" t="0" r="0" b="0"/>
          <a:pathLst>
            <a:path>
              <a:moveTo>
                <a:pt x="0" y="17490"/>
              </a:moveTo>
              <a:lnTo>
                <a:pt x="144967"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30873" y="2848083"/>
        <a:ext cx="7248" cy="7248"/>
      </dsp:txXfrm>
    </dsp:sp>
    <dsp:sp modelId="{B9E1B14B-327B-444D-A273-DE13C4295AAB}">
      <dsp:nvSpPr>
        <dsp:cNvPr id="0" name=""/>
        <dsp:cNvSpPr/>
      </dsp:nvSpPr>
      <dsp:spPr>
        <a:xfrm>
          <a:off x="789677" y="2366499"/>
          <a:ext cx="1290397" cy="129039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Research Network</a:t>
          </a:r>
          <a:endParaRPr lang="en-US" sz="1900" kern="1200" dirty="0">
            <a:latin typeface="Times New Roman" panose="02020603050405020304" pitchFamily="18" charset="0"/>
            <a:cs typeface="Times New Roman" panose="02020603050405020304" pitchFamily="18" charset="0"/>
          </a:endParaRPr>
        </a:p>
      </dsp:txBody>
      <dsp:txXfrm>
        <a:off x="978651" y="2555473"/>
        <a:ext cx="912449" cy="912449"/>
      </dsp:txXfrm>
    </dsp:sp>
    <dsp:sp modelId="{58FAB902-59EB-43C2-BB1F-656851E7D795}">
      <dsp:nvSpPr>
        <dsp:cNvPr id="0" name=""/>
        <dsp:cNvSpPr/>
      </dsp:nvSpPr>
      <dsp:spPr>
        <a:xfrm rot="13059381">
          <a:off x="2302520" y="1800982"/>
          <a:ext cx="158680" cy="34980"/>
        </a:xfrm>
        <a:custGeom>
          <a:avLst/>
          <a:gdLst/>
          <a:ahLst/>
          <a:cxnLst/>
          <a:rect l="0" t="0" r="0" b="0"/>
          <a:pathLst>
            <a:path>
              <a:moveTo>
                <a:pt x="0" y="17490"/>
              </a:moveTo>
              <a:lnTo>
                <a:pt x="158680" y="17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77893" y="1814505"/>
        <a:ext cx="7934" cy="7934"/>
      </dsp:txXfrm>
    </dsp:sp>
    <dsp:sp modelId="{493849B1-7702-4A23-8817-B7FDC372B6FF}">
      <dsp:nvSpPr>
        <dsp:cNvPr id="0" name=""/>
        <dsp:cNvSpPr/>
      </dsp:nvSpPr>
      <dsp:spPr>
        <a:xfrm>
          <a:off x="1163052" y="730635"/>
          <a:ext cx="1290397" cy="1290397"/>
        </a:xfrm>
        <a:prstGeom prst="ellipse">
          <a:avLst/>
        </a:prstGeom>
        <a:solidFill>
          <a:srgbClr val="49CFA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Research Network</a:t>
          </a:r>
          <a:endParaRPr lang="en-US" sz="1900" kern="1200" dirty="0">
            <a:latin typeface="Times New Roman" panose="02020603050405020304" pitchFamily="18" charset="0"/>
            <a:cs typeface="Times New Roman" panose="02020603050405020304" pitchFamily="18" charset="0"/>
          </a:endParaRPr>
        </a:p>
      </dsp:txBody>
      <dsp:txXfrm>
        <a:off x="1352026" y="919609"/>
        <a:ext cx="912449" cy="9124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3720B9-BBB0-44BF-A3FE-1AEABCD7552C}" type="datetimeFigureOut">
              <a:rPr lang="en-GB" smtClean="0"/>
              <a:t>27/10/2020</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2BF80AC-A704-45B0-BA80-07A57D873D3C}" type="slidenum">
              <a:rPr lang="en-GB" smtClean="0"/>
              <a:t>‹#›</a:t>
            </a:fld>
            <a:endParaRPr lang="en-GB"/>
          </a:p>
        </p:txBody>
      </p:sp>
    </p:spTree>
    <p:extLst>
      <p:ext uri="{BB962C8B-B14F-4D97-AF65-F5344CB8AC3E}">
        <p14:creationId xmlns:p14="http://schemas.microsoft.com/office/powerpoint/2010/main" val="3693712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CD4125-A9DD-44A3-AF19-AB104D4C6DCC}" type="datetimeFigureOut">
              <a:rPr lang="en-GB" smtClean="0"/>
              <a:t>27/10/2020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E1BD3F6-36CF-44DB-B9C3-EEE6E2A8A211}" type="slidenum">
              <a:rPr lang="en-GB" smtClean="0"/>
              <a:t>‹#›</a:t>
            </a:fld>
            <a:endParaRPr lang="en-GB"/>
          </a:p>
        </p:txBody>
      </p:sp>
    </p:spTree>
    <p:extLst>
      <p:ext uri="{BB962C8B-B14F-4D97-AF65-F5344CB8AC3E}">
        <p14:creationId xmlns:p14="http://schemas.microsoft.com/office/powerpoint/2010/main" val="53613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1</a:t>
            </a:fld>
            <a:endParaRPr lang="en-GB"/>
          </a:p>
        </p:txBody>
      </p:sp>
    </p:spTree>
    <p:extLst>
      <p:ext uri="{BB962C8B-B14F-4D97-AF65-F5344CB8AC3E}">
        <p14:creationId xmlns:p14="http://schemas.microsoft.com/office/powerpoint/2010/main" val="277292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We would like to highlight the aspects we have already achieved during the past years in</a:t>
            </a:r>
            <a:r>
              <a:rPr lang="en-GB" baseline="0" dirty="0" smtClean="0"/>
              <a:t> the work towards DIPoH. By listing the progress and technology readiness levels we have achieved so far.</a:t>
            </a:r>
            <a:r>
              <a:rPr lang="en-US" sz="1200" b="1" i="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TRL (Technology Readiness Level)</a:t>
            </a:r>
            <a:r>
              <a:rPr lang="en-US" sz="1200" b="0" i="0" kern="1200" dirty="0" smtClean="0">
                <a:solidFill>
                  <a:schemeClr val="tx1"/>
                </a:solidFill>
                <a:effectLst/>
                <a:latin typeface="+mn-lt"/>
                <a:ea typeface="+mn-ea"/>
                <a:cs typeface="+mn-cs"/>
              </a:rPr>
              <a:t> classification widely applied in EU research and innovation projects</a:t>
            </a:r>
            <a:endParaRPr lang="en-GB" dirty="0" smtClean="0"/>
          </a:p>
          <a:p>
            <a:r>
              <a:rPr lang="en-GB" baseline="0" dirty="0" smtClean="0"/>
              <a:t/>
            </a:r>
            <a:br>
              <a:rPr lang="en-GB" baseline="0" dirty="0" smtClean="0"/>
            </a:br>
            <a:r>
              <a:rPr lang="en-GB" baseline="0" dirty="0" smtClean="0"/>
              <a:t>This is based on the 4 services that are our core business</a:t>
            </a:r>
          </a:p>
          <a:p>
            <a:r>
              <a:rPr lang="en-GB" baseline="0" dirty="0" smtClean="0"/>
              <a:t>These are also summarized in the F&amp;D report you have all received prior to the meeting.</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7E1BD3F6-36CF-44DB-B9C3-EEE6E2A8A211}" type="slidenum">
              <a:rPr lang="en-GB" smtClean="0"/>
              <a:t>14</a:t>
            </a:fld>
            <a:endParaRPr lang="en-GB"/>
          </a:p>
        </p:txBody>
      </p:sp>
    </p:spTree>
    <p:extLst>
      <p:ext uri="{BB962C8B-B14F-4D97-AF65-F5344CB8AC3E}">
        <p14:creationId xmlns:p14="http://schemas.microsoft.com/office/powerpoint/2010/main" val="57560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Compiling results from BRIDGE and INFRACT into a design and </a:t>
            </a:r>
            <a:r>
              <a:rPr lang="en-GB" smtClean="0"/>
              <a:t>feasibility report</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22</a:t>
            </a:fld>
            <a:endParaRPr lang="en-GB"/>
          </a:p>
        </p:txBody>
      </p:sp>
    </p:spTree>
    <p:extLst>
      <p:ext uri="{BB962C8B-B14F-4D97-AF65-F5344CB8AC3E}">
        <p14:creationId xmlns:p14="http://schemas.microsoft.com/office/powerpoint/2010/main" val="51629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24</a:t>
            </a:fld>
            <a:endParaRPr lang="en-GB"/>
          </a:p>
        </p:txBody>
      </p:sp>
    </p:spTree>
    <p:extLst>
      <p:ext uri="{BB962C8B-B14F-4D97-AF65-F5344CB8AC3E}">
        <p14:creationId xmlns:p14="http://schemas.microsoft.com/office/powerpoint/2010/main" val="156654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ESFRI indicates a maximum of a 10 year operational phase. Thereafter DIPoH will strive for an update (2049). </a:t>
            </a:r>
          </a:p>
          <a:p>
            <a:pPr lvl="1"/>
            <a:r>
              <a:rPr lang="en-US" dirty="0" smtClean="0"/>
              <a:t>In this phase, all institutional and political commitments for upgrading are obtained and a detailed plan is approved. Otherwise, DIPoH decommissioning process will take place in which mitigation activities are implemented, budget and liability identified and covered, and data management plan for decommissioning implemented and possibly including a takeover strategy. </a:t>
            </a:r>
            <a:endParaRPr lang="en-GB" dirty="0" smtClean="0"/>
          </a:p>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25</a:t>
            </a:fld>
            <a:endParaRPr lang="en-GB"/>
          </a:p>
        </p:txBody>
      </p:sp>
    </p:spTree>
    <p:extLst>
      <p:ext uri="{BB962C8B-B14F-4D97-AF65-F5344CB8AC3E}">
        <p14:creationId xmlns:p14="http://schemas.microsoft.com/office/powerpoint/2010/main" val="397048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 addition to travel, cost estimates are also considered for including yearly conference costs (50.000,00 €), scientific publications (25.000,00 €), and outreach activities (25.000,00 €). These are added to all the phases. The overhead is calculated as 20% of the total. This is considered to also include building and equipment costs for the Central Office of DIPoH.</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28</a:t>
            </a:fld>
            <a:endParaRPr lang="en-GB"/>
          </a:p>
        </p:txBody>
      </p:sp>
    </p:spTree>
    <p:extLst>
      <p:ext uri="{BB962C8B-B14F-4D97-AF65-F5344CB8AC3E}">
        <p14:creationId xmlns:p14="http://schemas.microsoft.com/office/powerpoint/2010/main" val="357900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30</a:t>
            </a:fld>
            <a:endParaRPr lang="en-GB"/>
          </a:p>
        </p:txBody>
      </p:sp>
    </p:spTree>
    <p:extLst>
      <p:ext uri="{BB962C8B-B14F-4D97-AF65-F5344CB8AC3E}">
        <p14:creationId xmlns:p14="http://schemas.microsoft.com/office/powerpoint/2010/main" val="4188252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2.</a:t>
            </a:r>
            <a:r>
              <a:rPr lang="en-GB" baseline="0" dirty="0" smtClean="0"/>
              <a:t> </a:t>
            </a:r>
            <a:r>
              <a:rPr lang="en-GB" dirty="0" smtClean="0"/>
              <a:t>will depend on the final structure of committed partners and types of memberships (individual, network, organizations), which still needs to be decided during the preparatory and implementation phases of DIPoH.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Also the national own revenue for each specific country- specific</a:t>
            </a:r>
            <a:r>
              <a:rPr lang="en-GB" baseline="0" dirty="0" smtClean="0"/>
              <a:t> benefit for the specific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Each specific country will benefit, the networks will take best practices in your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specific country benefits from participating in the infrastructure.</a:t>
            </a:r>
            <a:endParaRPr lang="en-GB" dirty="0" smtClean="0"/>
          </a:p>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31</a:t>
            </a:fld>
            <a:endParaRPr lang="en-GB"/>
          </a:p>
        </p:txBody>
      </p:sp>
    </p:spTree>
    <p:extLst>
      <p:ext uri="{BB962C8B-B14F-4D97-AF65-F5344CB8AC3E}">
        <p14:creationId xmlns:p14="http://schemas.microsoft.com/office/powerpoint/2010/main" val="1487550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Total of 14 countries have provided support for DIPoH by providing political support and/or signing MoUs</a:t>
            </a:r>
          </a:p>
          <a:p>
            <a:r>
              <a:rPr lang="en-GB" dirty="0" smtClean="0"/>
              <a:t>France is pending in signing the MoU</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33</a:t>
            </a:fld>
            <a:endParaRPr lang="en-GB"/>
          </a:p>
        </p:txBody>
      </p:sp>
    </p:spTree>
    <p:extLst>
      <p:ext uri="{BB962C8B-B14F-4D97-AF65-F5344CB8AC3E}">
        <p14:creationId xmlns:p14="http://schemas.microsoft.com/office/powerpoint/2010/main" val="18790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 research networks provided letters of support</a:t>
            </a:r>
          </a:p>
          <a:p>
            <a:r>
              <a:rPr lang="en-GB" dirty="0" smtClean="0"/>
              <a:t>Number of institutes/countries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34</a:t>
            </a:fld>
            <a:endParaRPr lang="en-GB"/>
          </a:p>
        </p:txBody>
      </p:sp>
    </p:spTree>
    <p:extLst>
      <p:ext uri="{BB962C8B-B14F-4D97-AF65-F5344CB8AC3E}">
        <p14:creationId xmlns:p14="http://schemas.microsoft.com/office/powerpoint/2010/main" val="79300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can we support</a:t>
            </a:r>
            <a:r>
              <a:rPr lang="en-GB" baseline="0" dirty="0" smtClean="0"/>
              <a:t> you in adding DIPoH to national roadmap.</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35</a:t>
            </a:fld>
            <a:endParaRPr lang="en-GB"/>
          </a:p>
        </p:txBody>
      </p:sp>
    </p:spTree>
    <p:extLst>
      <p:ext uri="{BB962C8B-B14F-4D97-AF65-F5344CB8AC3E}">
        <p14:creationId xmlns:p14="http://schemas.microsoft.com/office/powerpoint/2010/main" val="122528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0025" lvl="1" indent="0">
              <a:buNone/>
            </a:pPr>
            <a:r>
              <a:rPr lang="en-US" sz="1600" dirty="0" smtClean="0"/>
              <a:t>-Explain why we went for the ERIC and not other structure. </a:t>
            </a:r>
          </a:p>
          <a:p>
            <a:pPr marL="200025" lvl="1" indent="0">
              <a:buNone/>
            </a:pPr>
            <a:r>
              <a:rPr lang="en-US" sz="1600" dirty="0" smtClean="0"/>
              <a:t>-Be more specific about the services the link who will carry them out and how? </a:t>
            </a:r>
          </a:p>
          <a:p>
            <a:pPr marL="200025" lvl="1" indent="0">
              <a:buNone/>
            </a:pPr>
            <a:r>
              <a:rPr lang="en-US" sz="1600" dirty="0" smtClean="0"/>
              <a:t>-Explain structure of web-based platform</a:t>
            </a:r>
          </a:p>
          <a:p>
            <a:pPr marL="200025" lvl="1" indent="0">
              <a:buNone/>
            </a:pPr>
            <a:r>
              <a:rPr lang="en-US" sz="1600" dirty="0" smtClean="0"/>
              <a:t>-Explain DSN and NN. </a:t>
            </a:r>
          </a:p>
          <a:p>
            <a:pPr marL="200025" lvl="1" indent="0">
              <a:buNone/>
            </a:pPr>
            <a:r>
              <a:rPr lang="en-US" sz="1600" dirty="0" smtClean="0"/>
              <a:t>-Give more specific examples: type of data that is collected and products</a:t>
            </a:r>
          </a:p>
          <a:p>
            <a:pPr marL="200025" lvl="1" indent="0">
              <a:buNone/>
            </a:pPr>
            <a:r>
              <a:rPr lang="en-US" sz="1600" dirty="0" smtClean="0"/>
              <a:t>-Number of institutions participating</a:t>
            </a:r>
          </a:p>
          <a:p>
            <a:pPr marL="200025" lvl="1" indent="0">
              <a:buNone/>
            </a:pPr>
            <a:r>
              <a:rPr lang="en-US" sz="1600" dirty="0" smtClean="0"/>
              <a:t>-Explain that it is about data re-use not generation of new data.</a:t>
            </a:r>
          </a:p>
          <a:p>
            <a:pPr marL="200025" lvl="1" indent="0">
              <a:buNone/>
            </a:pPr>
            <a:r>
              <a:rPr lang="en-US" sz="1600" dirty="0" smtClean="0"/>
              <a:t>-Explain we are not only continuing existing networks but connecting them for greater good and welcoming new ones. Services by RI are for any network.</a:t>
            </a:r>
          </a:p>
          <a:p>
            <a:pPr marL="200025" lvl="1" indent="0">
              <a:buNone/>
            </a:pPr>
            <a:r>
              <a:rPr lang="en-US" sz="1600" dirty="0" smtClean="0"/>
              <a:t>-how the EU will be involved</a:t>
            </a:r>
          </a:p>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2</a:t>
            </a:fld>
            <a:endParaRPr lang="en-GB"/>
          </a:p>
        </p:txBody>
      </p:sp>
    </p:spTree>
    <p:extLst>
      <p:ext uri="{BB962C8B-B14F-4D97-AF65-F5344CB8AC3E}">
        <p14:creationId xmlns:p14="http://schemas.microsoft.com/office/powerpoint/2010/main" val="2251224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135BD1-CD82-4683-A5D1-DECD95F543CD}" type="slidenum">
              <a:rPr lang="en-GB" smtClean="0"/>
              <a:t>37</a:t>
            </a:fld>
            <a:endParaRPr lang="en-GB" dirty="0"/>
          </a:p>
        </p:txBody>
      </p:sp>
    </p:spTree>
    <p:extLst>
      <p:ext uri="{BB962C8B-B14F-4D97-AF65-F5344CB8AC3E}">
        <p14:creationId xmlns:p14="http://schemas.microsoft.com/office/powerpoint/2010/main" val="268602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825K euro for 5,5 years</a:t>
            </a:r>
            <a:br>
              <a:rPr lang="en-GB" dirty="0" smtClean="0"/>
            </a:br>
            <a:r>
              <a:rPr lang="en-GB" dirty="0" smtClean="0"/>
              <a:t>in kind of 2,5 FTE</a:t>
            </a:r>
          </a:p>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38</a:t>
            </a:fld>
            <a:endParaRPr lang="en-GB"/>
          </a:p>
        </p:txBody>
      </p:sp>
    </p:spTree>
    <p:extLst>
      <p:ext uri="{BB962C8B-B14F-4D97-AF65-F5344CB8AC3E}">
        <p14:creationId xmlns:p14="http://schemas.microsoft.com/office/powerpoint/2010/main" val="425404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Health information activities are often funded through ad hoc projects rather than through </a:t>
            </a:r>
            <a:r>
              <a:rPr lang="en-US" dirty="0" smtClean="0">
                <a:solidFill>
                  <a:srgbClr val="3A5399"/>
                </a:solidFill>
              </a:rPr>
              <a:t>sustainable</a:t>
            </a:r>
            <a:r>
              <a:rPr lang="en-US" dirty="0" smtClean="0"/>
              <a:t> structures.</a:t>
            </a:r>
          </a:p>
          <a:p>
            <a:pPr marL="457200" lvl="0" indent="-457200">
              <a:buFont typeface="+mj-lt"/>
              <a:buAutoNum type="arabicPeriod"/>
            </a:pPr>
            <a:r>
              <a:rPr lang="en-US" dirty="0" smtClean="0"/>
              <a:t>Much of the gathered evidence and knowledge is still </a:t>
            </a:r>
            <a:r>
              <a:rPr lang="en-US" dirty="0" smtClean="0">
                <a:solidFill>
                  <a:srgbClr val="3A5399"/>
                </a:solidFill>
              </a:rPr>
              <a:t>dispersed, incomplete and difficult </a:t>
            </a:r>
            <a:r>
              <a:rPr lang="en-US" dirty="0" smtClean="0"/>
              <a:t>to access.</a:t>
            </a:r>
            <a:endParaRPr lang="en-US" sz="900" dirty="0" smtClean="0"/>
          </a:p>
          <a:p>
            <a:pPr marL="457200" indent="-457200">
              <a:buFont typeface="+mj-lt"/>
              <a:buAutoNum type="arabicPeriod"/>
            </a:pPr>
            <a:r>
              <a:rPr lang="en-US" dirty="0" smtClean="0"/>
              <a:t>Large differences can be found in terms of quality and, as a consequence, in </a:t>
            </a:r>
            <a:r>
              <a:rPr lang="en-US" dirty="0" smtClean="0">
                <a:solidFill>
                  <a:srgbClr val="3A5399"/>
                </a:solidFill>
              </a:rPr>
              <a:t>comparability</a:t>
            </a:r>
            <a:r>
              <a:rPr lang="en-US" dirty="0" smtClean="0"/>
              <a:t> of health information between and within EU Member States.</a:t>
            </a:r>
          </a:p>
          <a:p>
            <a:pPr marL="457200" indent="-457200">
              <a:buFont typeface="+mj-lt"/>
              <a:buAutoNum type="arabicPeriod"/>
            </a:pPr>
            <a:r>
              <a:rPr lang="fr-BE" dirty="0" smtClean="0"/>
              <a:t>Large </a:t>
            </a:r>
            <a:r>
              <a:rPr lang="fr-BE" dirty="0" err="1" smtClean="0">
                <a:solidFill>
                  <a:srgbClr val="3A5399"/>
                </a:solidFill>
              </a:rPr>
              <a:t>health</a:t>
            </a:r>
            <a:r>
              <a:rPr lang="fr-BE" dirty="0" smtClean="0">
                <a:solidFill>
                  <a:srgbClr val="3A5399"/>
                </a:solidFill>
              </a:rPr>
              <a:t> information </a:t>
            </a:r>
            <a:r>
              <a:rPr lang="fr-BE" dirty="0" err="1" smtClean="0">
                <a:solidFill>
                  <a:srgbClr val="3A5399"/>
                </a:solidFill>
              </a:rPr>
              <a:t>inequality</a:t>
            </a:r>
            <a:r>
              <a:rPr lang="fr-BE" dirty="0" smtClean="0">
                <a:solidFill>
                  <a:srgbClr val="3A5399"/>
                </a:solidFill>
              </a:rPr>
              <a:t> </a:t>
            </a:r>
            <a:r>
              <a:rPr lang="fr-BE" dirty="0" err="1" smtClean="0"/>
              <a:t>both</a:t>
            </a:r>
            <a:r>
              <a:rPr lang="fr-BE" dirty="0" smtClean="0"/>
              <a:t> in </a:t>
            </a:r>
            <a:r>
              <a:rPr lang="fr-BE" dirty="0" err="1" smtClean="0"/>
              <a:t>term</a:t>
            </a:r>
            <a:r>
              <a:rPr lang="fr-BE" dirty="0" smtClean="0"/>
              <a:t> of data production, data </a:t>
            </a:r>
            <a:r>
              <a:rPr lang="fr-BE" dirty="0" err="1" smtClean="0"/>
              <a:t>platforms</a:t>
            </a:r>
            <a:r>
              <a:rPr lang="fr-BE" dirty="0" smtClean="0"/>
              <a:t> – </a:t>
            </a:r>
            <a:r>
              <a:rPr lang="fr-BE" dirty="0" err="1" smtClean="0"/>
              <a:t>clouds</a:t>
            </a:r>
            <a:r>
              <a:rPr lang="fr-BE" dirty="0" smtClean="0"/>
              <a:t>, data </a:t>
            </a:r>
            <a:r>
              <a:rPr lang="fr-BE" dirty="0" err="1" smtClean="0"/>
              <a:t>analysis</a:t>
            </a:r>
            <a:r>
              <a:rPr lang="fr-BE" dirty="0" smtClean="0"/>
              <a:t> and </a:t>
            </a:r>
            <a:r>
              <a:rPr lang="fr-BE" dirty="0" err="1" smtClean="0"/>
              <a:t>inference</a:t>
            </a:r>
            <a:endParaRPr lang="en-US" dirty="0" smtClean="0"/>
          </a:p>
          <a:p>
            <a:endParaRPr lang="en-GB" dirty="0"/>
          </a:p>
        </p:txBody>
      </p:sp>
      <p:sp>
        <p:nvSpPr>
          <p:cNvPr id="4" name="Slide Number Placeholder 3"/>
          <p:cNvSpPr>
            <a:spLocks noGrp="1"/>
          </p:cNvSpPr>
          <p:nvPr>
            <p:ph type="sldNum" sz="quarter" idx="10"/>
          </p:nvPr>
        </p:nvSpPr>
        <p:spPr/>
        <p:txBody>
          <a:bodyPr/>
          <a:lstStyle/>
          <a:p>
            <a:fld id="{8E9F606B-0387-4AAC-9665-B80BF4A05630}" type="slidenum">
              <a:rPr lang="en-US" smtClean="0"/>
              <a:t>3</a:t>
            </a:fld>
            <a:endParaRPr lang="en-US" dirty="0"/>
          </a:p>
        </p:txBody>
      </p:sp>
    </p:spTree>
    <p:extLst>
      <p:ext uri="{BB962C8B-B14F-4D97-AF65-F5344CB8AC3E}">
        <p14:creationId xmlns:p14="http://schemas.microsoft.com/office/powerpoint/2010/main" val="2344188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Assessed different options: </a:t>
            </a:r>
          </a:p>
          <a:p>
            <a:r>
              <a:rPr lang="en-GB" dirty="0" smtClean="0"/>
              <a:t>Extending ECDC, </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4</a:t>
            </a:fld>
            <a:endParaRPr lang="en-GB"/>
          </a:p>
        </p:txBody>
      </p:sp>
    </p:spTree>
    <p:extLst>
      <p:ext uri="{BB962C8B-B14F-4D97-AF65-F5344CB8AC3E}">
        <p14:creationId xmlns:p14="http://schemas.microsoft.com/office/powerpoint/2010/main" val="1893682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Enable: to</a:t>
            </a:r>
            <a:r>
              <a:rPr lang="en-GB" baseline="0" dirty="0" smtClean="0"/>
              <a:t> identify sources, access sources, assess quality of source and reuse/ </a:t>
            </a:r>
            <a:endParaRPr lang="en-GB" dirty="0"/>
          </a:p>
        </p:txBody>
      </p:sp>
    </p:spTree>
    <p:extLst>
      <p:ext uri="{BB962C8B-B14F-4D97-AF65-F5344CB8AC3E}">
        <p14:creationId xmlns:p14="http://schemas.microsoft.com/office/powerpoint/2010/main" val="609181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7</a:t>
            </a:fld>
            <a:endParaRPr lang="en-GB"/>
          </a:p>
        </p:txBody>
      </p:sp>
    </p:spTree>
    <p:extLst>
      <p:ext uri="{BB962C8B-B14F-4D97-AF65-F5344CB8AC3E}">
        <p14:creationId xmlns:p14="http://schemas.microsoft.com/office/powerpoint/2010/main" val="373580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r>
              <a:rPr lang="en-GB" dirty="0" smtClean="0"/>
              <a:t>We gave examples of the functioning</a:t>
            </a:r>
            <a:r>
              <a:rPr lang="en-GB" baseline="0" dirty="0" smtClean="0"/>
              <a:t> and added value of bringing together NN and RN</a:t>
            </a:r>
          </a:p>
          <a:p>
            <a:r>
              <a:rPr lang="en-GB" baseline="0" dirty="0" smtClean="0"/>
              <a:t>And the web based portal specifications</a:t>
            </a:r>
            <a:endParaRPr lang="en-GB" dirty="0" smtClean="0"/>
          </a:p>
          <a:p>
            <a:endParaRPr lang="nl-BE" baseline="0" dirty="0" smtClean="0"/>
          </a:p>
        </p:txBody>
      </p:sp>
      <p:sp>
        <p:nvSpPr>
          <p:cNvPr id="4" name="Slide Number Placeholder 3"/>
          <p:cNvSpPr>
            <a:spLocks noGrp="1"/>
          </p:cNvSpPr>
          <p:nvPr>
            <p:ph type="sldNum" sz="quarter" idx="10"/>
          </p:nvPr>
        </p:nvSpPr>
        <p:spPr/>
        <p:txBody>
          <a:bodyPr/>
          <a:lstStyle/>
          <a:p>
            <a:fld id="{7E1BD3F6-36CF-44DB-B9C3-EEE6E2A8A211}" type="slidenum">
              <a:rPr lang="en-GB" smtClean="0"/>
              <a:t>8</a:t>
            </a:fld>
            <a:endParaRPr lang="en-GB"/>
          </a:p>
        </p:txBody>
      </p:sp>
    </p:spTree>
    <p:extLst>
      <p:ext uri="{BB962C8B-B14F-4D97-AF65-F5344CB8AC3E}">
        <p14:creationId xmlns:p14="http://schemas.microsoft.com/office/powerpoint/2010/main" val="390940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10</a:t>
            </a:fld>
            <a:endParaRPr lang="en-GB"/>
          </a:p>
        </p:txBody>
      </p:sp>
    </p:spTree>
    <p:extLst>
      <p:ext uri="{BB962C8B-B14F-4D97-AF65-F5344CB8AC3E}">
        <p14:creationId xmlns:p14="http://schemas.microsoft.com/office/powerpoint/2010/main" val="279743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a:t>
            </a:r>
            <a:r>
              <a:rPr lang="en-GB" baseline="0" dirty="0" smtClean="0"/>
              <a:t> this progress we have also achieved a lot during the InfAct JA</a:t>
            </a:r>
          </a:p>
          <a:p>
            <a:r>
              <a:rPr lang="en-GB" baseline="0" dirty="0" smtClean="0"/>
              <a:t>Quantified users and services</a:t>
            </a:r>
          </a:p>
          <a:p>
            <a:r>
              <a:rPr lang="en-GB" baseline="0" dirty="0" smtClean="0"/>
              <a:t>If anyone interested to know more of any of these chapters- don’t hesitate to contact us</a:t>
            </a:r>
            <a:endParaRPr lang="en-GB" dirty="0"/>
          </a:p>
        </p:txBody>
      </p:sp>
      <p:sp>
        <p:nvSpPr>
          <p:cNvPr id="4" name="Slide Number Placeholder 3"/>
          <p:cNvSpPr>
            <a:spLocks noGrp="1"/>
          </p:cNvSpPr>
          <p:nvPr>
            <p:ph type="sldNum" sz="quarter" idx="10"/>
          </p:nvPr>
        </p:nvSpPr>
        <p:spPr/>
        <p:txBody>
          <a:bodyPr/>
          <a:lstStyle/>
          <a:p>
            <a:fld id="{7E1BD3F6-36CF-44DB-B9C3-EEE6E2A8A211}" type="slidenum">
              <a:rPr lang="en-GB" smtClean="0"/>
              <a:t>13</a:t>
            </a:fld>
            <a:endParaRPr lang="en-GB"/>
          </a:p>
        </p:txBody>
      </p:sp>
    </p:spTree>
    <p:extLst>
      <p:ext uri="{BB962C8B-B14F-4D97-AF65-F5344CB8AC3E}">
        <p14:creationId xmlns:p14="http://schemas.microsoft.com/office/powerpoint/2010/main" val="2336874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ctangle 5"/>
          <p:cNvSpPr/>
          <p:nvPr/>
        </p:nvSpPr>
        <p:spPr>
          <a:xfrm>
            <a:off x="3851275" y="43735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7" name="Picture 6"/>
          <p:cNvPicPr>
            <a:picLocks noChangeAspect="1"/>
          </p:cNvPicPr>
          <p:nvPr userDrawn="1"/>
        </p:nvPicPr>
        <p:blipFill>
          <a:blip r:embed="rId2"/>
          <a:stretch>
            <a:fillRect/>
          </a:stretch>
        </p:blipFill>
        <p:spPr>
          <a:xfrm>
            <a:off x="2933471" y="382826"/>
            <a:ext cx="3277057" cy="1819529"/>
          </a:xfrm>
          <a:prstGeom prst="rect">
            <a:avLst/>
          </a:prstGeom>
        </p:spPr>
      </p:pic>
      <p:pic>
        <p:nvPicPr>
          <p:cNvPr id="3075" name="Picture 3"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 y="6011729"/>
            <a:ext cx="167737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010331" y="6048968"/>
            <a:ext cx="771469" cy="51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6781800" y="5983069"/>
            <a:ext cx="1981200" cy="646331"/>
          </a:xfrm>
          <a:prstGeom prst="rect">
            <a:avLst/>
          </a:prstGeom>
          <a:noFill/>
        </p:spPr>
        <p:txBody>
          <a:bodyPr wrap="square" rtlCol="0">
            <a:spAutoFit/>
          </a:bodyPr>
          <a:lstStyle/>
          <a:p>
            <a:pPr algn="l"/>
            <a:r>
              <a:rPr lang="en-US" sz="1200" b="0" dirty="0" smtClean="0">
                <a:latin typeface="Trebuchet MS" pitchFamily="34" charset="0"/>
              </a:rPr>
              <a:t>This project is funded</a:t>
            </a:r>
            <a:r>
              <a:rPr lang="en-US" sz="1200" b="0" baseline="0" dirty="0" smtClean="0">
                <a:latin typeface="Trebuchet MS" pitchFamily="34" charset="0"/>
              </a:rPr>
              <a:t> </a:t>
            </a:r>
            <a:r>
              <a:rPr lang="en-US" sz="1200" b="0" dirty="0" smtClean="0">
                <a:latin typeface="Trebuchet MS" pitchFamily="34" charset="0"/>
              </a:rPr>
              <a:t>by the Health </a:t>
            </a:r>
            <a:r>
              <a:rPr lang="en-US" sz="1200" b="0" dirty="0" err="1" smtClean="0">
                <a:latin typeface="Trebuchet MS" pitchFamily="34" charset="0"/>
              </a:rPr>
              <a:t>Programme</a:t>
            </a:r>
            <a:r>
              <a:rPr lang="en-US" sz="1200" b="0" dirty="0" smtClean="0">
                <a:latin typeface="Trebuchet MS" pitchFamily="34" charset="0"/>
              </a:rPr>
              <a:t> of the European Union</a:t>
            </a:r>
            <a:endParaRPr lang="en-US" sz="1200" b="0" dirty="0">
              <a:latin typeface="Trebuchet MS" pitchFamily="34" charset="0"/>
            </a:endParaRPr>
          </a:p>
        </p:txBody>
      </p:sp>
    </p:spTree>
    <p:extLst>
      <p:ext uri="{BB962C8B-B14F-4D97-AF65-F5344CB8AC3E}">
        <p14:creationId xmlns:p14="http://schemas.microsoft.com/office/powerpoint/2010/main" val="21858311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00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57200" y="1600201"/>
            <a:ext cx="8229600" cy="3719009"/>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6" name="Rectangle 5"/>
          <p:cNvSpPr/>
          <p:nvPr userDrawn="1"/>
        </p:nvSpPr>
        <p:spPr>
          <a:xfrm>
            <a:off x="3376612" y="13330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Tree>
    <p:extLst>
      <p:ext uri="{BB962C8B-B14F-4D97-AF65-F5344CB8AC3E}">
        <p14:creationId xmlns:p14="http://schemas.microsoft.com/office/powerpoint/2010/main" val="4301377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sp>
        <p:nvSpPr>
          <p:cNvPr id="5" name="Rectangle 4"/>
          <p:cNvSpPr/>
          <p:nvPr userDrawn="1"/>
        </p:nvSpPr>
        <p:spPr>
          <a:xfrm>
            <a:off x="3833812" y="437410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9" name="Picture 3" descr="image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5715613"/>
            <a:ext cx="1508018" cy="47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stretch>
            <a:fillRect/>
          </a:stretch>
        </p:blipFill>
        <p:spPr>
          <a:xfrm>
            <a:off x="3581400" y="5334000"/>
            <a:ext cx="1981200" cy="1100027"/>
          </a:xfrm>
          <a:prstGeom prst="rect">
            <a:avLst/>
          </a:prstGeom>
        </p:spPr>
      </p:pic>
    </p:spTree>
    <p:extLst>
      <p:ext uri="{BB962C8B-B14F-4D97-AF65-F5344CB8AC3E}">
        <p14:creationId xmlns:p14="http://schemas.microsoft.com/office/powerpoint/2010/main" val="2135614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5" name="Rectangle 4"/>
          <p:cNvSpPr/>
          <p:nvPr userDrawn="1"/>
        </p:nvSpPr>
        <p:spPr>
          <a:xfrm>
            <a:off x="3851275" y="1313765"/>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3581400" y="5334000"/>
            <a:ext cx="1981200" cy="1100027"/>
          </a:xfrm>
          <a:prstGeom prst="rect">
            <a:avLst/>
          </a:prstGeom>
        </p:spPr>
      </p:pic>
      <p:pic>
        <p:nvPicPr>
          <p:cNvPr id="8" name="Picture 3" descr="image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66800" y="5715613"/>
            <a:ext cx="1508018" cy="47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079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118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p:nvSpPr>
        <p:spPr>
          <a:xfrm>
            <a:off x="-17463" y="2528888"/>
            <a:ext cx="9180513" cy="1935162"/>
          </a:xfrm>
          <a:prstGeom prst="rect">
            <a:avLst/>
          </a:prstGeom>
          <a:solidFill>
            <a:srgbClr val="005C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6" name="Rectangle 5"/>
          <p:cNvSpPr/>
          <p:nvPr/>
        </p:nvSpPr>
        <p:spPr>
          <a:xfrm>
            <a:off x="3851275" y="43735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sp>
        <p:nvSpPr>
          <p:cNvPr id="3" name="Subtitle 2"/>
          <p:cNvSpPr>
            <a:spLocks noGrp="1"/>
          </p:cNvSpPr>
          <p:nvPr>
            <p:ph type="subTitle" idx="1"/>
          </p:nvPr>
        </p:nvSpPr>
        <p:spPr>
          <a:xfrm>
            <a:off x="3851920" y="3616168"/>
            <a:ext cx="5040560" cy="757935"/>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dirty="0"/>
          </a:p>
        </p:txBody>
      </p:sp>
      <p:sp>
        <p:nvSpPr>
          <p:cNvPr id="2" name="Title 1"/>
          <p:cNvSpPr>
            <a:spLocks noGrp="1"/>
          </p:cNvSpPr>
          <p:nvPr>
            <p:ph type="ctrTitle"/>
          </p:nvPr>
        </p:nvSpPr>
        <p:spPr>
          <a:xfrm>
            <a:off x="685800" y="2671063"/>
            <a:ext cx="7772400" cy="765085"/>
          </a:xfrm>
        </p:spPr>
        <p:txBody>
          <a:bodyPr>
            <a:normAutofit/>
          </a:bodyPr>
          <a:lstStyle>
            <a:lvl1pPr>
              <a:defRPr sz="3200">
                <a:solidFill>
                  <a:schemeClr val="bg1"/>
                </a:solidFill>
                <a:latin typeface="Trebuchet MS" pitchFamily="34" charset="0"/>
                <a:ea typeface="Tahoma" pitchFamily="34" charset="0"/>
                <a:cs typeface="Tahoma" pitchFamily="34" charset="0"/>
              </a:defRPr>
            </a:lvl1pPr>
          </a:lstStyle>
          <a:p>
            <a:r>
              <a:rPr lang="en-US" smtClean="0"/>
              <a:t>Click to edit Master title style</a:t>
            </a:r>
            <a:endParaRPr lang="nl-BE" dirty="0"/>
          </a:p>
        </p:txBody>
      </p:sp>
      <p:pic>
        <p:nvPicPr>
          <p:cNvPr id="7" name="Picture 6"/>
          <p:cNvPicPr>
            <a:picLocks noChangeAspect="1"/>
          </p:cNvPicPr>
          <p:nvPr userDrawn="1"/>
        </p:nvPicPr>
        <p:blipFill>
          <a:blip r:embed="rId2"/>
          <a:stretch>
            <a:fillRect/>
          </a:stretch>
        </p:blipFill>
        <p:spPr>
          <a:xfrm>
            <a:off x="2933471" y="382826"/>
            <a:ext cx="3277057" cy="1819529"/>
          </a:xfrm>
          <a:prstGeom prst="rect">
            <a:avLst/>
          </a:prstGeom>
        </p:spPr>
      </p:pic>
      <p:pic>
        <p:nvPicPr>
          <p:cNvPr id="12"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575802" y="5972085"/>
            <a:ext cx="771469" cy="51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7347271" y="5975435"/>
            <a:ext cx="1981200" cy="507831"/>
          </a:xfrm>
          <a:prstGeom prst="rect">
            <a:avLst/>
          </a:prstGeom>
          <a:noFill/>
        </p:spPr>
        <p:txBody>
          <a:bodyPr wrap="square" rtlCol="0">
            <a:spAutoFit/>
          </a:bodyPr>
          <a:lstStyle/>
          <a:p>
            <a:pPr algn="l"/>
            <a:r>
              <a:rPr lang="en-US" sz="900" b="0" dirty="0" smtClean="0">
                <a:latin typeface="Trebuchet MS" pitchFamily="34" charset="0"/>
              </a:rPr>
              <a:t>This project is funded</a:t>
            </a:r>
            <a:r>
              <a:rPr lang="en-US" sz="900" b="0" baseline="0" dirty="0" smtClean="0">
                <a:latin typeface="Trebuchet MS" pitchFamily="34" charset="0"/>
              </a:rPr>
              <a:t> </a:t>
            </a:r>
            <a:r>
              <a:rPr lang="en-US" sz="900" b="0" dirty="0" smtClean="0">
                <a:latin typeface="Trebuchet MS" pitchFamily="34" charset="0"/>
              </a:rPr>
              <a:t>by the Health </a:t>
            </a:r>
            <a:r>
              <a:rPr lang="en-US" sz="900" b="0" dirty="0" err="1" smtClean="0">
                <a:latin typeface="Trebuchet MS" pitchFamily="34" charset="0"/>
              </a:rPr>
              <a:t>Programme</a:t>
            </a:r>
            <a:r>
              <a:rPr lang="en-US" sz="900" b="0" dirty="0" smtClean="0">
                <a:latin typeface="Trebuchet MS" pitchFamily="34" charset="0"/>
              </a:rPr>
              <a:t> of the European Union</a:t>
            </a:r>
            <a:endParaRPr lang="en-US" sz="900" b="0" dirty="0">
              <a:latin typeface="Trebuchet MS" pitchFamily="34" charset="0"/>
            </a:endParaRPr>
          </a:p>
        </p:txBody>
      </p:sp>
    </p:spTree>
    <p:extLst>
      <p:ext uri="{BB962C8B-B14F-4D97-AF65-F5344CB8AC3E}">
        <p14:creationId xmlns:p14="http://schemas.microsoft.com/office/powerpoint/2010/main" val="4058609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3" name="Content Placeholder 2"/>
          <p:cNvSpPr>
            <a:spLocks noGrp="1"/>
          </p:cNvSpPr>
          <p:nvPr>
            <p:ph idx="1"/>
          </p:nvPr>
        </p:nvSpPr>
        <p:spPr>
          <a:xfrm>
            <a:off x="457200" y="1600201"/>
            <a:ext cx="8229600" cy="3719009"/>
          </a:xfrm>
        </p:spPr>
        <p:txBody>
          <a:bodyPr/>
          <a:lstStyle>
            <a:lvl1pPr marL="342900" indent="-342900">
              <a:buFont typeface="Trebuchet MS" pitchFamily="34" charset="0"/>
              <a:buChar char="–"/>
              <a:defRPr/>
            </a:lvl1pPr>
            <a:lvl2pPr marL="542925" indent="-285750">
              <a:buFont typeface="Trebuchet MS" pitchFamily="34" charset="0"/>
              <a:buChar char="–"/>
              <a:defRPr/>
            </a:lvl2pPr>
            <a:lvl3pPr marL="717550" indent="-228600">
              <a:buFont typeface="Trebuchet MS" pitchFamily="34" charset="0"/>
              <a:buChar char="–"/>
              <a:defRPr/>
            </a:lvl3pPr>
            <a:lvl4pPr marL="992188" indent="-228600">
              <a:buFont typeface="Trebuchet MS" pitchFamily="34" charset="0"/>
              <a:buChar char="–"/>
              <a:defRPr/>
            </a:lvl4pPr>
            <a:lvl5pPr marL="1258888" indent="-228600">
              <a:buFont typeface="Trebuchet MS"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dirty="0"/>
          </a:p>
        </p:txBody>
      </p:sp>
      <p:sp>
        <p:nvSpPr>
          <p:cNvPr id="6" name="Rectangle 5"/>
          <p:cNvSpPr/>
          <p:nvPr userDrawn="1"/>
        </p:nvSpPr>
        <p:spPr>
          <a:xfrm>
            <a:off x="3376612" y="133306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7" name="Picture 6"/>
          <p:cNvPicPr>
            <a:picLocks noChangeAspect="1"/>
          </p:cNvPicPr>
          <p:nvPr userDrawn="1"/>
        </p:nvPicPr>
        <p:blipFill>
          <a:blip r:embed="rId2"/>
          <a:stretch>
            <a:fillRect/>
          </a:stretch>
        </p:blipFill>
        <p:spPr>
          <a:xfrm>
            <a:off x="304800" y="414011"/>
            <a:ext cx="1981200" cy="1100027"/>
          </a:xfrm>
          <a:prstGeom prst="rect">
            <a:avLst/>
          </a:prstGeom>
        </p:spPr>
      </p:pic>
    </p:spTree>
    <p:extLst>
      <p:ext uri="{BB962C8B-B14F-4D97-AF65-F5344CB8AC3E}">
        <p14:creationId xmlns:p14="http://schemas.microsoft.com/office/powerpoint/2010/main" val="24405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02040"/>
            <a:ext cx="7772400" cy="1272063"/>
          </a:xfrm>
        </p:spPr>
        <p:txBody>
          <a:bodyPr anchor="b">
            <a:normAutofit/>
          </a:bodyPr>
          <a:lstStyle>
            <a:lvl1pPr algn="r">
              <a:defRPr sz="3000" b="0" cap="none">
                <a:solidFill>
                  <a:srgbClr val="005CA9"/>
                </a:solidFill>
              </a:defRPr>
            </a:lvl1pPr>
          </a:lstStyle>
          <a:p>
            <a:r>
              <a:rPr lang="en-US" smtClean="0"/>
              <a:t>Click to edit Master title style</a:t>
            </a:r>
            <a:endParaRPr lang="nl-BE" dirty="0"/>
          </a:p>
        </p:txBody>
      </p:sp>
      <p:sp>
        <p:nvSpPr>
          <p:cNvPr id="5" name="Rectangle 4"/>
          <p:cNvSpPr/>
          <p:nvPr userDrawn="1"/>
        </p:nvSpPr>
        <p:spPr>
          <a:xfrm>
            <a:off x="3833812" y="4374103"/>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103506" y="3455051"/>
            <a:ext cx="1981200" cy="1100027"/>
          </a:xfrm>
          <a:prstGeom prst="rect">
            <a:avLst/>
          </a:prstGeom>
        </p:spPr>
      </p:pic>
    </p:spTree>
    <p:extLst>
      <p:ext uri="{BB962C8B-B14F-4D97-AF65-F5344CB8AC3E}">
        <p14:creationId xmlns:p14="http://schemas.microsoft.com/office/powerpoint/2010/main" val="390465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039127"/>
          </a:xfrm>
        </p:spPr>
        <p:txBody>
          <a:bodyPr anchor="b">
            <a:normAutofit/>
          </a:bodyPr>
          <a:lstStyle>
            <a:lvl1pPr algn="r">
              <a:defRPr sz="2600">
                <a:solidFill>
                  <a:srgbClr val="005CA9"/>
                </a:solidFill>
              </a:defRPr>
            </a:lvl1pPr>
          </a:lstStyle>
          <a:p>
            <a:r>
              <a:rPr lang="en-US" smtClean="0"/>
              <a:t>Click to edit Master title style</a:t>
            </a:r>
            <a:endParaRPr lang="nl-BE" dirty="0"/>
          </a:p>
        </p:txBody>
      </p:sp>
      <p:sp>
        <p:nvSpPr>
          <p:cNvPr id="5" name="Rectangle 4"/>
          <p:cNvSpPr/>
          <p:nvPr userDrawn="1"/>
        </p:nvSpPr>
        <p:spPr>
          <a:xfrm>
            <a:off x="3851275" y="1313765"/>
            <a:ext cx="5310188" cy="180975"/>
          </a:xfrm>
          <a:prstGeom prst="rect">
            <a:avLst/>
          </a:prstGeom>
          <a:gradFill flip="none" rotWithShape="1">
            <a:gsLst>
              <a:gs pos="0">
                <a:srgbClr val="80B059"/>
              </a:gs>
              <a:gs pos="50000">
                <a:srgbClr val="8AC1C2"/>
              </a:gs>
              <a:gs pos="100000">
                <a:srgbClr val="005CA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BE"/>
          </a:p>
        </p:txBody>
      </p:sp>
      <p:pic>
        <p:nvPicPr>
          <p:cNvPr id="6" name="Picture 5"/>
          <p:cNvPicPr>
            <a:picLocks noChangeAspect="1"/>
          </p:cNvPicPr>
          <p:nvPr userDrawn="1"/>
        </p:nvPicPr>
        <p:blipFill>
          <a:blip r:embed="rId2"/>
          <a:stretch>
            <a:fillRect/>
          </a:stretch>
        </p:blipFill>
        <p:spPr>
          <a:xfrm>
            <a:off x="438912" y="394713"/>
            <a:ext cx="1981200" cy="1100027"/>
          </a:xfrm>
          <a:prstGeom prst="rect">
            <a:avLst/>
          </a:prstGeom>
        </p:spPr>
      </p:pic>
    </p:spTree>
    <p:extLst>
      <p:ext uri="{BB962C8B-B14F-4D97-AF65-F5344CB8AC3E}">
        <p14:creationId xmlns:p14="http://schemas.microsoft.com/office/powerpoint/2010/main" val="5788310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nl-BE" smtClean="0"/>
          </a:p>
        </p:txBody>
      </p:sp>
      <p:sp>
        <p:nvSpPr>
          <p:cNvPr id="1027" name="Text Placeholder 2"/>
          <p:cNvSpPr>
            <a:spLocks noGrp="1"/>
          </p:cNvSpPr>
          <p:nvPr>
            <p:ph type="body" idx="1"/>
          </p:nvPr>
        </p:nvSpPr>
        <p:spPr bwMode="auto">
          <a:xfrm>
            <a:off x="457200" y="1600200"/>
            <a:ext cx="82296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smtClean="0"/>
          </a:p>
        </p:txBody>
      </p:sp>
    </p:spTree>
    <p:extLst>
      <p:ext uri="{BB962C8B-B14F-4D97-AF65-F5344CB8AC3E}">
        <p14:creationId xmlns:p14="http://schemas.microsoft.com/office/powerpoint/2010/main" val="4894165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iming>
    <p:tnLst>
      <p:par>
        <p:cTn id="1" dur="indefinite" restart="never" nodeType="tmRoot"/>
      </p:par>
    </p:tnLst>
  </p:timing>
  <p:hf hdr="0" ftr="0" dt="0"/>
  <p:txStyles>
    <p:titleStyle>
      <a:lvl1pPr algn="ctr" rtl="0" eaLnBrk="1" fontAlgn="base" hangingPunct="1">
        <a:spcBef>
          <a:spcPct val="0"/>
        </a:spcBef>
        <a:spcAft>
          <a:spcPct val="0"/>
        </a:spcAft>
        <a:defRPr sz="2800" kern="1200">
          <a:solidFill>
            <a:schemeClr val="tx1"/>
          </a:solidFill>
          <a:latin typeface="Trebuchet MS" pitchFamily="34" charset="0"/>
          <a:ea typeface="Tahoma" pitchFamily="34" charset="0"/>
          <a:cs typeface="Tahoma" pitchFamily="34" charset="0"/>
        </a:defRPr>
      </a:lvl1pPr>
      <a:lvl2pPr algn="ctr" rtl="0" eaLnBrk="1" fontAlgn="base" hangingPunct="1">
        <a:spcBef>
          <a:spcPct val="0"/>
        </a:spcBef>
        <a:spcAft>
          <a:spcPct val="0"/>
        </a:spcAft>
        <a:defRPr sz="2800">
          <a:solidFill>
            <a:schemeClr val="tx1"/>
          </a:solidFill>
          <a:latin typeface="Trebuchet MS" pitchFamily="34" charset="0"/>
          <a:cs typeface="Tahoma" pitchFamily="34" charset="0"/>
        </a:defRPr>
      </a:lvl2pPr>
      <a:lvl3pPr algn="ctr" rtl="0" eaLnBrk="1" fontAlgn="base" hangingPunct="1">
        <a:spcBef>
          <a:spcPct val="0"/>
        </a:spcBef>
        <a:spcAft>
          <a:spcPct val="0"/>
        </a:spcAft>
        <a:defRPr sz="2800">
          <a:solidFill>
            <a:schemeClr val="tx1"/>
          </a:solidFill>
          <a:latin typeface="Trebuchet MS" pitchFamily="34" charset="0"/>
          <a:cs typeface="Tahoma" pitchFamily="34" charset="0"/>
        </a:defRPr>
      </a:lvl3pPr>
      <a:lvl4pPr algn="ctr" rtl="0" eaLnBrk="1" fontAlgn="base" hangingPunct="1">
        <a:spcBef>
          <a:spcPct val="0"/>
        </a:spcBef>
        <a:spcAft>
          <a:spcPct val="0"/>
        </a:spcAft>
        <a:defRPr sz="2800">
          <a:solidFill>
            <a:schemeClr val="tx1"/>
          </a:solidFill>
          <a:latin typeface="Trebuchet MS" pitchFamily="34" charset="0"/>
          <a:cs typeface="Tahoma" pitchFamily="34" charset="0"/>
        </a:defRPr>
      </a:lvl4pPr>
      <a:lvl5pPr algn="ctr" rtl="0" eaLnBrk="1" fontAlgn="base" hangingPunct="1">
        <a:spcBef>
          <a:spcPct val="0"/>
        </a:spcBef>
        <a:spcAft>
          <a:spcPct val="0"/>
        </a:spcAft>
        <a:defRPr sz="2800">
          <a:solidFill>
            <a:schemeClr val="tx1"/>
          </a:solidFill>
          <a:latin typeface="Trebuchet MS" pitchFamily="34" charset="0"/>
          <a:cs typeface="Tahoma" pitchFamily="34" charset="0"/>
        </a:defRPr>
      </a:lvl5pPr>
      <a:lvl6pPr marL="457200" algn="ctr" rtl="0" eaLnBrk="1" fontAlgn="base" hangingPunct="1">
        <a:spcBef>
          <a:spcPct val="0"/>
        </a:spcBef>
        <a:spcAft>
          <a:spcPct val="0"/>
        </a:spcAft>
        <a:defRPr sz="2800">
          <a:solidFill>
            <a:schemeClr val="tx1"/>
          </a:solidFill>
          <a:latin typeface="Trebuchet MS" pitchFamily="34" charset="0"/>
          <a:cs typeface="Tahoma" pitchFamily="34" charset="0"/>
        </a:defRPr>
      </a:lvl6pPr>
      <a:lvl7pPr marL="914400" algn="ctr" rtl="0" eaLnBrk="1" fontAlgn="base" hangingPunct="1">
        <a:spcBef>
          <a:spcPct val="0"/>
        </a:spcBef>
        <a:spcAft>
          <a:spcPct val="0"/>
        </a:spcAft>
        <a:defRPr sz="2800">
          <a:solidFill>
            <a:schemeClr val="tx1"/>
          </a:solidFill>
          <a:latin typeface="Trebuchet MS" pitchFamily="34" charset="0"/>
          <a:cs typeface="Tahoma" pitchFamily="34" charset="0"/>
        </a:defRPr>
      </a:lvl7pPr>
      <a:lvl8pPr marL="1371600" algn="ctr" rtl="0" eaLnBrk="1" fontAlgn="base" hangingPunct="1">
        <a:spcBef>
          <a:spcPct val="0"/>
        </a:spcBef>
        <a:spcAft>
          <a:spcPct val="0"/>
        </a:spcAft>
        <a:defRPr sz="2800">
          <a:solidFill>
            <a:schemeClr val="tx1"/>
          </a:solidFill>
          <a:latin typeface="Trebuchet MS" pitchFamily="34" charset="0"/>
          <a:cs typeface="Tahoma" pitchFamily="34" charset="0"/>
        </a:defRPr>
      </a:lvl8pPr>
      <a:lvl9pPr marL="1828800" algn="ctr" rtl="0" eaLnBrk="1" fontAlgn="base" hangingPunct="1">
        <a:spcBef>
          <a:spcPct val="0"/>
        </a:spcBef>
        <a:spcAft>
          <a:spcPct val="0"/>
        </a:spcAft>
        <a:defRPr sz="2800">
          <a:solidFill>
            <a:schemeClr val="tx1"/>
          </a:solidFill>
          <a:latin typeface="Trebuchet MS"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2400" kern="1200">
          <a:solidFill>
            <a:schemeClr val="tx1"/>
          </a:solidFill>
          <a:latin typeface="Trebuchet MS" pitchFamily="34" charset="0"/>
          <a:ea typeface="Tahoma" pitchFamily="34" charset="0"/>
          <a:cs typeface="Tahoma" pitchFamily="34"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rebuchet MS" pitchFamily="34" charset="0"/>
          <a:ea typeface="Tahoma" pitchFamily="34" charset="0"/>
          <a:cs typeface="Tahoma" pitchFamily="34" charset="0"/>
        </a:defRPr>
      </a:lvl2pPr>
      <a:lvl3pPr marL="1143000" indent="-228600" algn="l" rtl="0" eaLnBrk="1" fontAlgn="base" hangingPunct="1">
        <a:spcBef>
          <a:spcPct val="20000"/>
        </a:spcBef>
        <a:spcAft>
          <a:spcPct val="0"/>
        </a:spcAft>
        <a:buFont typeface="Arial" charset="0"/>
        <a:buChar char="•"/>
        <a:defRPr kern="1200">
          <a:solidFill>
            <a:schemeClr val="tx1"/>
          </a:solidFill>
          <a:latin typeface="Trebuchet MS" pitchFamily="34" charset="0"/>
          <a:ea typeface="Tahoma" pitchFamily="34" charset="0"/>
          <a:cs typeface="Tahoma" pitchFamily="34"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act.coordination@sciensano.be"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hyperlink" Target="mailto:infact.coordination@Sciensano.b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0" y="2743200"/>
            <a:ext cx="8991599" cy="1524000"/>
          </a:xfrm>
        </p:spPr>
        <p:txBody>
          <a:bodyPr>
            <a:normAutofit/>
          </a:bodyPr>
          <a:lstStyle/>
          <a:p>
            <a:r>
              <a:rPr lang="en-US" dirty="0" smtClean="0"/>
              <a:t>DIPoH update-ESFRI application</a:t>
            </a:r>
          </a:p>
        </p:txBody>
      </p:sp>
      <p:sp>
        <p:nvSpPr>
          <p:cNvPr id="4" name="TextBox 3"/>
          <p:cNvSpPr txBox="1"/>
          <p:nvPr/>
        </p:nvSpPr>
        <p:spPr>
          <a:xfrm>
            <a:off x="0" y="6172200"/>
            <a:ext cx="5257799" cy="646331"/>
          </a:xfrm>
          <a:prstGeom prst="rect">
            <a:avLst/>
          </a:prstGeom>
          <a:solidFill>
            <a:schemeClr val="bg1"/>
          </a:solidFill>
        </p:spPr>
        <p:txBody>
          <a:bodyPr wrap="square" rtlCol="0">
            <a:spAutoFit/>
          </a:bodyPr>
          <a:lstStyle/>
          <a:p>
            <a:r>
              <a:rPr lang="en-GB" sz="1200" dirty="0" smtClean="0">
                <a:latin typeface="Trebuchet MS" pitchFamily="34" charset="0"/>
              </a:rPr>
              <a:t>Name: Linda Abboud, Petronille Bogaert and Herman Van Oyen</a:t>
            </a:r>
            <a:endParaRPr lang="en-GB" sz="1200" dirty="0">
              <a:latin typeface="Trebuchet MS" pitchFamily="34" charset="0"/>
            </a:endParaRPr>
          </a:p>
          <a:p>
            <a:r>
              <a:rPr lang="en-GB" sz="1200" dirty="0" smtClean="0">
                <a:latin typeface="Trebuchet MS" pitchFamily="34" charset="0"/>
              </a:rPr>
              <a:t>Institution: Sciensano, Belgium</a:t>
            </a:r>
          </a:p>
          <a:p>
            <a:r>
              <a:rPr lang="en-US" sz="1200" dirty="0">
                <a:latin typeface="Trebuchet MS" panose="020B0603020202020204" pitchFamily="34" charset="0"/>
              </a:rPr>
              <a:t>Contact: </a:t>
            </a:r>
            <a:r>
              <a:rPr lang="en-US" sz="1200" dirty="0" smtClean="0">
                <a:latin typeface="Trebuchet MS" panose="020B0603020202020204" pitchFamily="34" charset="0"/>
                <a:hlinkClick r:id="rId3"/>
              </a:rPr>
              <a:t>infact.coordination@sciensano.be</a:t>
            </a:r>
            <a:endParaRPr lang="en-GB" sz="1200" dirty="0" smtClean="0">
              <a:latin typeface="Trebuchet MS" pitchFamily="34" charset="0"/>
            </a:endParaRPr>
          </a:p>
        </p:txBody>
      </p:sp>
      <p:sp>
        <p:nvSpPr>
          <p:cNvPr id="5" name="Subtitle 2"/>
          <p:cNvSpPr txBox="1">
            <a:spLocks/>
          </p:cNvSpPr>
          <p:nvPr/>
        </p:nvSpPr>
        <p:spPr bwMode="auto">
          <a:xfrm>
            <a:off x="3851275" y="3962399"/>
            <a:ext cx="50419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 typeface="Arial" charset="0"/>
              <a:buNone/>
              <a:defRPr sz="2000" kern="1200">
                <a:solidFill>
                  <a:schemeClr val="bg1"/>
                </a:solidFill>
                <a:latin typeface="Trebuchet MS" pitchFamily="34" charset="0"/>
                <a:ea typeface="Tahoma" pitchFamily="34" charset="0"/>
                <a:cs typeface="Tahoma" pitchFamily="34" charset="0"/>
              </a:defRPr>
            </a:lvl1pPr>
            <a:lvl2pPr marL="457200" indent="0" algn="ctr" rtl="0" eaLnBrk="1" fontAlgn="base" hangingPunct="1">
              <a:spcBef>
                <a:spcPct val="20000"/>
              </a:spcBef>
              <a:spcAft>
                <a:spcPct val="0"/>
              </a:spcAft>
              <a:buFont typeface="Arial" charset="0"/>
              <a:buNone/>
              <a:defRPr sz="2000" kern="1200">
                <a:solidFill>
                  <a:schemeClr val="tx1">
                    <a:tint val="75000"/>
                  </a:schemeClr>
                </a:solidFill>
                <a:latin typeface="Trebuchet MS" pitchFamily="34" charset="0"/>
                <a:ea typeface="Tahoma" pitchFamily="34" charset="0"/>
                <a:cs typeface="Tahoma" pitchFamily="34" charset="0"/>
              </a:defRPr>
            </a:lvl2pPr>
            <a:lvl3pPr marL="914400" indent="0" algn="ctr" rtl="0" eaLnBrk="1" fontAlgn="base" hangingPunct="1">
              <a:spcBef>
                <a:spcPct val="20000"/>
              </a:spcBef>
              <a:spcAft>
                <a:spcPct val="0"/>
              </a:spcAft>
              <a:buFont typeface="Arial" charset="0"/>
              <a:buNone/>
              <a:defRPr kern="1200">
                <a:solidFill>
                  <a:schemeClr val="tx1">
                    <a:tint val="75000"/>
                  </a:schemeClr>
                </a:solidFill>
                <a:latin typeface="Trebuchet MS" pitchFamily="34" charset="0"/>
                <a:ea typeface="Tahoma" pitchFamily="34" charset="0"/>
                <a:cs typeface="Tahoma" pitchFamily="34" charset="0"/>
              </a:defRPr>
            </a:lvl3pPr>
            <a:lvl4pPr marL="1371600" indent="0" algn="ctr" rtl="0" eaLnBrk="1" fontAlgn="base" hangingPunct="1">
              <a:spcBef>
                <a:spcPct val="20000"/>
              </a:spcBef>
              <a:spcAft>
                <a:spcPct val="0"/>
              </a:spcAft>
              <a:buFont typeface="Arial" charset="0"/>
              <a:buNone/>
              <a:defRPr sz="1600" kern="1200">
                <a:solidFill>
                  <a:schemeClr val="tx1">
                    <a:tint val="75000"/>
                  </a:schemeClr>
                </a:solidFill>
                <a:latin typeface="Trebuchet MS" pitchFamily="34" charset="0"/>
                <a:ea typeface="Tahoma" pitchFamily="34" charset="0"/>
                <a:cs typeface="Tahoma" pitchFamily="34" charset="0"/>
              </a:defRPr>
            </a:lvl4pPr>
            <a:lvl5pPr marL="1828800" indent="0" algn="ctr" rtl="0" eaLnBrk="1" fontAlgn="base" hangingPunct="1">
              <a:spcBef>
                <a:spcPct val="20000"/>
              </a:spcBef>
              <a:spcAft>
                <a:spcPct val="0"/>
              </a:spcAft>
              <a:buFont typeface="Arial" charset="0"/>
              <a:buNone/>
              <a:defRPr sz="1600" kern="1200">
                <a:solidFill>
                  <a:schemeClr val="tx1">
                    <a:tint val="75000"/>
                  </a:schemeClr>
                </a:solidFill>
                <a:latin typeface="Trebuchet MS" pitchFamily="34" charset="0"/>
                <a:ea typeface="Tahoma" pitchFamily="34" charset="0"/>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r"/>
            <a:r>
              <a:rPr lang="en-US" dirty="0" smtClean="0"/>
              <a:t>27/10/2020 Assembly of Members 4</a:t>
            </a:r>
            <a:endParaRPr lang="en-US" dirty="0"/>
          </a:p>
        </p:txBody>
      </p:sp>
    </p:spTree>
    <p:extLst>
      <p:ext uri="{BB962C8B-B14F-4D97-AF65-F5344CB8AC3E}">
        <p14:creationId xmlns:p14="http://schemas.microsoft.com/office/powerpoint/2010/main" val="280353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ESFRI</a:t>
            </a:r>
            <a:endParaRPr lang="en-GB" dirty="0"/>
          </a:p>
        </p:txBody>
      </p:sp>
      <p:sp>
        <p:nvSpPr>
          <p:cNvPr id="3" name="Content Placeholder 2"/>
          <p:cNvSpPr>
            <a:spLocks noGrp="1"/>
          </p:cNvSpPr>
          <p:nvPr>
            <p:ph idx="1"/>
          </p:nvPr>
        </p:nvSpPr>
        <p:spPr/>
        <p:txBody>
          <a:bodyPr/>
          <a:lstStyle/>
          <a:p>
            <a:r>
              <a:rPr lang="en-US" dirty="0" smtClean="0">
                <a:solidFill>
                  <a:srgbClr val="005CA9"/>
                </a:solidFill>
              </a:rPr>
              <a:t>Stepwise </a:t>
            </a:r>
            <a:r>
              <a:rPr lang="en-US" dirty="0">
                <a:solidFill>
                  <a:srgbClr val="005CA9"/>
                </a:solidFill>
              </a:rPr>
              <a:t>and structured process </a:t>
            </a:r>
            <a:r>
              <a:rPr lang="en-US" dirty="0"/>
              <a:t>to set up a European Research Infrastructure Consortium (ERIC) on Health Information</a:t>
            </a:r>
            <a:endParaRPr lang="en-US" strike="sngStrike" dirty="0"/>
          </a:p>
          <a:p>
            <a:endParaRPr lang="en-US" sz="1400" dirty="0"/>
          </a:p>
          <a:p>
            <a:r>
              <a:rPr lang="en-US" dirty="0"/>
              <a:t>Stamp of </a:t>
            </a:r>
            <a:r>
              <a:rPr lang="en-US" dirty="0">
                <a:solidFill>
                  <a:srgbClr val="005CA9"/>
                </a:solidFill>
              </a:rPr>
              <a:t>scientific excellence</a:t>
            </a:r>
            <a:r>
              <a:rPr lang="en-US" dirty="0"/>
              <a:t>, its </a:t>
            </a:r>
            <a:r>
              <a:rPr lang="en-US" dirty="0">
                <a:solidFill>
                  <a:srgbClr val="005CA9"/>
                </a:solidFill>
              </a:rPr>
              <a:t>Pan-European relevance</a:t>
            </a:r>
            <a:r>
              <a:rPr lang="en-US" dirty="0"/>
              <a:t>, and the </a:t>
            </a:r>
            <a:r>
              <a:rPr lang="en-US" dirty="0">
                <a:solidFill>
                  <a:srgbClr val="005CA9"/>
                </a:solidFill>
              </a:rPr>
              <a:t>socio-economic impact</a:t>
            </a:r>
            <a:endParaRPr lang="en-US" dirty="0"/>
          </a:p>
          <a:p>
            <a:endParaRPr lang="en-US" sz="1200" dirty="0"/>
          </a:p>
          <a:p>
            <a:r>
              <a:rPr lang="en-US" dirty="0"/>
              <a:t>Opportunities for European </a:t>
            </a:r>
            <a:r>
              <a:rPr lang="en-US" dirty="0" smtClean="0"/>
              <a:t>funding</a:t>
            </a:r>
          </a:p>
          <a:p>
            <a:r>
              <a:rPr lang="en-US" dirty="0">
                <a:solidFill>
                  <a:srgbClr val="005CA9"/>
                </a:solidFill>
              </a:rPr>
              <a:t>Engagement</a:t>
            </a:r>
            <a:r>
              <a:rPr lang="en-US" dirty="0"/>
              <a:t> of MS and </a:t>
            </a:r>
            <a:r>
              <a:rPr lang="en-US" dirty="0">
                <a:solidFill>
                  <a:srgbClr val="005CA9"/>
                </a:solidFill>
              </a:rPr>
              <a:t>collaboration</a:t>
            </a:r>
            <a:r>
              <a:rPr lang="en-US" dirty="0"/>
              <a:t> of research institutions at operational level</a:t>
            </a:r>
            <a:br>
              <a:rPr lang="en-US" dirty="0"/>
            </a:br>
            <a:endParaRPr lang="en-US" dirty="0"/>
          </a:p>
          <a:p>
            <a:endParaRPr lang="en-US" dirty="0"/>
          </a:p>
          <a:p>
            <a:endParaRPr lang="en-GB" dirty="0"/>
          </a:p>
        </p:txBody>
      </p:sp>
      <p:pic>
        <p:nvPicPr>
          <p:cNvPr id="5" name="Picture 4"/>
          <p:cNvPicPr>
            <a:picLocks noChangeAspect="1"/>
          </p:cNvPicPr>
          <p:nvPr/>
        </p:nvPicPr>
        <p:blipFill>
          <a:blip r:embed="rId3"/>
          <a:stretch>
            <a:fillRect/>
          </a:stretch>
        </p:blipFill>
        <p:spPr>
          <a:xfrm>
            <a:off x="5867400" y="5345016"/>
            <a:ext cx="2971800" cy="1360583"/>
          </a:xfrm>
          <a:prstGeom prst="rect">
            <a:avLst/>
          </a:prstGeom>
        </p:spPr>
      </p:pic>
    </p:spTree>
    <p:extLst>
      <p:ext uri="{BB962C8B-B14F-4D97-AF65-F5344CB8AC3E}">
        <p14:creationId xmlns:p14="http://schemas.microsoft.com/office/powerpoint/2010/main" val="1619046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DIPoH progress</a:t>
            </a:r>
            <a:endParaRPr lang="en-GB" dirty="0"/>
          </a:p>
        </p:txBody>
      </p:sp>
    </p:spTree>
    <p:extLst>
      <p:ext uri="{BB962C8B-B14F-4D97-AF65-F5344CB8AC3E}">
        <p14:creationId xmlns:p14="http://schemas.microsoft.com/office/powerpoint/2010/main" val="2663130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ESFRI </a:t>
            </a:r>
            <a:endParaRPr lang="en-GB" dirty="0"/>
          </a:p>
        </p:txBody>
      </p:sp>
      <p:sp>
        <p:nvSpPr>
          <p:cNvPr id="3" name="Content Placeholder 2"/>
          <p:cNvSpPr>
            <a:spLocks noGrp="1"/>
          </p:cNvSpPr>
          <p:nvPr>
            <p:ph idx="1"/>
          </p:nvPr>
        </p:nvSpPr>
        <p:spPr/>
        <p:txBody>
          <a:bodyPr/>
          <a:lstStyle/>
          <a:p>
            <a:pPr>
              <a:lnSpc>
                <a:spcPct val="150000"/>
              </a:lnSpc>
            </a:pPr>
            <a:r>
              <a:rPr lang="en-US" dirty="0" smtClean="0"/>
              <a:t>SUBMISSION </a:t>
            </a:r>
            <a:r>
              <a:rPr lang="en-US" dirty="0"/>
              <a:t>OF PROPOSALS - 9 September 2020</a:t>
            </a:r>
          </a:p>
          <a:p>
            <a:pPr>
              <a:lnSpc>
                <a:spcPct val="150000"/>
              </a:lnSpc>
            </a:pPr>
            <a:r>
              <a:rPr lang="en-US" dirty="0" smtClean="0"/>
              <a:t>HEARINGS </a:t>
            </a:r>
            <a:r>
              <a:rPr lang="en-US" dirty="0"/>
              <a:t>- NOVEMBER - April-May 2021</a:t>
            </a:r>
          </a:p>
          <a:p>
            <a:pPr>
              <a:lnSpc>
                <a:spcPct val="150000"/>
              </a:lnSpc>
            </a:pPr>
            <a:r>
              <a:rPr lang="en-US" dirty="0"/>
              <a:t>ESFRI FORUM DECISION - </a:t>
            </a:r>
            <a:r>
              <a:rPr lang="en-US" u="sng" dirty="0"/>
              <a:t>June-September 2021</a:t>
            </a:r>
          </a:p>
          <a:p>
            <a:pPr>
              <a:lnSpc>
                <a:spcPct val="150000"/>
              </a:lnSpc>
            </a:pPr>
            <a:r>
              <a:rPr lang="en-US" dirty="0"/>
              <a:t>ESFRI ROADMAP LAUNCH - October-November 2021</a:t>
            </a:r>
            <a:endParaRPr lang="en-GB" dirty="0"/>
          </a:p>
        </p:txBody>
      </p:sp>
    </p:spTree>
    <p:extLst>
      <p:ext uri="{BB962C8B-B14F-4D97-AF65-F5344CB8AC3E}">
        <p14:creationId xmlns:p14="http://schemas.microsoft.com/office/powerpoint/2010/main" val="73169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DIPoH progress through ESFRI</a:t>
            </a:r>
            <a:endParaRPr lang="en-GB" dirty="0"/>
          </a:p>
        </p:txBody>
      </p:sp>
      <p:sp>
        <p:nvSpPr>
          <p:cNvPr id="3" name="Content Placeholder 2"/>
          <p:cNvSpPr>
            <a:spLocks noGrp="1"/>
          </p:cNvSpPr>
          <p:nvPr>
            <p:ph idx="1"/>
          </p:nvPr>
        </p:nvSpPr>
        <p:spPr/>
        <p:txBody>
          <a:bodyPr/>
          <a:lstStyle/>
          <a:p>
            <a:pPr marL="0" indent="0">
              <a:buNone/>
            </a:pPr>
            <a:r>
              <a:rPr lang="en-GB" dirty="0" smtClean="0"/>
              <a:t>Through the ESFRI application progress was made in further refining:</a:t>
            </a:r>
          </a:p>
          <a:p>
            <a:pPr lvl="1">
              <a:buFont typeface="Wingdings" panose="05000000000000000000" pitchFamily="2" charset="2"/>
              <a:buChar char="ü"/>
            </a:pPr>
            <a:r>
              <a:rPr lang="en-GB" dirty="0" smtClean="0"/>
              <a:t>The need and expected impact</a:t>
            </a:r>
          </a:p>
          <a:p>
            <a:pPr lvl="1">
              <a:buFont typeface="Wingdings" panose="05000000000000000000" pitchFamily="2" charset="2"/>
              <a:buChar char="ü"/>
            </a:pPr>
            <a:r>
              <a:rPr lang="en-GB" dirty="0" smtClean="0"/>
              <a:t>The landscape analysis</a:t>
            </a:r>
          </a:p>
          <a:p>
            <a:pPr lvl="1">
              <a:buFont typeface="Wingdings" panose="05000000000000000000" pitchFamily="2" charset="2"/>
              <a:buChar char="ü"/>
            </a:pPr>
            <a:r>
              <a:rPr lang="en-GB" dirty="0" smtClean="0"/>
              <a:t>The user communities </a:t>
            </a:r>
          </a:p>
          <a:p>
            <a:pPr lvl="1">
              <a:buFont typeface="Wingdings" panose="05000000000000000000" pitchFamily="2" charset="2"/>
              <a:buChar char="ü"/>
            </a:pPr>
            <a:r>
              <a:rPr lang="en-GB" dirty="0" smtClean="0"/>
              <a:t>The services</a:t>
            </a:r>
          </a:p>
          <a:p>
            <a:pPr lvl="1">
              <a:buFont typeface="Wingdings" panose="05000000000000000000" pitchFamily="2" charset="2"/>
              <a:buChar char="ü"/>
            </a:pPr>
            <a:r>
              <a:rPr lang="en-GB" dirty="0" smtClean="0"/>
              <a:t>The structure and federated architecture</a:t>
            </a:r>
          </a:p>
          <a:p>
            <a:pPr lvl="1">
              <a:buFont typeface="Wingdings" panose="05000000000000000000" pitchFamily="2" charset="2"/>
              <a:buChar char="ü"/>
            </a:pPr>
            <a:r>
              <a:rPr lang="en-GB" dirty="0" smtClean="0"/>
              <a:t>The management and governance models</a:t>
            </a:r>
          </a:p>
          <a:p>
            <a:pPr lvl="1">
              <a:buFont typeface="Wingdings" panose="05000000000000000000" pitchFamily="2" charset="2"/>
              <a:buChar char="ü"/>
            </a:pPr>
            <a:r>
              <a:rPr lang="en-GB" dirty="0" smtClean="0"/>
              <a:t>The planning</a:t>
            </a:r>
          </a:p>
          <a:p>
            <a:pPr lvl="1">
              <a:buFont typeface="Wingdings" panose="05000000000000000000" pitchFamily="2" charset="2"/>
              <a:buChar char="ü"/>
            </a:pPr>
            <a:r>
              <a:rPr lang="en-GB" dirty="0" smtClean="0"/>
              <a:t>The costs</a:t>
            </a:r>
          </a:p>
          <a:p>
            <a:pPr lvl="1"/>
            <a:endParaRPr lang="en-GB" dirty="0"/>
          </a:p>
        </p:txBody>
      </p:sp>
    </p:spTree>
    <p:extLst>
      <p:ext uri="{BB962C8B-B14F-4D97-AF65-F5344CB8AC3E}">
        <p14:creationId xmlns:p14="http://schemas.microsoft.com/office/powerpoint/2010/main" val="1631622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Maturity of DIPoH</a:t>
            </a:r>
            <a:endParaRPr lang="en-GB" dirty="0"/>
          </a:p>
        </p:txBody>
      </p:sp>
      <p:sp>
        <p:nvSpPr>
          <p:cNvPr id="3" name="Content Placeholder 2"/>
          <p:cNvSpPr>
            <a:spLocks noGrp="1"/>
          </p:cNvSpPr>
          <p:nvPr>
            <p:ph idx="1"/>
          </p:nvPr>
        </p:nvSpPr>
        <p:spPr/>
        <p:txBody>
          <a:bodyPr/>
          <a:lstStyle/>
          <a:p>
            <a:pPr marL="0" indent="0">
              <a:buNone/>
            </a:pPr>
            <a:r>
              <a:rPr lang="en-GB" dirty="0" smtClean="0"/>
              <a:t>BRIDGE </a:t>
            </a:r>
            <a:r>
              <a:rPr lang="en-GB" dirty="0"/>
              <a:t>Health and InfAct have contributed to various levels of the development of DIPoH </a:t>
            </a:r>
            <a:endParaRPr lang="en-GB" dirty="0" smtClean="0"/>
          </a:p>
          <a:p>
            <a:pPr marL="0" indent="0">
              <a:buNone/>
            </a:pPr>
            <a:endParaRPr lang="en-GB" dirty="0" smtClean="0"/>
          </a:p>
          <a:p>
            <a:pPr marL="0" indent="0">
              <a:buNone/>
            </a:pPr>
            <a:r>
              <a:rPr lang="en-GB" i="1" dirty="0" smtClean="0">
                <a:solidFill>
                  <a:schemeClr val="accent1">
                    <a:lumMod val="75000"/>
                  </a:schemeClr>
                </a:solidFill>
              </a:rPr>
              <a:t>The </a:t>
            </a:r>
            <a:r>
              <a:rPr lang="en-GB" i="1" dirty="0">
                <a:solidFill>
                  <a:schemeClr val="accent1">
                    <a:lumMod val="75000"/>
                  </a:schemeClr>
                </a:solidFill>
              </a:rPr>
              <a:t>Technology Readiness Levels (TRL) </a:t>
            </a:r>
          </a:p>
          <a:p>
            <a:pPr lvl="1"/>
            <a:r>
              <a:rPr lang="en-US" sz="1600" dirty="0" smtClean="0"/>
              <a:t>TRL </a:t>
            </a:r>
            <a:r>
              <a:rPr lang="en-US" sz="1600" dirty="0"/>
              <a:t>1 – basic principles observed</a:t>
            </a:r>
          </a:p>
          <a:p>
            <a:pPr lvl="1"/>
            <a:r>
              <a:rPr lang="en-US" sz="1600" dirty="0" smtClean="0"/>
              <a:t>TRL </a:t>
            </a:r>
            <a:r>
              <a:rPr lang="en-US" sz="1600" dirty="0"/>
              <a:t>2 – technology concept formulated</a:t>
            </a:r>
          </a:p>
          <a:p>
            <a:pPr lvl="1"/>
            <a:r>
              <a:rPr lang="en-US" sz="1600" dirty="0" smtClean="0"/>
              <a:t>TRL </a:t>
            </a:r>
            <a:r>
              <a:rPr lang="en-US" sz="1600" dirty="0"/>
              <a:t>3 – experimental proof of concept</a:t>
            </a:r>
          </a:p>
          <a:p>
            <a:pPr lvl="1"/>
            <a:r>
              <a:rPr lang="en-US" sz="1600" dirty="0" smtClean="0"/>
              <a:t>TRL </a:t>
            </a:r>
            <a:r>
              <a:rPr lang="en-US" sz="1600" dirty="0"/>
              <a:t>4 – technology validated in lab</a:t>
            </a:r>
          </a:p>
          <a:p>
            <a:pPr lvl="1"/>
            <a:r>
              <a:rPr lang="en-US" sz="1600" dirty="0" smtClean="0"/>
              <a:t>TRL </a:t>
            </a:r>
            <a:r>
              <a:rPr lang="en-US" sz="1600" dirty="0"/>
              <a:t>5 – technology validated in relevant </a:t>
            </a:r>
            <a:r>
              <a:rPr lang="en-US" sz="1600" dirty="0" smtClean="0"/>
              <a:t>environment</a:t>
            </a:r>
            <a:endParaRPr lang="en-US" sz="1600" dirty="0"/>
          </a:p>
          <a:p>
            <a:pPr lvl="1"/>
            <a:r>
              <a:rPr lang="en-US" sz="1600" dirty="0" smtClean="0"/>
              <a:t>TRL </a:t>
            </a:r>
            <a:r>
              <a:rPr lang="en-US" sz="1600" dirty="0"/>
              <a:t>6 – technology demonstrated in relevant </a:t>
            </a:r>
            <a:r>
              <a:rPr lang="en-US" sz="1600" dirty="0" smtClean="0"/>
              <a:t>environment</a:t>
            </a:r>
            <a:endParaRPr lang="en-US" sz="1600" dirty="0"/>
          </a:p>
          <a:p>
            <a:pPr lvl="1"/>
            <a:r>
              <a:rPr lang="en-US" sz="1600" dirty="0" smtClean="0"/>
              <a:t>TRL </a:t>
            </a:r>
            <a:r>
              <a:rPr lang="en-US" sz="1600" dirty="0"/>
              <a:t>7 – system prototype demonstration in operational environment</a:t>
            </a:r>
          </a:p>
          <a:p>
            <a:pPr lvl="1"/>
            <a:r>
              <a:rPr lang="en-US" sz="1600" dirty="0" smtClean="0"/>
              <a:t>TRL </a:t>
            </a:r>
            <a:r>
              <a:rPr lang="en-US" sz="1600" dirty="0"/>
              <a:t>8 – system complete and qualified</a:t>
            </a:r>
          </a:p>
          <a:p>
            <a:pPr lvl="1"/>
            <a:r>
              <a:rPr lang="en-US" sz="1600" dirty="0" smtClean="0"/>
              <a:t>TRL </a:t>
            </a:r>
            <a:r>
              <a:rPr lang="en-US" sz="1600" dirty="0"/>
              <a:t>9 – actual system proven in operational </a:t>
            </a:r>
            <a:r>
              <a:rPr lang="en-US" sz="1600" dirty="0" smtClean="0"/>
              <a:t>environment</a:t>
            </a:r>
            <a:endParaRPr lang="en-GB" sz="2800" dirty="0"/>
          </a:p>
        </p:txBody>
      </p:sp>
      <p:pic>
        <p:nvPicPr>
          <p:cNvPr id="5" name="Picture 4"/>
          <p:cNvPicPr>
            <a:picLocks noChangeAspect="1"/>
          </p:cNvPicPr>
          <p:nvPr/>
        </p:nvPicPr>
        <p:blipFill>
          <a:blip r:embed="rId3"/>
          <a:stretch>
            <a:fillRect/>
          </a:stretch>
        </p:blipFill>
        <p:spPr>
          <a:xfrm>
            <a:off x="152400" y="3286227"/>
            <a:ext cx="8225544" cy="2657373"/>
          </a:xfrm>
          <a:prstGeom prst="rect">
            <a:avLst/>
          </a:prstGeom>
        </p:spPr>
      </p:pic>
    </p:spTree>
    <p:extLst>
      <p:ext uri="{BB962C8B-B14F-4D97-AF65-F5344CB8AC3E}">
        <p14:creationId xmlns:p14="http://schemas.microsoft.com/office/powerpoint/2010/main" val="34065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a:t>
            </a:r>
            <a:r>
              <a:rPr lang="en-US" dirty="0"/>
              <a:t> One-stop-shop for </a:t>
            </a:r>
            <a:br>
              <a:rPr lang="en-US" dirty="0"/>
            </a:br>
            <a:r>
              <a:rPr lang="en-US" dirty="0"/>
              <a:t>EU health Information Research</a:t>
            </a:r>
            <a:r>
              <a:rPr lang="en-GB" dirty="0"/>
              <a:t>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3609700"/>
              </p:ext>
            </p:extLst>
          </p:nvPr>
        </p:nvGraphicFramePr>
        <p:xfrm>
          <a:off x="533400" y="1981201"/>
          <a:ext cx="8153400" cy="4114800"/>
        </p:xfrm>
        <a:graphic>
          <a:graphicData uri="http://schemas.openxmlformats.org/drawingml/2006/table">
            <a:tbl>
              <a:tblPr firstRow="1" firstCol="1" bandRow="1">
                <a:tableStyleId>{5940675A-B579-460E-94D1-54222C63F5DA}</a:tableStyleId>
              </a:tblPr>
              <a:tblGrid>
                <a:gridCol w="1164050">
                  <a:extLst>
                    <a:ext uri="{9D8B030D-6E8A-4147-A177-3AD203B41FA5}">
                      <a16:colId xmlns:a16="http://schemas.microsoft.com/office/drawing/2014/main" val="2775708718"/>
                    </a:ext>
                  </a:extLst>
                </a:gridCol>
                <a:gridCol w="2112550">
                  <a:extLst>
                    <a:ext uri="{9D8B030D-6E8A-4147-A177-3AD203B41FA5}">
                      <a16:colId xmlns:a16="http://schemas.microsoft.com/office/drawing/2014/main" val="304614272"/>
                    </a:ext>
                  </a:extLst>
                </a:gridCol>
                <a:gridCol w="4876800">
                  <a:extLst>
                    <a:ext uri="{9D8B030D-6E8A-4147-A177-3AD203B41FA5}">
                      <a16:colId xmlns:a16="http://schemas.microsoft.com/office/drawing/2014/main" val="305030502"/>
                    </a:ext>
                  </a:extLst>
                </a:gridCol>
              </a:tblGrid>
              <a:tr h="224639">
                <a:tc gridSpan="2">
                  <a:txBody>
                    <a:bodyPr/>
                    <a:lstStyle/>
                    <a:p>
                      <a:pPr algn="just">
                        <a:lnSpc>
                          <a:spcPct val="115000"/>
                        </a:lnSpc>
                        <a:spcAft>
                          <a:spcPts val="1000"/>
                        </a:spcAft>
                      </a:pPr>
                      <a:r>
                        <a:rPr lang="en-GB" sz="1000" b="1" dirty="0">
                          <a:effectLst/>
                          <a:latin typeface="Trebuchet MS" panose="020B0603020202020204" pitchFamily="34" charset="0"/>
                        </a:rPr>
                        <a:t>Element</a:t>
                      </a:r>
                      <a:endParaRPr lang="en-US" sz="1000" b="1" dirty="0">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solidFill>
                      <a:schemeClr val="bg1">
                        <a:lumMod val="85000"/>
                      </a:schemeClr>
                    </a:solidFill>
                  </a:tcPr>
                </a:tc>
                <a:tc hMerge="1">
                  <a:txBody>
                    <a:bodyPr/>
                    <a:lstStyle/>
                    <a:p>
                      <a:endParaRPr lang="en-GB"/>
                    </a:p>
                  </a:txBody>
                  <a:tcPr/>
                </a:tc>
                <a:tc>
                  <a:txBody>
                    <a:bodyPr/>
                    <a:lstStyle/>
                    <a:p>
                      <a:pPr algn="just">
                        <a:lnSpc>
                          <a:spcPct val="115000"/>
                        </a:lnSpc>
                        <a:spcAft>
                          <a:spcPts val="1000"/>
                        </a:spcAft>
                      </a:pPr>
                      <a:r>
                        <a:rPr lang="en-GB" sz="1000" b="1" dirty="0">
                          <a:effectLst/>
                          <a:latin typeface="Trebuchet MS" panose="020B0603020202020204" pitchFamily="34" charset="0"/>
                        </a:rPr>
                        <a:t>Achieved during BRIDGE Health and InfAct</a:t>
                      </a:r>
                      <a:endParaRPr lang="en-US" sz="1000" b="1" dirty="0">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solidFill>
                      <a:schemeClr val="bg1">
                        <a:lumMod val="85000"/>
                      </a:schemeClr>
                    </a:solidFill>
                  </a:tcPr>
                </a:tc>
                <a:extLst>
                  <a:ext uri="{0D108BD9-81ED-4DB2-BD59-A6C34878D82A}">
                    <a16:rowId xmlns:a16="http://schemas.microsoft.com/office/drawing/2014/main" val="1890511341"/>
                  </a:ext>
                </a:extLst>
              </a:tr>
              <a:tr h="1309509">
                <a:tc rowSpan="3">
                  <a:txBody>
                    <a:bodyPr/>
                    <a:lstStyle/>
                    <a:p>
                      <a:pPr algn="ctr">
                        <a:lnSpc>
                          <a:spcPct val="115000"/>
                        </a:lnSpc>
                        <a:spcAft>
                          <a:spcPts val="1000"/>
                        </a:spcAft>
                      </a:pPr>
                      <a:r>
                        <a:rPr lang="en-GB" sz="1400" b="1" dirty="0">
                          <a:effectLst/>
                          <a:latin typeface="Trebuchet MS" panose="020B0603020202020204" pitchFamily="34" charset="0"/>
                        </a:rPr>
                        <a:t>One-stop-shop for EU health Information Research</a:t>
                      </a:r>
                      <a:endParaRPr lang="en-US" sz="1400" b="1" dirty="0">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tc>
                  <a:txBody>
                    <a:bodyPr/>
                    <a:lstStyle/>
                    <a:p>
                      <a:pPr algn="l">
                        <a:lnSpc>
                          <a:spcPct val="115000"/>
                        </a:lnSpc>
                        <a:spcAft>
                          <a:spcPts val="1000"/>
                        </a:spcAft>
                      </a:pPr>
                      <a:r>
                        <a:rPr lang="en-GB" sz="1200" dirty="0">
                          <a:solidFill>
                            <a:schemeClr val="accent1"/>
                          </a:solidFill>
                          <a:effectLst/>
                          <a:latin typeface="Trebuchet MS" panose="020B0603020202020204" pitchFamily="34" charset="0"/>
                        </a:rPr>
                        <a:t>Metadata catalogue </a:t>
                      </a:r>
                      <a:r>
                        <a:rPr lang="en-GB" sz="1200" dirty="0">
                          <a:effectLst/>
                          <a:latin typeface="Trebuchet MS" panose="020B0603020202020204" pitchFamily="34" charset="0"/>
                        </a:rPr>
                        <a:t>of existing health information </a:t>
                      </a:r>
                      <a:r>
                        <a:rPr lang="en-GB" sz="1200" dirty="0">
                          <a:solidFill>
                            <a:schemeClr val="accent1"/>
                          </a:solidFill>
                          <a:effectLst/>
                          <a:latin typeface="Trebuchet MS" panose="020B0603020202020204" pitchFamily="34" charset="0"/>
                        </a:rPr>
                        <a:t>projects and networks</a:t>
                      </a:r>
                      <a:endParaRPr lang="en-US"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tc>
                  <a:txBody>
                    <a:bodyPr/>
                    <a:lstStyle/>
                    <a:p>
                      <a:pPr algn="just">
                        <a:lnSpc>
                          <a:spcPct val="115000"/>
                        </a:lnSpc>
                        <a:spcAft>
                          <a:spcPts val="1000"/>
                        </a:spcAft>
                      </a:pPr>
                      <a:r>
                        <a:rPr lang="en-GB" sz="1000" b="1" u="sng" dirty="0">
                          <a:effectLst/>
                          <a:latin typeface="Trebuchet MS" panose="020B0603020202020204" pitchFamily="34" charset="0"/>
                        </a:rPr>
                        <a:t>TRL2:</a:t>
                      </a:r>
                      <a:r>
                        <a:rPr lang="en-GB" sz="1000" b="0" u="none" dirty="0">
                          <a:effectLst/>
                          <a:latin typeface="Trebuchet MS" panose="020B0603020202020204" pitchFamily="34" charset="0"/>
                        </a:rPr>
                        <a:t> </a:t>
                      </a:r>
                      <a:r>
                        <a:rPr lang="en-GB" sz="1000" dirty="0">
                          <a:effectLst/>
                          <a:latin typeface="Trebuchet MS" panose="020B0603020202020204" pitchFamily="34" charset="0"/>
                        </a:rPr>
                        <a:t>A review of existing health information networks is conducted by InfAct and based on that formulation of metadata needs is prepared.</a:t>
                      </a:r>
                      <a:endParaRPr lang="en-US" sz="1000" dirty="0">
                        <a:effectLst/>
                        <a:latin typeface="Trebuchet MS" panose="020B0603020202020204" pitchFamily="34" charset="0"/>
                      </a:endParaRPr>
                    </a:p>
                    <a:p>
                      <a:pPr algn="just">
                        <a:lnSpc>
                          <a:spcPct val="115000"/>
                        </a:lnSpc>
                        <a:spcAft>
                          <a:spcPts val="1000"/>
                        </a:spcAft>
                      </a:pPr>
                      <a:r>
                        <a:rPr lang="en-GB" sz="1000" b="1" u="sng" dirty="0">
                          <a:effectLst/>
                          <a:latin typeface="Trebuchet MS" panose="020B0603020202020204" pitchFamily="34" charset="0"/>
                        </a:rPr>
                        <a:t>TRL7:</a:t>
                      </a:r>
                      <a:r>
                        <a:rPr lang="en-GB" sz="1000" b="0" u="none" dirty="0">
                          <a:effectLst/>
                          <a:latin typeface="Trebuchet MS" panose="020B0603020202020204" pitchFamily="34" charset="0"/>
                        </a:rPr>
                        <a:t> </a:t>
                      </a:r>
                      <a:r>
                        <a:rPr lang="en-GB" sz="1000" dirty="0">
                          <a:effectLst/>
                          <a:latin typeface="Trebuchet MS" panose="020B0603020202020204" pitchFamily="34" charset="0"/>
                        </a:rPr>
                        <a:t>A prototype of the metadata catalogue of an initial set of network is being set up in InfAct and tested in operating environment (</a:t>
                      </a:r>
                      <a:r>
                        <a:rPr lang="en-GB" sz="1000" dirty="0">
                          <a:solidFill>
                            <a:schemeClr val="accent1"/>
                          </a:solidFill>
                          <a:effectLst/>
                          <a:latin typeface="Trebuchet MS" panose="020B0603020202020204" pitchFamily="34" charset="0"/>
                        </a:rPr>
                        <a:t>Health Information portal</a:t>
                      </a:r>
                      <a:r>
                        <a:rPr lang="en-GB" sz="1000" dirty="0">
                          <a:effectLst/>
                          <a:latin typeface="Trebuchet MS" panose="020B0603020202020204" pitchFamily="34" charset="0"/>
                        </a:rPr>
                        <a:t>) </a:t>
                      </a:r>
                      <a:r>
                        <a:rPr lang="en-GB" sz="1000" dirty="0">
                          <a:solidFill>
                            <a:schemeClr val="tx1"/>
                          </a:solidFill>
                          <a:effectLst/>
                          <a:latin typeface="Trebuchet MS" panose="020B0603020202020204" pitchFamily="34" charset="0"/>
                        </a:rPr>
                        <a:t>(InfAct-WP5,7,8,9,10)</a:t>
                      </a:r>
                      <a:endParaRPr lang="en-US" sz="10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extLst>
                  <a:ext uri="{0D108BD9-81ED-4DB2-BD59-A6C34878D82A}">
                    <a16:rowId xmlns:a16="http://schemas.microsoft.com/office/drawing/2014/main" val="2267728099"/>
                  </a:ext>
                </a:extLst>
              </a:tr>
              <a:tr h="1421828">
                <a:tc vMerge="1">
                  <a:txBody>
                    <a:bodyPr/>
                    <a:lstStyle/>
                    <a:p>
                      <a:endParaRPr lang="en-GB"/>
                    </a:p>
                  </a:txBody>
                  <a:tcPr/>
                </a:tc>
                <a:tc>
                  <a:txBody>
                    <a:bodyPr/>
                    <a:lstStyle/>
                    <a:p>
                      <a:pPr algn="l">
                        <a:lnSpc>
                          <a:spcPct val="115000"/>
                        </a:lnSpc>
                        <a:spcAft>
                          <a:spcPts val="1000"/>
                        </a:spcAft>
                      </a:pPr>
                      <a:r>
                        <a:rPr lang="en-GB" sz="1200" dirty="0">
                          <a:solidFill>
                            <a:schemeClr val="accent1"/>
                          </a:solidFill>
                          <a:effectLst/>
                          <a:latin typeface="Trebuchet MS" panose="020B0603020202020204" pitchFamily="34" charset="0"/>
                        </a:rPr>
                        <a:t>Metadata catalogue </a:t>
                      </a:r>
                      <a:r>
                        <a:rPr lang="en-GB" sz="1200" dirty="0">
                          <a:effectLst/>
                          <a:latin typeface="Trebuchet MS" panose="020B0603020202020204" pitchFamily="34" charset="0"/>
                        </a:rPr>
                        <a:t>of existing health information </a:t>
                      </a:r>
                      <a:r>
                        <a:rPr lang="en-GB" sz="1200" dirty="0">
                          <a:solidFill>
                            <a:schemeClr val="accent1"/>
                          </a:solidFill>
                          <a:effectLst/>
                          <a:latin typeface="Trebuchet MS" panose="020B0603020202020204" pitchFamily="34" charset="0"/>
                        </a:rPr>
                        <a:t>data sources</a:t>
                      </a:r>
                      <a:endParaRPr lang="en-US"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tc>
                  <a:txBody>
                    <a:bodyPr/>
                    <a:lstStyle/>
                    <a:p>
                      <a:pPr algn="just">
                        <a:lnSpc>
                          <a:spcPct val="115000"/>
                        </a:lnSpc>
                        <a:spcAft>
                          <a:spcPts val="1000"/>
                        </a:spcAft>
                      </a:pPr>
                      <a:r>
                        <a:rPr lang="en-GB" sz="1000" b="1" u="sng" dirty="0">
                          <a:effectLst/>
                          <a:latin typeface="Trebuchet MS" panose="020B0603020202020204" pitchFamily="34" charset="0"/>
                        </a:rPr>
                        <a:t>TRL2:</a:t>
                      </a:r>
                      <a:r>
                        <a:rPr lang="en-GB" sz="1000" b="0" u="none" dirty="0">
                          <a:effectLst/>
                          <a:latin typeface="Trebuchet MS" panose="020B0603020202020204" pitchFamily="34" charset="0"/>
                        </a:rPr>
                        <a:t> </a:t>
                      </a:r>
                      <a:r>
                        <a:rPr lang="en-GB" sz="1000" dirty="0">
                          <a:effectLst/>
                          <a:latin typeface="Trebuchet MS" panose="020B0603020202020204" pitchFamily="34" charset="0"/>
                        </a:rPr>
                        <a:t>A review of types of data different health information networks and national health information systems host is conducted by InfAct and based on that formulation of metadata needs is prepared</a:t>
                      </a:r>
                      <a:endParaRPr lang="en-US" sz="1000" dirty="0">
                        <a:effectLst/>
                        <a:latin typeface="Trebuchet MS" panose="020B0603020202020204" pitchFamily="34" charset="0"/>
                      </a:endParaRPr>
                    </a:p>
                    <a:p>
                      <a:pPr algn="just">
                        <a:lnSpc>
                          <a:spcPct val="115000"/>
                        </a:lnSpc>
                        <a:spcAft>
                          <a:spcPts val="1000"/>
                        </a:spcAft>
                      </a:pPr>
                      <a:r>
                        <a:rPr lang="en-GB" sz="1000" b="1" u="sng" dirty="0">
                          <a:effectLst/>
                          <a:latin typeface="Trebuchet MS" panose="020B0603020202020204" pitchFamily="34" charset="0"/>
                        </a:rPr>
                        <a:t>TRL7:</a:t>
                      </a:r>
                      <a:r>
                        <a:rPr lang="en-GB" sz="1000" b="0" u="none" dirty="0">
                          <a:effectLst/>
                          <a:latin typeface="Trebuchet MS" panose="020B0603020202020204" pitchFamily="34" charset="0"/>
                        </a:rPr>
                        <a:t> </a:t>
                      </a:r>
                      <a:r>
                        <a:rPr lang="en-GB" sz="1000" dirty="0">
                          <a:effectLst/>
                          <a:latin typeface="Trebuchet MS" panose="020B0603020202020204" pitchFamily="34" charset="0"/>
                        </a:rPr>
                        <a:t>A prototype of the metadata catalogue of data sources has been set up and tested in operating environment (</a:t>
                      </a:r>
                      <a:r>
                        <a:rPr lang="en-GB" sz="1000" dirty="0">
                          <a:solidFill>
                            <a:schemeClr val="accent1"/>
                          </a:solidFill>
                          <a:effectLst/>
                          <a:latin typeface="Trebuchet MS" panose="020B0603020202020204" pitchFamily="34" charset="0"/>
                        </a:rPr>
                        <a:t>portal prototype</a:t>
                      </a:r>
                      <a:r>
                        <a:rPr lang="en-GB" sz="1000" dirty="0">
                          <a:solidFill>
                            <a:schemeClr val="tx1"/>
                          </a:solidFill>
                          <a:effectLst/>
                          <a:latin typeface="Trebuchet MS" panose="020B0603020202020204" pitchFamily="34" charset="0"/>
                        </a:rPr>
                        <a:t>)  (InfAct-WP4, 7,8)</a:t>
                      </a:r>
                      <a:endParaRPr lang="en-US" sz="10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extLst>
                  <a:ext uri="{0D108BD9-81ED-4DB2-BD59-A6C34878D82A}">
                    <a16:rowId xmlns:a16="http://schemas.microsoft.com/office/drawing/2014/main" val="892994904"/>
                  </a:ext>
                </a:extLst>
              </a:tr>
              <a:tr h="1158824">
                <a:tc vMerge="1">
                  <a:txBody>
                    <a:bodyPr/>
                    <a:lstStyle/>
                    <a:p>
                      <a:endParaRPr lang="en-GB"/>
                    </a:p>
                  </a:txBody>
                  <a:tcPr/>
                </a:tc>
                <a:tc>
                  <a:txBody>
                    <a:bodyPr/>
                    <a:lstStyle/>
                    <a:p>
                      <a:pPr algn="l">
                        <a:lnSpc>
                          <a:spcPct val="115000"/>
                        </a:lnSpc>
                        <a:spcAft>
                          <a:spcPts val="1000"/>
                        </a:spcAft>
                      </a:pPr>
                      <a:r>
                        <a:rPr lang="en-GB" sz="1200" dirty="0">
                          <a:solidFill>
                            <a:schemeClr val="accent1"/>
                          </a:solidFill>
                          <a:effectLst/>
                          <a:latin typeface="Trebuchet MS" panose="020B0603020202020204" pitchFamily="34" charset="0"/>
                        </a:rPr>
                        <a:t>ELSI and FAIR guidelines</a:t>
                      </a:r>
                      <a:endParaRPr lang="en-US"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tc>
                  <a:txBody>
                    <a:bodyPr/>
                    <a:lstStyle/>
                    <a:p>
                      <a:pPr algn="just">
                        <a:lnSpc>
                          <a:spcPct val="115000"/>
                        </a:lnSpc>
                        <a:spcAft>
                          <a:spcPts val="1000"/>
                        </a:spcAft>
                      </a:pPr>
                      <a:r>
                        <a:rPr lang="en-GB" sz="1000" b="1" u="sng" dirty="0">
                          <a:effectLst/>
                          <a:latin typeface="Trebuchet MS" panose="020B0603020202020204" pitchFamily="34" charset="0"/>
                        </a:rPr>
                        <a:t>TRL2:</a:t>
                      </a:r>
                      <a:r>
                        <a:rPr lang="en-GB" sz="1000" b="0" u="none" dirty="0">
                          <a:effectLst/>
                          <a:latin typeface="Trebuchet MS" panose="020B0603020202020204" pitchFamily="34" charset="0"/>
                        </a:rPr>
                        <a:t> </a:t>
                      </a:r>
                      <a:r>
                        <a:rPr lang="en-GB" sz="1000" dirty="0">
                          <a:effectLst/>
                          <a:latin typeface="Trebuchet MS" panose="020B0603020202020204" pitchFamily="34" charset="0"/>
                        </a:rPr>
                        <a:t>Several research networks have prepared their own ELSI and FAIR guidelines which have been summarised in previous project (BRIDGE Health)</a:t>
                      </a:r>
                      <a:endParaRPr lang="en-US" sz="1000" dirty="0">
                        <a:effectLst/>
                        <a:latin typeface="Trebuchet MS" panose="020B0603020202020204" pitchFamily="34" charset="0"/>
                      </a:endParaRPr>
                    </a:p>
                    <a:p>
                      <a:pPr algn="just">
                        <a:lnSpc>
                          <a:spcPct val="115000"/>
                        </a:lnSpc>
                        <a:spcAft>
                          <a:spcPts val="1000"/>
                        </a:spcAft>
                      </a:pPr>
                      <a:r>
                        <a:rPr lang="en-GB" sz="1000" b="1" u="sng" dirty="0">
                          <a:effectLst/>
                          <a:latin typeface="Trebuchet MS" panose="020B0603020202020204" pitchFamily="34" charset="0"/>
                        </a:rPr>
                        <a:t>TRL7:</a:t>
                      </a:r>
                      <a:r>
                        <a:rPr lang="en-GB" sz="1000" b="0" u="none" dirty="0">
                          <a:effectLst/>
                          <a:latin typeface="Trebuchet MS" panose="020B0603020202020204" pitchFamily="34" charset="0"/>
                        </a:rPr>
                        <a:t> </a:t>
                      </a:r>
                      <a:r>
                        <a:rPr lang="en-GB" sz="1000" dirty="0">
                          <a:effectLst/>
                          <a:latin typeface="Trebuchet MS" panose="020B0603020202020204" pitchFamily="34" charset="0"/>
                        </a:rPr>
                        <a:t>ELSI and FAIR guidelines are demonstrated in the different settings and made available in the portal prototype (InfAct-WP10)</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txBody>
                  <a:tcPr marL="36778" marR="36778" marT="0" marB="0"/>
                </a:tc>
                <a:extLst>
                  <a:ext uri="{0D108BD9-81ED-4DB2-BD59-A6C34878D82A}">
                    <a16:rowId xmlns:a16="http://schemas.microsoft.com/office/drawing/2014/main" val="3708204148"/>
                  </a:ext>
                </a:extLst>
              </a:tr>
            </a:tbl>
          </a:graphicData>
        </a:graphic>
      </p:graphicFrame>
      <p:pic>
        <p:nvPicPr>
          <p:cNvPr id="3" name="Picture 2"/>
          <p:cNvPicPr>
            <a:picLocks noChangeAspect="1"/>
          </p:cNvPicPr>
          <p:nvPr/>
        </p:nvPicPr>
        <p:blipFill>
          <a:blip r:embed="rId2"/>
          <a:stretch>
            <a:fillRect/>
          </a:stretch>
        </p:blipFill>
        <p:spPr>
          <a:xfrm>
            <a:off x="76200" y="435429"/>
            <a:ext cx="3276600" cy="1028196"/>
          </a:xfrm>
          <a:prstGeom prst="rect">
            <a:avLst/>
          </a:prstGeom>
        </p:spPr>
      </p:pic>
    </p:spTree>
    <p:extLst>
      <p:ext uri="{BB962C8B-B14F-4D97-AF65-F5344CB8AC3E}">
        <p14:creationId xmlns:p14="http://schemas.microsoft.com/office/powerpoint/2010/main" val="2872528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 Innovative research in </a:t>
            </a:r>
            <a:br>
              <a:rPr lang="en-GB" dirty="0" smtClean="0"/>
            </a:br>
            <a:r>
              <a:rPr lang="en-GB" dirty="0" smtClean="0"/>
              <a:t>health information</a:t>
            </a:r>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4141861170"/>
              </p:ext>
            </p:extLst>
          </p:nvPr>
        </p:nvGraphicFramePr>
        <p:xfrm>
          <a:off x="533400" y="1981201"/>
          <a:ext cx="8153400" cy="4137659"/>
        </p:xfrm>
        <a:graphic>
          <a:graphicData uri="http://schemas.openxmlformats.org/drawingml/2006/table">
            <a:tbl>
              <a:tblPr firstRow="1" firstCol="1" bandRow="1">
                <a:tableStyleId>{5940675A-B579-460E-94D1-54222C63F5DA}</a:tableStyleId>
              </a:tblPr>
              <a:tblGrid>
                <a:gridCol w="1164050">
                  <a:extLst>
                    <a:ext uri="{9D8B030D-6E8A-4147-A177-3AD203B41FA5}">
                      <a16:colId xmlns:a16="http://schemas.microsoft.com/office/drawing/2014/main" val="2775708718"/>
                    </a:ext>
                  </a:extLst>
                </a:gridCol>
                <a:gridCol w="2112550">
                  <a:extLst>
                    <a:ext uri="{9D8B030D-6E8A-4147-A177-3AD203B41FA5}">
                      <a16:colId xmlns:a16="http://schemas.microsoft.com/office/drawing/2014/main" val="304614272"/>
                    </a:ext>
                  </a:extLst>
                </a:gridCol>
                <a:gridCol w="4876800">
                  <a:extLst>
                    <a:ext uri="{9D8B030D-6E8A-4147-A177-3AD203B41FA5}">
                      <a16:colId xmlns:a16="http://schemas.microsoft.com/office/drawing/2014/main" val="305030502"/>
                    </a:ext>
                  </a:extLst>
                </a:gridCol>
              </a:tblGrid>
              <a:tr h="224639">
                <a:tc gridSpan="2">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Element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tc hMerge="1">
                  <a:txBody>
                    <a:bodyPr/>
                    <a:lstStyle/>
                    <a:p>
                      <a:endParaRPr lang="en-GB"/>
                    </a:p>
                  </a:txBody>
                  <a:tcPr/>
                </a:tc>
                <a:tc>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Achieved during BRIDGE Health and InfAct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extLst>
                  <a:ext uri="{0D108BD9-81ED-4DB2-BD59-A6C34878D82A}">
                    <a16:rowId xmlns:a16="http://schemas.microsoft.com/office/drawing/2014/main" val="1890511341"/>
                  </a:ext>
                </a:extLst>
              </a:tr>
              <a:tr h="1604160">
                <a:tc rowSpan="2">
                  <a:txBody>
                    <a:bodyPr/>
                    <a:lstStyle/>
                    <a:p>
                      <a:pPr marL="0" algn="ctr" defTabSz="914400" rtl="0" eaLnBrk="1" latinLnBrk="0" hangingPunct="1">
                        <a:lnSpc>
                          <a:spcPct val="115000"/>
                        </a:lnSpc>
                        <a:spcAft>
                          <a:spcPts val="1000"/>
                        </a:spcAft>
                      </a:pPr>
                      <a:r>
                        <a:rPr lang="en-US" sz="1400" b="1" kern="1200" dirty="0" smtClean="0">
                          <a:solidFill>
                            <a:schemeClr val="tx1"/>
                          </a:solidFill>
                          <a:effectLst/>
                          <a:latin typeface="Trebuchet MS" panose="020B0603020202020204" pitchFamily="34" charset="0"/>
                          <a:ea typeface="+mn-ea"/>
                          <a:cs typeface="+mn-cs"/>
                        </a:rPr>
                        <a:t>Innovative research in health information</a:t>
                      </a:r>
                    </a:p>
                  </a:txBody>
                  <a:tcPr marL="36778" marR="36778" marT="0" marB="0"/>
                </a:tc>
                <a:tc>
                  <a:txBody>
                    <a:bodyPr/>
                    <a:lstStyle/>
                    <a:p>
                      <a:pPr marL="0" algn="l" defTabSz="914400" rtl="0" eaLnBrk="1" latinLnBrk="0" hangingPunct="1">
                        <a:lnSpc>
                          <a:spcPct val="115000"/>
                        </a:lnSpc>
                        <a:spcAft>
                          <a:spcPts val="1000"/>
                        </a:spcAft>
                      </a:pPr>
                      <a:r>
                        <a:rPr lang="en-GB" sz="1200" kern="1200" dirty="0">
                          <a:solidFill>
                            <a:schemeClr val="tx1"/>
                          </a:solidFill>
                          <a:effectLst/>
                          <a:latin typeface="Trebuchet MS" panose="020B0603020202020204" pitchFamily="34" charset="0"/>
                          <a:ea typeface="+mn-ea"/>
                          <a:cs typeface="+mn-cs"/>
                        </a:rPr>
                        <a:t>Leading-edge </a:t>
                      </a:r>
                      <a:r>
                        <a:rPr lang="en-GB" sz="1200" kern="1200" dirty="0">
                          <a:solidFill>
                            <a:schemeClr val="accent1"/>
                          </a:solidFill>
                          <a:effectLst/>
                          <a:latin typeface="Trebuchet MS" panose="020B0603020202020204" pitchFamily="34" charset="0"/>
                          <a:ea typeface="+mn-ea"/>
                          <a:cs typeface="+mn-cs"/>
                        </a:rPr>
                        <a:t>study designs</a:t>
                      </a:r>
                      <a:r>
                        <a:rPr lang="en-GB" sz="1200" kern="1200" dirty="0">
                          <a:solidFill>
                            <a:schemeClr val="tx1"/>
                          </a:solidFill>
                          <a:effectLst/>
                          <a:latin typeface="Trebuchet MS" panose="020B0603020202020204" pitchFamily="34" charset="0"/>
                          <a:ea typeface="+mn-ea"/>
                          <a:cs typeface="+mn-cs"/>
                        </a:rPr>
                        <a:t> and </a:t>
                      </a:r>
                      <a:r>
                        <a:rPr lang="en-GB" sz="1200" kern="1200" dirty="0">
                          <a:solidFill>
                            <a:schemeClr val="accent1"/>
                          </a:solidFill>
                          <a:effectLst/>
                          <a:latin typeface="Trebuchet MS" panose="020B0603020202020204" pitchFamily="34" charset="0"/>
                          <a:ea typeface="+mn-ea"/>
                          <a:cs typeface="+mn-cs"/>
                        </a:rPr>
                        <a:t>analytical methods</a:t>
                      </a:r>
                      <a:endParaRPr lang="en-US" sz="1200" kern="1200" dirty="0">
                        <a:solidFill>
                          <a:schemeClr val="accent1"/>
                        </a:solidFill>
                        <a:effectLst/>
                        <a:latin typeface="Trebuchet MS" panose="020B0603020202020204" pitchFamily="34" charset="0"/>
                        <a:ea typeface="+mn-ea"/>
                        <a:cs typeface="+mn-cs"/>
                      </a:endParaRPr>
                    </a:p>
                  </a:txBody>
                  <a:tcPr marL="33098" marR="33098" marT="0" marB="0"/>
                </a:tc>
                <a:tc>
                  <a:txBody>
                    <a:bodyPr/>
                    <a:lstStyle/>
                    <a:p>
                      <a:pPr algn="just">
                        <a:lnSpc>
                          <a:spcPct val="115000"/>
                        </a:lnSpc>
                        <a:spcAft>
                          <a:spcPts val="1000"/>
                        </a:spcAft>
                      </a:pPr>
                      <a:r>
                        <a:rPr lang="en-GB" sz="1000" b="1" u="sng" kern="1200" dirty="0">
                          <a:solidFill>
                            <a:schemeClr val="tx1"/>
                          </a:solidFill>
                          <a:effectLst/>
                          <a:latin typeface="Trebuchet MS" panose="020B0603020202020204" pitchFamily="34" charset="0"/>
                          <a:ea typeface="+mn-ea"/>
                          <a:cs typeface="+mn-cs"/>
                        </a:rPr>
                        <a:t>TRL4:</a:t>
                      </a:r>
                      <a:r>
                        <a:rPr lang="en-GB" sz="1000" b="0" u="none" kern="1200" dirty="0">
                          <a:solidFill>
                            <a:schemeClr val="tx1"/>
                          </a:solidFill>
                          <a:effectLst/>
                          <a:latin typeface="Trebuchet MS" panose="020B0603020202020204" pitchFamily="34" charset="0"/>
                          <a:ea typeface="+mn-ea"/>
                          <a:cs typeface="+mn-cs"/>
                        </a:rPr>
                        <a:t> </a:t>
                      </a:r>
                      <a:r>
                        <a:rPr lang="en-GB" sz="1000" kern="1200" dirty="0">
                          <a:solidFill>
                            <a:schemeClr val="tx1"/>
                          </a:solidFill>
                          <a:effectLst/>
                          <a:latin typeface="Trebuchet MS" panose="020B0603020202020204" pitchFamily="34" charset="0"/>
                          <a:ea typeface="+mn-ea"/>
                          <a:cs typeface="+mn-cs"/>
                        </a:rPr>
                        <a:t>Several proofs of concept have been / are being tested in controlled environments (BRIDGE Health and InfAct) </a:t>
                      </a:r>
                      <a:endParaRPr lang="en-US" sz="1000" kern="1200" dirty="0">
                        <a:solidFill>
                          <a:schemeClr val="tx1"/>
                        </a:solidFill>
                        <a:effectLst/>
                        <a:latin typeface="Trebuchet MS" panose="020B0603020202020204" pitchFamily="34" charset="0"/>
                        <a:ea typeface="+mn-ea"/>
                        <a:cs typeface="+mn-cs"/>
                      </a:endParaRPr>
                    </a:p>
                    <a:p>
                      <a:pPr algn="just">
                        <a:lnSpc>
                          <a:spcPct val="115000"/>
                        </a:lnSpc>
                        <a:spcAft>
                          <a:spcPts val="1000"/>
                        </a:spcAft>
                      </a:pPr>
                      <a:r>
                        <a:rPr lang="en-GB" sz="1000" b="1" u="sng" kern="1200" dirty="0">
                          <a:solidFill>
                            <a:schemeClr val="tx1"/>
                          </a:solidFill>
                          <a:effectLst/>
                          <a:latin typeface="Trebuchet MS" panose="020B0603020202020204" pitchFamily="34" charset="0"/>
                          <a:ea typeface="+mn-ea"/>
                          <a:cs typeface="+mn-cs"/>
                        </a:rPr>
                        <a:t>TRL5:</a:t>
                      </a:r>
                      <a:r>
                        <a:rPr lang="en-GB" sz="1000" b="0" u="none" kern="1200" dirty="0">
                          <a:solidFill>
                            <a:schemeClr val="tx1"/>
                          </a:solidFill>
                          <a:effectLst/>
                          <a:latin typeface="Trebuchet MS" panose="020B0603020202020204" pitchFamily="34" charset="0"/>
                          <a:ea typeface="+mn-ea"/>
                          <a:cs typeface="+mn-cs"/>
                        </a:rPr>
                        <a:t> </a:t>
                      </a:r>
                      <a:r>
                        <a:rPr lang="en-GB" sz="1000" kern="1200" dirty="0">
                          <a:solidFill>
                            <a:schemeClr val="accent1"/>
                          </a:solidFill>
                          <a:effectLst/>
                          <a:latin typeface="Trebuchet MS" panose="020B0603020202020204" pitchFamily="34" charset="0"/>
                          <a:ea typeface="+mn-ea"/>
                          <a:cs typeface="+mn-cs"/>
                        </a:rPr>
                        <a:t>Machine-learning techniques</a:t>
                      </a:r>
                      <a:r>
                        <a:rPr lang="en-GB" sz="1000" kern="1200" dirty="0">
                          <a:solidFill>
                            <a:schemeClr val="tx1"/>
                          </a:solidFill>
                          <a:effectLst/>
                          <a:latin typeface="Trebuchet MS" panose="020B0603020202020204" pitchFamily="34" charset="0"/>
                          <a:ea typeface="+mn-ea"/>
                          <a:cs typeface="+mn-cs"/>
                        </a:rPr>
                        <a:t> has been applied to the administrative health databases to estimate the prevalence of diabetes type I/II and to predict the incidence of diabetes cases (InfAct-WP9), </a:t>
                      </a:r>
                      <a:r>
                        <a:rPr lang="en-GB" sz="1000" kern="1200" dirty="0">
                          <a:solidFill>
                            <a:schemeClr val="accent1"/>
                          </a:solidFill>
                          <a:effectLst/>
                          <a:latin typeface="Trebuchet MS" panose="020B0603020202020204" pitchFamily="34" charset="0"/>
                          <a:ea typeface="+mn-ea"/>
                          <a:cs typeface="+mn-cs"/>
                        </a:rPr>
                        <a:t>Methodological guidelines </a:t>
                      </a:r>
                      <a:r>
                        <a:rPr lang="en-GB" sz="1000" kern="1200" dirty="0">
                          <a:solidFill>
                            <a:schemeClr val="tx1"/>
                          </a:solidFill>
                          <a:effectLst/>
                          <a:latin typeface="Trebuchet MS" panose="020B0603020202020204" pitchFamily="34" charset="0"/>
                          <a:ea typeface="+mn-ea"/>
                          <a:cs typeface="+mn-cs"/>
                        </a:rPr>
                        <a:t>are in the preparation phase to use </a:t>
                      </a:r>
                      <a:r>
                        <a:rPr lang="en-GB" sz="1000" kern="1200" dirty="0">
                          <a:solidFill>
                            <a:schemeClr val="accent1"/>
                          </a:solidFill>
                          <a:effectLst/>
                          <a:latin typeface="Trebuchet MS" panose="020B0603020202020204" pitchFamily="34" charset="0"/>
                          <a:ea typeface="+mn-ea"/>
                          <a:cs typeface="+mn-cs"/>
                        </a:rPr>
                        <a:t>linked data and machine learning techniques for population health research with practical examples of research studies</a:t>
                      </a:r>
                      <a:r>
                        <a:rPr lang="en-GB" sz="1000" kern="1200" dirty="0">
                          <a:solidFill>
                            <a:schemeClr val="tx1"/>
                          </a:solidFill>
                          <a:effectLst/>
                          <a:latin typeface="Trebuchet MS" panose="020B0603020202020204" pitchFamily="34" charset="0"/>
                          <a:ea typeface="+mn-ea"/>
                          <a:cs typeface="+mn-cs"/>
                        </a:rPr>
                        <a:t> (WP9).   </a:t>
                      </a:r>
                      <a:endParaRPr lang="en-US" sz="1000" kern="1200" dirty="0">
                        <a:solidFill>
                          <a:schemeClr val="tx1"/>
                        </a:solidFill>
                        <a:effectLst/>
                        <a:latin typeface="Trebuchet MS" panose="020B0603020202020204" pitchFamily="34" charset="0"/>
                        <a:ea typeface="+mn-ea"/>
                        <a:cs typeface="+mn-cs"/>
                      </a:endParaRPr>
                    </a:p>
                  </a:txBody>
                  <a:tcPr marL="33098" marR="33098" marT="0" marB="0"/>
                </a:tc>
                <a:extLst>
                  <a:ext uri="{0D108BD9-81ED-4DB2-BD59-A6C34878D82A}">
                    <a16:rowId xmlns:a16="http://schemas.microsoft.com/office/drawing/2014/main" val="2267728099"/>
                  </a:ext>
                </a:extLst>
              </a:tr>
              <a:tr h="1421828">
                <a:tc vMerge="1">
                  <a:txBody>
                    <a:bodyPr/>
                    <a:lstStyle/>
                    <a:p>
                      <a:endParaRPr lang="en-GB"/>
                    </a:p>
                  </a:txBody>
                  <a:tcPr/>
                </a:tc>
                <a:tc>
                  <a:txBody>
                    <a:bodyPr/>
                    <a:lstStyle/>
                    <a:p>
                      <a:pPr marL="0" algn="l" defTabSz="914400" rtl="0" eaLnBrk="1" latinLnBrk="0" hangingPunct="1">
                        <a:lnSpc>
                          <a:spcPct val="115000"/>
                        </a:lnSpc>
                        <a:spcAft>
                          <a:spcPts val="1000"/>
                        </a:spcAft>
                      </a:pPr>
                      <a:r>
                        <a:rPr lang="en-GB" sz="1200" kern="1200" dirty="0">
                          <a:solidFill>
                            <a:schemeClr val="accent1"/>
                          </a:solidFill>
                          <a:effectLst/>
                          <a:latin typeface="Trebuchet MS" panose="020B0603020202020204" pitchFamily="34" charset="0"/>
                          <a:ea typeface="+mn-ea"/>
                          <a:cs typeface="+mn-cs"/>
                        </a:rPr>
                        <a:t>Semantic and technological interoperability </a:t>
                      </a:r>
                      <a:r>
                        <a:rPr lang="en-GB" sz="1200" kern="1200" dirty="0">
                          <a:solidFill>
                            <a:schemeClr val="tx1"/>
                          </a:solidFill>
                          <a:effectLst/>
                          <a:latin typeface="Trebuchet MS" panose="020B0603020202020204" pitchFamily="34" charset="0"/>
                          <a:ea typeface="+mn-ea"/>
                          <a:cs typeface="+mn-cs"/>
                        </a:rPr>
                        <a:t>across datasets (within and between countries)</a:t>
                      </a:r>
                      <a:endParaRPr lang="en-US" sz="1200" kern="1200" dirty="0">
                        <a:solidFill>
                          <a:schemeClr val="tx1"/>
                        </a:solidFill>
                        <a:effectLst/>
                        <a:latin typeface="Trebuchet MS" panose="020B0603020202020204" pitchFamily="34" charset="0"/>
                        <a:ea typeface="+mn-ea"/>
                        <a:cs typeface="+mn-cs"/>
                      </a:endParaRPr>
                    </a:p>
                  </a:txBody>
                  <a:tcPr marL="33098" marR="33098" marT="0" marB="0"/>
                </a:tc>
                <a:tc>
                  <a:txBody>
                    <a:bodyPr/>
                    <a:lstStyle/>
                    <a:p>
                      <a:pPr algn="just">
                        <a:lnSpc>
                          <a:spcPct val="115000"/>
                        </a:lnSpc>
                        <a:spcAft>
                          <a:spcPts val="1000"/>
                        </a:spcAft>
                      </a:pPr>
                      <a:r>
                        <a:rPr lang="en-GB" sz="1000" b="1" u="sng" kern="1200" dirty="0">
                          <a:solidFill>
                            <a:schemeClr val="tx1"/>
                          </a:solidFill>
                          <a:effectLst/>
                          <a:latin typeface="Trebuchet MS" panose="020B0603020202020204" pitchFamily="34" charset="0"/>
                          <a:ea typeface="+mn-ea"/>
                          <a:cs typeface="+mn-cs"/>
                        </a:rPr>
                        <a:t>TRL4:</a:t>
                      </a:r>
                      <a:r>
                        <a:rPr lang="en-GB" sz="1000" b="0" u="none" kern="1200" dirty="0">
                          <a:solidFill>
                            <a:schemeClr val="tx1"/>
                          </a:solidFill>
                          <a:effectLst/>
                          <a:latin typeface="Trebuchet MS" panose="020B0603020202020204" pitchFamily="34" charset="0"/>
                          <a:ea typeface="+mn-ea"/>
                          <a:cs typeface="+mn-cs"/>
                        </a:rPr>
                        <a:t> </a:t>
                      </a:r>
                      <a:r>
                        <a:rPr lang="en-GB" sz="1000" kern="1200" dirty="0">
                          <a:solidFill>
                            <a:schemeClr val="tx1"/>
                          </a:solidFill>
                          <a:effectLst/>
                          <a:latin typeface="Trebuchet MS" panose="020B0603020202020204" pitchFamily="34" charset="0"/>
                          <a:ea typeface="+mn-ea"/>
                          <a:cs typeface="+mn-cs"/>
                        </a:rPr>
                        <a:t>A review of </a:t>
                      </a:r>
                      <a:r>
                        <a:rPr lang="en-GB" sz="1000" kern="1200" dirty="0">
                          <a:solidFill>
                            <a:schemeClr val="accent1"/>
                          </a:solidFill>
                          <a:effectLst/>
                          <a:latin typeface="Trebuchet MS" panose="020B0603020202020204" pitchFamily="34" charset="0"/>
                          <a:ea typeface="+mn-ea"/>
                          <a:cs typeface="+mn-cs"/>
                        </a:rPr>
                        <a:t>existing research networks </a:t>
                      </a:r>
                      <a:r>
                        <a:rPr lang="en-GB" sz="1000" kern="1200" dirty="0">
                          <a:solidFill>
                            <a:schemeClr val="tx1"/>
                          </a:solidFill>
                          <a:effectLst/>
                          <a:latin typeface="Trebuchet MS" panose="020B0603020202020204" pitchFamily="34" charset="0"/>
                          <a:ea typeface="+mn-ea"/>
                          <a:cs typeface="+mn-cs"/>
                        </a:rPr>
                        <a:t>(BRIDGE Health) reveals that most of population health research has been conducted </a:t>
                      </a:r>
                      <a:r>
                        <a:rPr lang="en-GB" sz="1000" kern="1200" dirty="0">
                          <a:solidFill>
                            <a:schemeClr val="accent1"/>
                          </a:solidFill>
                          <a:effectLst/>
                          <a:latin typeface="Trebuchet MS" panose="020B0603020202020204" pitchFamily="34" charset="0"/>
                          <a:ea typeface="+mn-ea"/>
                          <a:cs typeface="+mn-cs"/>
                        </a:rPr>
                        <a:t>using rigid data schemas and centralised data infrastructures</a:t>
                      </a:r>
                      <a:r>
                        <a:rPr lang="en-GB" sz="1000" kern="1200" dirty="0">
                          <a:solidFill>
                            <a:schemeClr val="tx1"/>
                          </a:solidFill>
                          <a:effectLst/>
                          <a:latin typeface="Trebuchet MS" panose="020B0603020202020204" pitchFamily="34" charset="0"/>
                          <a:ea typeface="+mn-ea"/>
                          <a:cs typeface="+mn-cs"/>
                        </a:rPr>
                        <a:t> collecting aggregated information</a:t>
                      </a:r>
                      <a:endParaRPr lang="en-US" sz="1000" kern="1200" dirty="0">
                        <a:solidFill>
                          <a:schemeClr val="tx1"/>
                        </a:solidFill>
                        <a:effectLst/>
                        <a:latin typeface="Trebuchet MS" panose="020B0603020202020204" pitchFamily="34" charset="0"/>
                        <a:ea typeface="+mn-ea"/>
                        <a:cs typeface="+mn-cs"/>
                      </a:endParaRPr>
                    </a:p>
                    <a:p>
                      <a:pPr algn="just">
                        <a:lnSpc>
                          <a:spcPct val="115000"/>
                        </a:lnSpc>
                        <a:spcAft>
                          <a:spcPts val="1000"/>
                        </a:spcAft>
                      </a:pPr>
                      <a:r>
                        <a:rPr lang="en-GB" sz="1000" b="1" u="sng" kern="1200" dirty="0">
                          <a:solidFill>
                            <a:schemeClr val="tx1"/>
                          </a:solidFill>
                          <a:effectLst/>
                          <a:latin typeface="Trebuchet MS" panose="020B0603020202020204" pitchFamily="34" charset="0"/>
                          <a:ea typeface="+mn-ea"/>
                          <a:cs typeface="+mn-cs"/>
                        </a:rPr>
                        <a:t>TRL3:</a:t>
                      </a:r>
                      <a:r>
                        <a:rPr lang="en-GB" sz="1000" b="0" u="none" kern="1200" dirty="0">
                          <a:solidFill>
                            <a:schemeClr val="tx1"/>
                          </a:solidFill>
                          <a:effectLst/>
                          <a:latin typeface="Trebuchet MS" panose="020B0603020202020204" pitchFamily="34" charset="0"/>
                          <a:ea typeface="+mn-ea"/>
                          <a:cs typeface="+mn-cs"/>
                        </a:rPr>
                        <a:t> </a:t>
                      </a:r>
                      <a:r>
                        <a:rPr lang="en-GB" sz="1000" kern="1200" dirty="0">
                          <a:solidFill>
                            <a:schemeClr val="accent1"/>
                          </a:solidFill>
                          <a:effectLst/>
                          <a:latin typeface="Trebuchet MS" panose="020B0603020202020204" pitchFamily="34" charset="0"/>
                          <a:ea typeface="+mn-ea"/>
                          <a:cs typeface="+mn-cs"/>
                        </a:rPr>
                        <a:t>Existing health data collection methods </a:t>
                      </a:r>
                      <a:r>
                        <a:rPr lang="en-GB" sz="1000" kern="1200" dirty="0">
                          <a:solidFill>
                            <a:schemeClr val="tx1"/>
                          </a:solidFill>
                          <a:effectLst/>
                          <a:latin typeface="Trebuchet MS" panose="020B0603020202020204" pitchFamily="34" charset="0"/>
                          <a:ea typeface="+mn-ea"/>
                          <a:cs typeface="+mn-cs"/>
                        </a:rPr>
                        <a:t>in EU by: </a:t>
                      </a:r>
                      <a:r>
                        <a:rPr lang="en-GB" sz="1000" kern="1200" dirty="0" err="1">
                          <a:solidFill>
                            <a:schemeClr val="tx1"/>
                          </a:solidFill>
                          <a:effectLst/>
                          <a:latin typeface="Trebuchet MS" panose="020B0603020202020204" pitchFamily="34" charset="0"/>
                          <a:ea typeface="+mn-ea"/>
                          <a:cs typeface="+mn-cs"/>
                        </a:rPr>
                        <a:t>i</a:t>
                      </a:r>
                      <a:r>
                        <a:rPr lang="en-GB" sz="1000" kern="1200" dirty="0">
                          <a:solidFill>
                            <a:schemeClr val="tx1"/>
                          </a:solidFill>
                          <a:effectLst/>
                          <a:latin typeface="Trebuchet MS" panose="020B0603020202020204" pitchFamily="34" charset="0"/>
                          <a:ea typeface="+mn-ea"/>
                          <a:cs typeface="+mn-cs"/>
                        </a:rPr>
                        <a:t>) reviewing and identifying standardized data collection methods and related quality assurance procedures; and ii) elaborating common procedures and guidelines for accessibility and availability of health information both for individual-based data and health indicators.</a:t>
                      </a:r>
                      <a:endParaRPr lang="en-US" sz="1000" kern="1200" dirty="0">
                        <a:solidFill>
                          <a:schemeClr val="tx1"/>
                        </a:solidFill>
                        <a:effectLst/>
                        <a:latin typeface="Trebuchet MS" panose="020B0603020202020204" pitchFamily="34" charset="0"/>
                        <a:ea typeface="+mn-ea"/>
                        <a:cs typeface="+mn-cs"/>
                      </a:endParaRPr>
                    </a:p>
                    <a:p>
                      <a:pPr algn="just">
                        <a:lnSpc>
                          <a:spcPct val="115000"/>
                        </a:lnSpc>
                        <a:spcAft>
                          <a:spcPts val="1000"/>
                        </a:spcAft>
                      </a:pPr>
                      <a:r>
                        <a:rPr lang="en-GB" sz="1000" b="1" u="sng" kern="1200" dirty="0">
                          <a:solidFill>
                            <a:schemeClr val="tx1"/>
                          </a:solidFill>
                          <a:effectLst/>
                          <a:latin typeface="Trebuchet MS" panose="020B0603020202020204" pitchFamily="34" charset="0"/>
                          <a:ea typeface="+mn-ea"/>
                          <a:cs typeface="+mn-cs"/>
                        </a:rPr>
                        <a:t>TRL6:</a:t>
                      </a:r>
                      <a:r>
                        <a:rPr lang="en-GB" sz="1000" b="0" u="none" kern="1200" dirty="0">
                          <a:solidFill>
                            <a:schemeClr val="tx1"/>
                          </a:solidFill>
                          <a:effectLst/>
                          <a:latin typeface="Trebuchet MS" panose="020B0603020202020204" pitchFamily="34" charset="0"/>
                          <a:ea typeface="+mn-ea"/>
                          <a:cs typeface="+mn-cs"/>
                        </a:rPr>
                        <a:t> </a:t>
                      </a:r>
                      <a:r>
                        <a:rPr lang="en-GB" sz="1000" kern="1200" dirty="0">
                          <a:solidFill>
                            <a:schemeClr val="tx1"/>
                          </a:solidFill>
                          <a:effectLst/>
                          <a:latin typeface="Trebuchet MS" panose="020B0603020202020204" pitchFamily="34" charset="0"/>
                          <a:ea typeface="+mn-ea"/>
                          <a:cs typeface="+mn-cs"/>
                        </a:rPr>
                        <a:t>Use cases (InfAct-WP10) will </a:t>
                      </a:r>
                      <a:r>
                        <a:rPr lang="en-GB" sz="1000" kern="1200" dirty="0">
                          <a:solidFill>
                            <a:schemeClr val="accent1"/>
                          </a:solidFill>
                          <a:effectLst/>
                          <a:latin typeface="Trebuchet MS" panose="020B0603020202020204" pitchFamily="34" charset="0"/>
                          <a:ea typeface="+mn-ea"/>
                          <a:cs typeface="+mn-cs"/>
                        </a:rPr>
                        <a:t>demonstrate the feasibility of using common data models in distributed infrastructures implemented in real-life environments </a:t>
                      </a:r>
                      <a:endParaRPr lang="en-GB" sz="1000" kern="1200" dirty="0" smtClean="0">
                        <a:solidFill>
                          <a:schemeClr val="accent1"/>
                        </a:solidFill>
                        <a:effectLst/>
                        <a:latin typeface="Trebuchet MS" panose="020B0603020202020204" pitchFamily="34" charset="0"/>
                        <a:ea typeface="+mn-ea"/>
                        <a:cs typeface="+mn-cs"/>
                      </a:endParaRPr>
                    </a:p>
                    <a:p>
                      <a:pPr algn="just">
                        <a:lnSpc>
                          <a:spcPct val="115000"/>
                        </a:lnSpc>
                        <a:spcAft>
                          <a:spcPts val="1000"/>
                        </a:spcAft>
                      </a:pPr>
                      <a:endParaRPr lang="en-US" sz="1000" kern="1200" dirty="0">
                        <a:solidFill>
                          <a:schemeClr val="accent1"/>
                        </a:solidFill>
                        <a:effectLst/>
                        <a:latin typeface="Trebuchet MS" panose="020B0603020202020204" pitchFamily="34" charset="0"/>
                        <a:ea typeface="+mn-ea"/>
                        <a:cs typeface="+mn-cs"/>
                      </a:endParaRPr>
                    </a:p>
                  </a:txBody>
                  <a:tcPr marL="33098" marR="33098" marT="0" marB="0"/>
                </a:tc>
                <a:extLst>
                  <a:ext uri="{0D108BD9-81ED-4DB2-BD59-A6C34878D82A}">
                    <a16:rowId xmlns:a16="http://schemas.microsoft.com/office/drawing/2014/main" val="892994904"/>
                  </a:ext>
                </a:extLst>
              </a:tr>
            </a:tbl>
          </a:graphicData>
        </a:graphic>
      </p:graphicFrame>
      <p:pic>
        <p:nvPicPr>
          <p:cNvPr id="5" name="Picture 4"/>
          <p:cNvPicPr>
            <a:picLocks noChangeAspect="1"/>
          </p:cNvPicPr>
          <p:nvPr/>
        </p:nvPicPr>
        <p:blipFill>
          <a:blip r:embed="rId2"/>
          <a:stretch>
            <a:fillRect/>
          </a:stretch>
        </p:blipFill>
        <p:spPr>
          <a:xfrm>
            <a:off x="76200" y="435429"/>
            <a:ext cx="3276600" cy="1028196"/>
          </a:xfrm>
          <a:prstGeom prst="rect">
            <a:avLst/>
          </a:prstGeom>
        </p:spPr>
      </p:pic>
    </p:spTree>
    <p:extLst>
      <p:ext uri="{BB962C8B-B14F-4D97-AF65-F5344CB8AC3E}">
        <p14:creationId xmlns:p14="http://schemas.microsoft.com/office/powerpoint/2010/main" val="15588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III. Capacity building in </a:t>
            </a:r>
            <a:br>
              <a:rPr lang="en-GB" dirty="0" smtClean="0"/>
            </a:br>
            <a:r>
              <a:rPr lang="en-GB" dirty="0" smtClean="0"/>
              <a:t>health information</a:t>
            </a:r>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3383171372"/>
              </p:ext>
            </p:extLst>
          </p:nvPr>
        </p:nvGraphicFramePr>
        <p:xfrm>
          <a:off x="533400" y="1981201"/>
          <a:ext cx="8153400" cy="4540099"/>
        </p:xfrm>
        <a:graphic>
          <a:graphicData uri="http://schemas.openxmlformats.org/drawingml/2006/table">
            <a:tbl>
              <a:tblPr firstRow="1" firstCol="1" bandRow="1">
                <a:tableStyleId>{5940675A-B579-460E-94D1-54222C63F5DA}</a:tableStyleId>
              </a:tblPr>
              <a:tblGrid>
                <a:gridCol w="1164050">
                  <a:extLst>
                    <a:ext uri="{9D8B030D-6E8A-4147-A177-3AD203B41FA5}">
                      <a16:colId xmlns:a16="http://schemas.microsoft.com/office/drawing/2014/main" val="2775708718"/>
                    </a:ext>
                  </a:extLst>
                </a:gridCol>
                <a:gridCol w="2112550">
                  <a:extLst>
                    <a:ext uri="{9D8B030D-6E8A-4147-A177-3AD203B41FA5}">
                      <a16:colId xmlns:a16="http://schemas.microsoft.com/office/drawing/2014/main" val="304614272"/>
                    </a:ext>
                  </a:extLst>
                </a:gridCol>
                <a:gridCol w="4876800">
                  <a:extLst>
                    <a:ext uri="{9D8B030D-6E8A-4147-A177-3AD203B41FA5}">
                      <a16:colId xmlns:a16="http://schemas.microsoft.com/office/drawing/2014/main" val="305030502"/>
                    </a:ext>
                  </a:extLst>
                </a:gridCol>
              </a:tblGrid>
              <a:tr h="224639">
                <a:tc gridSpan="2">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Element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tc hMerge="1">
                  <a:txBody>
                    <a:bodyPr/>
                    <a:lstStyle/>
                    <a:p>
                      <a:endParaRPr lang="en-GB"/>
                    </a:p>
                  </a:txBody>
                  <a:tcPr/>
                </a:tc>
                <a:tc>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Achieved during BRIDGE Health and InfAct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extLst>
                  <a:ext uri="{0D108BD9-81ED-4DB2-BD59-A6C34878D82A}">
                    <a16:rowId xmlns:a16="http://schemas.microsoft.com/office/drawing/2014/main" val="1890511341"/>
                  </a:ext>
                </a:extLst>
              </a:tr>
              <a:tr h="1604160">
                <a:tc rowSpan="2">
                  <a:txBody>
                    <a:bodyPr/>
                    <a:lstStyle/>
                    <a:p>
                      <a:pPr marL="0" algn="ctr" defTabSz="914400" rtl="0" eaLnBrk="1" latinLnBrk="0" hangingPunct="1">
                        <a:lnSpc>
                          <a:spcPct val="115000"/>
                        </a:lnSpc>
                        <a:spcAft>
                          <a:spcPts val="1000"/>
                        </a:spcAft>
                      </a:pPr>
                      <a:r>
                        <a:rPr lang="en-US" sz="1400" b="1" kern="1200" dirty="0" smtClean="0">
                          <a:solidFill>
                            <a:schemeClr val="tx1"/>
                          </a:solidFill>
                          <a:effectLst/>
                          <a:latin typeface="Trebuchet MS" panose="020B0603020202020204" pitchFamily="34" charset="0"/>
                          <a:ea typeface="+mn-ea"/>
                          <a:cs typeface="+mn-cs"/>
                        </a:rPr>
                        <a:t>Capacity building in health information</a:t>
                      </a:r>
                    </a:p>
                  </a:txBody>
                  <a:tcPr marL="36778" marR="36778" marT="0" marB="0"/>
                </a:tc>
                <a:tc>
                  <a:txBody>
                    <a:bodyPr/>
                    <a:lstStyle/>
                    <a:p>
                      <a:pPr algn="l">
                        <a:lnSpc>
                          <a:spcPct val="115000"/>
                        </a:lnSpc>
                        <a:spcAft>
                          <a:spcPts val="1000"/>
                        </a:spcAft>
                      </a:pPr>
                      <a:r>
                        <a:rPr lang="en-GB" sz="1200" dirty="0">
                          <a:effectLst/>
                          <a:latin typeface="Trebuchet MS" panose="020B0603020202020204" pitchFamily="34" charset="0"/>
                          <a:ea typeface="Calibri" panose="020F0502020204030204" pitchFamily="34" charset="0"/>
                          <a:cs typeface="Arial" panose="020B0604020202020204" pitchFamily="34" charset="0"/>
                        </a:rPr>
                        <a:t>Standardised </a:t>
                      </a: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protocols and guidelines </a:t>
                      </a:r>
                      <a:r>
                        <a:rPr lang="en-GB" sz="1200" dirty="0">
                          <a:effectLst/>
                          <a:latin typeface="Trebuchet MS" panose="020B0603020202020204" pitchFamily="34" charset="0"/>
                          <a:ea typeface="Calibri" panose="020F0502020204030204" pitchFamily="34" charset="0"/>
                          <a:cs typeface="Arial" panose="020B0604020202020204" pitchFamily="34" charset="0"/>
                        </a:rPr>
                        <a:t>exists</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TRL2:</a:t>
                      </a:r>
                      <a:r>
                        <a:rPr lang="en-GB" sz="1000" b="0" u="none" dirty="0">
                          <a:effectLst/>
                          <a:latin typeface="Trebuchet MS" panose="020B0603020202020204" pitchFamily="34" charset="0"/>
                          <a:ea typeface="Calibri" panose="020F0502020204030204" pitchFamily="34" charset="0"/>
                          <a:cs typeface="Arial" panose="020B0604020202020204" pitchFamily="34" charset="0"/>
                        </a:rPr>
                        <a:t> </a:t>
                      </a:r>
                      <a:r>
                        <a:rPr lang="en-GB" sz="1000" dirty="0">
                          <a:effectLst/>
                          <a:latin typeface="Trebuchet MS" panose="020B0603020202020204" pitchFamily="34" charset="0"/>
                          <a:ea typeface="Calibri" panose="020F0502020204030204" pitchFamily="34" charset="0"/>
                          <a:cs typeface="Arial" panose="020B0604020202020204" pitchFamily="34" charset="0"/>
                        </a:rPr>
                        <a:t>the baselines for a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European Capacity Building strategy</a:t>
                      </a:r>
                      <a:r>
                        <a:rPr lang="en-GB" sz="1000" dirty="0">
                          <a:effectLst/>
                          <a:latin typeface="Trebuchet MS" panose="020B0603020202020204" pitchFamily="34" charset="0"/>
                          <a:ea typeface="Calibri" panose="020F0502020204030204" pitchFamily="34" charset="0"/>
                          <a:cs typeface="Arial" panose="020B0604020202020204" pitchFamily="34" charset="0"/>
                        </a:rPr>
                        <a:t>: As a flexible structure of courses and other capacity building activities, modules and training plans, covering all the areas related to Health Information easily tailored to tackle the different needs and inequalities. (InfAct-WP6)</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000" b="1" u="sng" dirty="0" smtClean="0">
                          <a:effectLst/>
                          <a:latin typeface="Trebuchet MS" panose="020B0603020202020204" pitchFamily="34" charset="0"/>
                          <a:ea typeface="Calibri" panose="020F0502020204030204" pitchFamily="34" charset="0"/>
                          <a:cs typeface="Arial" panose="020B0604020202020204" pitchFamily="34" charset="0"/>
                        </a:rPr>
                        <a:t>TRL4:</a:t>
                      </a:r>
                      <a:r>
                        <a:rPr lang="en-GB" sz="1000" b="0" u="none" dirty="0" smtClean="0">
                          <a:effectLst/>
                          <a:latin typeface="Trebuchet MS" panose="020B0603020202020204" pitchFamily="34" charset="0"/>
                          <a:ea typeface="Calibri" panose="020F0502020204030204" pitchFamily="34" charset="0"/>
                          <a:cs typeface="Arial" panose="020B0604020202020204" pitchFamily="34" charset="0"/>
                        </a:rPr>
                        <a:t> </a:t>
                      </a:r>
                      <a:r>
                        <a:rPr lang="en-GB" sz="1000" dirty="0" smtClean="0">
                          <a:effectLst/>
                          <a:latin typeface="Trebuchet MS" panose="020B0603020202020204" pitchFamily="34" charset="0"/>
                          <a:ea typeface="Calibri" panose="020F0502020204030204" pitchFamily="34" charset="0"/>
                          <a:cs typeface="Arial" panose="020B0604020202020204" pitchFamily="34" charset="0"/>
                        </a:rPr>
                        <a:t>Several </a:t>
                      </a:r>
                      <a:r>
                        <a:rPr lang="en-GB" sz="1000" dirty="0">
                          <a:effectLst/>
                          <a:latin typeface="Trebuchet MS" panose="020B0603020202020204" pitchFamily="34" charset="0"/>
                          <a:ea typeface="Calibri" panose="020F0502020204030204" pitchFamily="34" charset="0"/>
                          <a:cs typeface="Arial" panose="020B0604020202020204" pitchFamily="34" charset="0"/>
                        </a:rPr>
                        <a:t>EU level health information networks have prepared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standardised protocols and guidelines</a:t>
                      </a:r>
                      <a:r>
                        <a:rPr lang="en-GB" sz="1000" dirty="0">
                          <a:effectLst/>
                          <a:latin typeface="Trebuchet MS" panose="020B0603020202020204" pitchFamily="34" charset="0"/>
                          <a:ea typeface="Calibri" panose="020F0502020204030204" pitchFamily="34" charset="0"/>
                          <a:cs typeface="Arial" panose="020B0604020202020204" pitchFamily="34" charset="0"/>
                        </a:rPr>
                        <a:t> which have been used in different studies (summarised by BRIDGE Health)</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TRL5:</a:t>
                      </a:r>
                      <a:r>
                        <a:rPr lang="en-GB" sz="1000" b="0" u="none" dirty="0">
                          <a:effectLst/>
                          <a:latin typeface="Trebuchet MS" panose="020B0603020202020204" pitchFamily="34" charset="0"/>
                          <a:ea typeface="Calibri" panose="020F0502020204030204" pitchFamily="34" charset="0"/>
                          <a:cs typeface="Arial" panose="020B0604020202020204" pitchFamily="34" charset="0"/>
                        </a:rPr>
                        <a:t> </a:t>
                      </a:r>
                      <a:r>
                        <a:rPr lang="en-GB" sz="1000" dirty="0">
                          <a:effectLst/>
                          <a:latin typeface="Trebuchet MS" panose="020B0603020202020204" pitchFamily="34" charset="0"/>
                          <a:ea typeface="Calibri" panose="020F0502020204030204" pitchFamily="34" charset="0"/>
                          <a:cs typeface="Arial" panose="020B0604020202020204" pitchFamily="34" charset="0"/>
                        </a:rPr>
                        <a:t>Distribution of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existing protocols and guidelines through portal prototype </a:t>
                      </a:r>
                      <a:r>
                        <a:rPr lang="en-GB" sz="1000" dirty="0">
                          <a:effectLst/>
                          <a:latin typeface="Trebuchet MS" panose="020B0603020202020204" pitchFamily="34" charset="0"/>
                          <a:ea typeface="Calibri" panose="020F0502020204030204" pitchFamily="34" charset="0"/>
                          <a:cs typeface="Arial" panose="020B0604020202020204" pitchFamily="34" charset="0"/>
                        </a:rPr>
                        <a:t>for larger audience (InfAct-WP5, 7, 8, 9, 10</a:t>
                      </a:r>
                      <a:r>
                        <a:rPr lang="en-GB" sz="1000" dirty="0" smtClean="0">
                          <a:effectLst/>
                          <a:latin typeface="Trebuchet MS" panose="020B0603020202020204" pitchFamily="34" charset="0"/>
                          <a:ea typeface="Calibri" panose="020F0502020204030204" pitchFamily="34" charset="0"/>
                          <a:cs typeface="Arial" panose="020B0604020202020204" pitchFamily="34" charset="0"/>
                        </a:rPr>
                        <a:t>)</a:t>
                      </a:r>
                    </a:p>
                    <a:p>
                      <a:pPr algn="just">
                        <a:lnSpc>
                          <a:spcPct val="115000"/>
                        </a:lnSpc>
                        <a:spcAft>
                          <a:spcPts val="1000"/>
                        </a:spcAft>
                      </a:pP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7728099"/>
                  </a:ext>
                </a:extLst>
              </a:tr>
              <a:tr h="1421828">
                <a:tc vMerge="1">
                  <a:txBody>
                    <a:bodyPr/>
                    <a:lstStyle/>
                    <a:p>
                      <a:endParaRPr lang="en-GB"/>
                    </a:p>
                  </a:txBody>
                  <a:tcPr/>
                </a:tc>
                <a:tc>
                  <a:txBody>
                    <a:bodyPr/>
                    <a:lstStyle/>
                    <a:p>
                      <a:pPr algn="l">
                        <a:lnSpc>
                          <a:spcPct val="115000"/>
                        </a:lnSpc>
                        <a:spcAft>
                          <a:spcPts val="1000"/>
                        </a:spcAft>
                      </a:pPr>
                      <a:r>
                        <a:rPr lang="en-GB" sz="1200" dirty="0">
                          <a:effectLst/>
                          <a:latin typeface="Trebuchet MS" panose="020B0603020202020204" pitchFamily="34" charset="0"/>
                          <a:ea typeface="Calibri" panose="020F0502020204030204" pitchFamily="34" charset="0"/>
                          <a:cs typeface="Arial" panose="020B0604020202020204" pitchFamily="34" charset="0"/>
                        </a:rPr>
                        <a:t>Static </a:t>
                      </a: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training </a:t>
                      </a:r>
                      <a:r>
                        <a:rPr lang="en-GB" sz="1200" dirty="0">
                          <a:effectLst/>
                          <a:latin typeface="Trebuchet MS" panose="020B0603020202020204" pitchFamily="34" charset="0"/>
                          <a:ea typeface="Calibri" panose="020F0502020204030204" pitchFamily="34" charset="0"/>
                          <a:cs typeface="Arial" panose="020B0604020202020204" pitchFamily="34" charset="0"/>
                        </a:rPr>
                        <a:t>materials</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TRL3:</a:t>
                      </a:r>
                      <a:r>
                        <a:rPr lang="en-GB" sz="1000" dirty="0">
                          <a:effectLst/>
                          <a:latin typeface="Trebuchet MS" panose="020B0603020202020204" pitchFamily="34" charset="0"/>
                          <a:ea typeface="Calibri" panose="020F0502020204030204" pitchFamily="34" charset="0"/>
                          <a:cs typeface="Arial" panose="020B0604020202020204" pitchFamily="34" charset="0"/>
                        </a:rPr>
                        <a:t> Some EU level networks have prepared statics training materials (summarised by BRIDGE Health) </a:t>
                      </a:r>
                      <a:r>
                        <a:rPr lang="en-US" sz="1000" dirty="0">
                          <a:effectLst/>
                          <a:latin typeface="Trebuchet MS" panose="020B0603020202020204" pitchFamily="34" charset="0"/>
                          <a:ea typeface="Calibri" panose="020F0502020204030204" pitchFamily="34" charset="0"/>
                          <a:cs typeface="Arial" panose="020B0604020202020204" pitchFamily="34" charset="0"/>
                        </a:rPr>
                        <a:t>E.g. Training material about BoD concept, methods and translation of BoD estimates into health policy is available on web-based platform (InfAct-WP9).</a:t>
                      </a:r>
                    </a:p>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TRL6:</a:t>
                      </a:r>
                      <a:r>
                        <a:rPr lang="en-GB" sz="1000" dirty="0">
                          <a:effectLst/>
                          <a:latin typeface="Trebuchet MS" panose="020B0603020202020204" pitchFamily="34" charset="0"/>
                          <a:ea typeface="Calibri" panose="020F0502020204030204" pitchFamily="34" charset="0"/>
                          <a:cs typeface="Arial" panose="020B0604020202020204" pitchFamily="34" charset="0"/>
                        </a:rPr>
                        <a:t>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An online flagship course was designed and tested</a:t>
                      </a:r>
                      <a:r>
                        <a:rPr lang="en-GB" sz="1000" dirty="0">
                          <a:effectLst/>
                          <a:latin typeface="Trebuchet MS" panose="020B0603020202020204" pitchFamily="34" charset="0"/>
                          <a:ea typeface="Calibri" panose="020F0502020204030204" pitchFamily="34" charset="0"/>
                          <a:cs typeface="Arial" panose="020B0604020202020204" pitchFamily="34" charset="0"/>
                        </a:rPr>
                        <a:t>, addressing the following thematic areas: data analysis &amp; interpretation, especially interoperability of data sources, derivation of European Core Health Indicators (ECHI) indicators and foresight/scenario analysis; transfer from data to policy, especially policy translation tools and data presentation. A database on training courses in health information is centrally hosted on web-based platform (InfAct-WP6</a:t>
                      </a:r>
                      <a:r>
                        <a:rPr lang="en-GB" sz="1000" dirty="0" smtClean="0">
                          <a:effectLst/>
                          <a:latin typeface="Trebuchet MS" panose="020B0603020202020204" pitchFamily="34" charset="0"/>
                          <a:ea typeface="Calibri" panose="020F0502020204030204" pitchFamily="34" charset="0"/>
                          <a:cs typeface="Arial" panose="020B0604020202020204" pitchFamily="34" charset="0"/>
                        </a:rPr>
                        <a:t>)</a:t>
                      </a:r>
                    </a:p>
                    <a:p>
                      <a:pPr algn="just">
                        <a:lnSpc>
                          <a:spcPct val="115000"/>
                        </a:lnSpc>
                        <a:spcAft>
                          <a:spcPts val="1000"/>
                        </a:spcAft>
                      </a:pP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2994904"/>
                  </a:ext>
                </a:extLst>
              </a:tr>
            </a:tbl>
          </a:graphicData>
        </a:graphic>
      </p:graphicFrame>
      <p:pic>
        <p:nvPicPr>
          <p:cNvPr id="5" name="Picture 4"/>
          <p:cNvPicPr>
            <a:picLocks noChangeAspect="1"/>
          </p:cNvPicPr>
          <p:nvPr/>
        </p:nvPicPr>
        <p:blipFill>
          <a:blip r:embed="rId2"/>
          <a:stretch>
            <a:fillRect/>
          </a:stretch>
        </p:blipFill>
        <p:spPr>
          <a:xfrm>
            <a:off x="76200" y="435429"/>
            <a:ext cx="3276600" cy="1028196"/>
          </a:xfrm>
          <a:prstGeom prst="rect">
            <a:avLst/>
          </a:prstGeom>
        </p:spPr>
      </p:pic>
    </p:spTree>
    <p:extLst>
      <p:ext uri="{BB962C8B-B14F-4D97-AF65-F5344CB8AC3E}">
        <p14:creationId xmlns:p14="http://schemas.microsoft.com/office/powerpoint/2010/main" val="467172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III. Capacity building in </a:t>
            </a:r>
            <a:br>
              <a:rPr lang="en-GB" dirty="0" smtClean="0"/>
            </a:br>
            <a:r>
              <a:rPr lang="en-GB" dirty="0" smtClean="0"/>
              <a:t>health information</a:t>
            </a:r>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723345728"/>
              </p:ext>
            </p:extLst>
          </p:nvPr>
        </p:nvGraphicFramePr>
        <p:xfrm>
          <a:off x="533400" y="1981201"/>
          <a:ext cx="8153400" cy="4241227"/>
        </p:xfrm>
        <a:graphic>
          <a:graphicData uri="http://schemas.openxmlformats.org/drawingml/2006/table">
            <a:tbl>
              <a:tblPr firstRow="1" firstCol="1" bandRow="1">
                <a:tableStyleId>{5940675A-B579-460E-94D1-54222C63F5DA}</a:tableStyleId>
              </a:tblPr>
              <a:tblGrid>
                <a:gridCol w="1164050">
                  <a:extLst>
                    <a:ext uri="{9D8B030D-6E8A-4147-A177-3AD203B41FA5}">
                      <a16:colId xmlns:a16="http://schemas.microsoft.com/office/drawing/2014/main" val="2775708718"/>
                    </a:ext>
                  </a:extLst>
                </a:gridCol>
                <a:gridCol w="2112550">
                  <a:extLst>
                    <a:ext uri="{9D8B030D-6E8A-4147-A177-3AD203B41FA5}">
                      <a16:colId xmlns:a16="http://schemas.microsoft.com/office/drawing/2014/main" val="304614272"/>
                    </a:ext>
                  </a:extLst>
                </a:gridCol>
                <a:gridCol w="4876800">
                  <a:extLst>
                    <a:ext uri="{9D8B030D-6E8A-4147-A177-3AD203B41FA5}">
                      <a16:colId xmlns:a16="http://schemas.microsoft.com/office/drawing/2014/main" val="305030502"/>
                    </a:ext>
                  </a:extLst>
                </a:gridCol>
              </a:tblGrid>
              <a:tr h="224639">
                <a:tc gridSpan="2">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Element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tc hMerge="1">
                  <a:txBody>
                    <a:bodyPr/>
                    <a:lstStyle/>
                    <a:p>
                      <a:endParaRPr lang="en-GB"/>
                    </a:p>
                  </a:txBody>
                  <a:tcPr/>
                </a:tc>
                <a:tc>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Achieved during BRIDGE Health and InfAct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extLst>
                  <a:ext uri="{0D108BD9-81ED-4DB2-BD59-A6C34878D82A}">
                    <a16:rowId xmlns:a16="http://schemas.microsoft.com/office/drawing/2014/main" val="1890511341"/>
                  </a:ext>
                </a:extLst>
              </a:tr>
              <a:tr h="1375560">
                <a:tc rowSpan="3">
                  <a:txBody>
                    <a:bodyPr/>
                    <a:lstStyle/>
                    <a:p>
                      <a:pPr marL="0" algn="ctr" defTabSz="914400" rtl="0" eaLnBrk="1" latinLnBrk="0" hangingPunct="1">
                        <a:lnSpc>
                          <a:spcPct val="115000"/>
                        </a:lnSpc>
                        <a:spcAft>
                          <a:spcPts val="1000"/>
                        </a:spcAft>
                      </a:pPr>
                      <a:r>
                        <a:rPr lang="en-US" sz="1400" b="1" kern="1200" dirty="0" smtClean="0">
                          <a:solidFill>
                            <a:schemeClr val="tx1"/>
                          </a:solidFill>
                          <a:effectLst/>
                          <a:latin typeface="Trebuchet MS" panose="020B0603020202020204" pitchFamily="34" charset="0"/>
                          <a:ea typeface="+mn-ea"/>
                          <a:cs typeface="+mn-cs"/>
                        </a:rPr>
                        <a:t>Capacity building in health information</a:t>
                      </a:r>
                    </a:p>
                  </a:txBody>
                  <a:tcPr marL="36778" marR="36778" marT="0" marB="0"/>
                </a:tc>
                <a:tc>
                  <a:txBody>
                    <a:bodyPr/>
                    <a:lstStyle/>
                    <a:p>
                      <a:pPr algn="l">
                        <a:lnSpc>
                          <a:spcPct val="115000"/>
                        </a:lnSpc>
                        <a:spcAft>
                          <a:spcPts val="1000"/>
                        </a:spcAft>
                      </a:pP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Interactive training </a:t>
                      </a:r>
                      <a:r>
                        <a:rPr lang="en-GB" sz="1200" dirty="0">
                          <a:effectLst/>
                          <a:latin typeface="Trebuchet MS" panose="020B0603020202020204" pitchFamily="34" charset="0"/>
                          <a:ea typeface="Calibri" panose="020F0502020204030204" pitchFamily="34" charset="0"/>
                          <a:cs typeface="Arial" panose="020B0604020202020204" pitchFamily="34" charset="0"/>
                        </a:rPr>
                        <a:t>materials/ webinars</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TRL1:</a:t>
                      </a:r>
                      <a:r>
                        <a:rPr lang="en-GB" sz="1000" dirty="0">
                          <a:effectLst/>
                          <a:latin typeface="Trebuchet MS" panose="020B0603020202020204" pitchFamily="34" charset="0"/>
                          <a:ea typeface="Calibri" panose="020F0502020204030204" pitchFamily="34" charset="0"/>
                          <a:cs typeface="Arial" panose="020B0604020202020204" pitchFamily="34" charset="0"/>
                        </a:rPr>
                        <a:t> A review of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existing interactive training </a:t>
                      </a:r>
                      <a:r>
                        <a:rPr lang="en-GB" sz="1000" dirty="0">
                          <a:effectLst/>
                          <a:latin typeface="Trebuchet MS" panose="020B0603020202020204" pitchFamily="34" charset="0"/>
                          <a:ea typeface="Calibri" panose="020F0502020204030204" pitchFamily="34" charset="0"/>
                          <a:cs typeface="Arial" panose="020B0604020202020204" pitchFamily="34" charset="0"/>
                        </a:rPr>
                        <a:t>materials is prepared in InfAct</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TRL7:</a:t>
                      </a:r>
                      <a:r>
                        <a:rPr lang="en-GB" sz="1000" dirty="0">
                          <a:effectLst/>
                          <a:latin typeface="Trebuchet MS" panose="020B0603020202020204" pitchFamily="34" charset="0"/>
                          <a:ea typeface="Calibri" panose="020F0502020204030204" pitchFamily="34" charset="0"/>
                          <a:cs typeface="Arial" panose="020B0604020202020204" pitchFamily="34" charset="0"/>
                        </a:rPr>
                        <a:t> The online flagship course provides specific interactive training materials on data collection methods, sources of data, metrics and indicators, especially related to health examination surveys; and data privacy and ethical issues (the EU General Data Protection Regulation - GDPR).</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7728099"/>
                  </a:ext>
                </a:extLst>
              </a:tr>
              <a:tr h="1219200">
                <a:tc vMerge="1">
                  <a:txBody>
                    <a:bodyPr/>
                    <a:lstStyle/>
                    <a:p>
                      <a:endParaRPr lang="en-GB"/>
                    </a:p>
                  </a:txBody>
                  <a:tcPr/>
                </a:tc>
                <a:tc>
                  <a:txBody>
                    <a:bodyPr/>
                    <a:lstStyle/>
                    <a:p>
                      <a:pPr algn="l">
                        <a:lnSpc>
                          <a:spcPct val="115000"/>
                        </a:lnSpc>
                        <a:spcAft>
                          <a:spcPts val="1000"/>
                        </a:spcAft>
                      </a:pPr>
                      <a:r>
                        <a:rPr lang="en-GB" sz="1200" dirty="0">
                          <a:effectLst/>
                          <a:latin typeface="Trebuchet MS" panose="020B0603020202020204" pitchFamily="34" charset="0"/>
                          <a:ea typeface="Calibri" panose="020F0502020204030204" pitchFamily="34" charset="0"/>
                          <a:cs typeface="Arial" panose="020B0604020202020204" pitchFamily="34" charset="0"/>
                        </a:rPr>
                        <a:t>A </a:t>
                      </a: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European level training </a:t>
                      </a:r>
                      <a:r>
                        <a:rPr lang="en-GB" sz="1200" dirty="0">
                          <a:effectLst/>
                          <a:latin typeface="Trebuchet MS" panose="020B0603020202020204" pitchFamily="34" charset="0"/>
                          <a:ea typeface="Calibri" panose="020F0502020204030204" pitchFamily="34" charset="0"/>
                          <a:cs typeface="Arial" panose="020B0604020202020204" pitchFamily="34" charset="0"/>
                        </a:rPr>
                        <a:t>programme for health information</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TRL2:</a:t>
                      </a:r>
                      <a:r>
                        <a:rPr lang="en-GB" sz="1000" b="1" i="1" u="none" dirty="0">
                          <a:effectLst/>
                          <a:latin typeface="Trebuchet MS" panose="020B0603020202020204" pitchFamily="34" charset="0"/>
                          <a:ea typeface="Calibri" panose="020F0502020204030204" pitchFamily="34" charset="0"/>
                          <a:cs typeface="Arial" panose="020B0604020202020204" pitchFamily="34" charset="0"/>
                        </a:rPr>
                        <a:t> </a:t>
                      </a:r>
                      <a:r>
                        <a:rPr lang="en-GB" sz="1000" dirty="0">
                          <a:effectLst/>
                          <a:latin typeface="Trebuchet MS" panose="020B0603020202020204" pitchFamily="34" charset="0"/>
                          <a:ea typeface="Calibri" panose="020F0502020204030204" pitchFamily="34" charset="0"/>
                          <a:cs typeface="Arial" panose="020B0604020202020204" pitchFamily="34" charset="0"/>
                        </a:rPr>
                        <a:t>A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review of existing training opportunities </a:t>
                      </a:r>
                      <a:r>
                        <a:rPr lang="en-GB" sz="1000" dirty="0">
                          <a:effectLst/>
                          <a:latin typeface="Trebuchet MS" panose="020B0603020202020204" pitchFamily="34" charset="0"/>
                          <a:ea typeface="Calibri" panose="020F0502020204030204" pitchFamily="34" charset="0"/>
                          <a:cs typeface="Arial" panose="020B0604020202020204" pitchFamily="34" charset="0"/>
                        </a:rPr>
                        <a:t>is conducted and a roadmap for future development is prepared in InfAct</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TRL7:</a:t>
                      </a:r>
                      <a:r>
                        <a:rPr lang="en-GB" sz="1000" b="0" u="none" dirty="0">
                          <a:effectLst/>
                          <a:latin typeface="Trebuchet MS" panose="020B0603020202020204" pitchFamily="34" charset="0"/>
                          <a:ea typeface="Calibri" panose="020F0502020204030204" pitchFamily="34" charset="0"/>
                          <a:cs typeface="Arial" panose="020B0604020202020204" pitchFamily="34" charset="0"/>
                        </a:rPr>
                        <a:t> </a:t>
                      </a:r>
                      <a:r>
                        <a:rPr lang="en-GB" sz="1000" dirty="0">
                          <a:effectLst/>
                          <a:latin typeface="Trebuchet MS" panose="020B0603020202020204" pitchFamily="34" charset="0"/>
                          <a:ea typeface="Calibri" panose="020F0502020204030204" pitchFamily="34" charset="0"/>
                          <a:cs typeface="Arial" panose="020B0604020202020204" pitchFamily="34" charset="0"/>
                        </a:rPr>
                        <a:t>A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pilot of a flagship European health information training </a:t>
                      </a:r>
                      <a:r>
                        <a:rPr lang="en-GB" sz="1000" dirty="0">
                          <a:effectLst/>
                          <a:latin typeface="Trebuchet MS" panose="020B0603020202020204" pitchFamily="34" charset="0"/>
                          <a:ea typeface="Calibri" panose="020F0502020204030204" pitchFamily="34" charset="0"/>
                          <a:cs typeface="Arial" panose="020B0604020202020204" pitchFamily="34" charset="0"/>
                        </a:rPr>
                        <a:t>course has been carried out covering the fundamental aspects of health information (InfAct- WP6)</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2994904"/>
                  </a:ext>
                </a:extLst>
              </a:tr>
              <a:tr h="1421828">
                <a:tc vMerge="1">
                  <a:txBody>
                    <a:bodyPr/>
                    <a:lstStyle/>
                    <a:p>
                      <a:pPr algn="just">
                        <a:lnSpc>
                          <a:spcPct val="115000"/>
                        </a:lnSpc>
                        <a:spcAft>
                          <a:spcPts val="1000"/>
                        </a:spcAft>
                      </a:pPr>
                      <a:endParaRPr lang="en-US" sz="1000" dirty="0" smtClean="0">
                        <a:effectLst/>
                        <a:latin typeface="Trebuchet MS" panose="020B0603020202020204" pitchFamily="34" charset="0"/>
                      </a:endParaRPr>
                    </a:p>
                  </a:txBody>
                  <a:tcPr marL="36778" marR="36778" marT="0" marB="0"/>
                </a:tc>
                <a:tc>
                  <a:txBody>
                    <a:bodyPr/>
                    <a:lstStyle/>
                    <a:p>
                      <a:pPr algn="l">
                        <a:lnSpc>
                          <a:spcPct val="115000"/>
                        </a:lnSpc>
                        <a:spcAft>
                          <a:spcPts val="1000"/>
                        </a:spcAft>
                      </a:pP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Assessment</a:t>
                      </a:r>
                      <a:r>
                        <a:rPr lang="en-GB" sz="1200" dirty="0">
                          <a:effectLst/>
                          <a:latin typeface="Trebuchet MS" panose="020B0603020202020204" pitchFamily="34" charset="0"/>
                          <a:ea typeface="Calibri" panose="020F0502020204030204" pitchFamily="34" charset="0"/>
                          <a:cs typeface="Arial" panose="020B0604020202020204" pitchFamily="34" charset="0"/>
                        </a:rPr>
                        <a:t> of Health Information System</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000" b="1" u="sng" dirty="0">
                          <a:effectLst/>
                          <a:latin typeface="Trebuchet MS" panose="020B0603020202020204" pitchFamily="34" charset="0"/>
                          <a:ea typeface="Calibri" panose="020F0502020204030204" pitchFamily="34" charset="0"/>
                          <a:cs typeface="Arial" panose="020B0604020202020204" pitchFamily="34" charset="0"/>
                        </a:rPr>
                        <a:t>TRL7:</a:t>
                      </a:r>
                      <a:r>
                        <a:rPr lang="en-GB" sz="1000" b="0" u="none" dirty="0">
                          <a:effectLst/>
                          <a:latin typeface="Trebuchet MS" panose="020B0603020202020204" pitchFamily="34" charset="0"/>
                          <a:ea typeface="Calibri" panose="020F0502020204030204" pitchFamily="34" charset="0"/>
                          <a:cs typeface="Arial" panose="020B0604020202020204" pitchFamily="34" charset="0"/>
                        </a:rPr>
                        <a:t> </a:t>
                      </a:r>
                      <a:r>
                        <a:rPr lang="en-GB" sz="1000" dirty="0">
                          <a:effectLst/>
                          <a:latin typeface="Trebuchet MS" panose="020B0603020202020204" pitchFamily="34" charset="0"/>
                          <a:ea typeface="Calibri" panose="020F0502020204030204" pitchFamily="34" charset="0"/>
                          <a:cs typeface="Arial" panose="020B0604020202020204" pitchFamily="34" charset="0"/>
                        </a:rPr>
                        <a:t>To strengthen the capacity in nine European countries,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peer health information system assessments</a:t>
                      </a:r>
                      <a:r>
                        <a:rPr lang="en-GB" sz="1000" dirty="0">
                          <a:effectLst/>
                          <a:latin typeface="Trebuchet MS" panose="020B0603020202020204" pitchFamily="34" charset="0"/>
                          <a:ea typeface="Calibri" panose="020F0502020204030204" pitchFamily="34" charset="0"/>
                          <a:cs typeface="Arial" panose="020B0604020202020204" pitchFamily="34" charset="0"/>
                        </a:rPr>
                        <a:t> have been carried out. </a:t>
                      </a:r>
                      <a:r>
                        <a:rPr lang="en-GB" sz="10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Guidelines</a:t>
                      </a:r>
                      <a:r>
                        <a:rPr lang="en-GB" sz="1000" dirty="0">
                          <a:effectLst/>
                          <a:latin typeface="Trebuchet MS" panose="020B0603020202020204" pitchFamily="34" charset="0"/>
                          <a:ea typeface="Calibri" panose="020F0502020204030204" pitchFamily="34" charset="0"/>
                          <a:cs typeface="Arial" panose="020B0604020202020204" pitchFamily="34" charset="0"/>
                        </a:rPr>
                        <a:t> have been developed on how to carry out a health information system assessment in peer review format. It also performs a mapping exercise to assess national health information systems and establishes an information base where stakeholders can contact international expert networks, projects and organisational bodies collecting comparable health data.</a:t>
                      </a:r>
                      <a:endParaRPr lang="en-US" sz="10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82005627"/>
                  </a:ext>
                </a:extLst>
              </a:tr>
            </a:tbl>
          </a:graphicData>
        </a:graphic>
      </p:graphicFrame>
      <p:pic>
        <p:nvPicPr>
          <p:cNvPr id="5" name="Picture 4"/>
          <p:cNvPicPr>
            <a:picLocks noChangeAspect="1"/>
          </p:cNvPicPr>
          <p:nvPr/>
        </p:nvPicPr>
        <p:blipFill>
          <a:blip r:embed="rId2"/>
          <a:stretch>
            <a:fillRect/>
          </a:stretch>
        </p:blipFill>
        <p:spPr>
          <a:xfrm>
            <a:off x="76200" y="435429"/>
            <a:ext cx="3276600" cy="1028196"/>
          </a:xfrm>
          <a:prstGeom prst="rect">
            <a:avLst/>
          </a:prstGeom>
        </p:spPr>
      </p:pic>
    </p:spTree>
    <p:extLst>
      <p:ext uri="{BB962C8B-B14F-4D97-AF65-F5344CB8AC3E}">
        <p14:creationId xmlns:p14="http://schemas.microsoft.com/office/powerpoint/2010/main" val="42121199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39033"/>
            <a:ext cx="7924800" cy="1039127"/>
          </a:xfrm>
        </p:spPr>
        <p:txBody>
          <a:bodyPr/>
          <a:lstStyle/>
          <a:p>
            <a:r>
              <a:rPr lang="en-GB" dirty="0" smtClean="0"/>
              <a:t>IV. Knowledge translation research</a:t>
            </a:r>
            <a:r>
              <a:rPr lang="en-GB" dirty="0"/>
              <a:t> </a:t>
            </a:r>
            <a:r>
              <a:rPr lang="en-GB" dirty="0" smtClean="0"/>
              <a:t>for</a:t>
            </a:r>
            <a:br>
              <a:rPr lang="en-GB" dirty="0" smtClean="0"/>
            </a:br>
            <a:r>
              <a:rPr lang="en-GB" dirty="0" smtClean="0"/>
              <a:t>evidence based decision-making</a:t>
            </a:r>
            <a:endParaRPr lang="en-GB" dirty="0"/>
          </a:p>
        </p:txBody>
      </p:sp>
      <p:graphicFrame>
        <p:nvGraphicFramePr>
          <p:cNvPr id="4" name="Content Placeholder 4"/>
          <p:cNvGraphicFramePr>
            <a:graphicFrameLocks/>
          </p:cNvGraphicFramePr>
          <p:nvPr>
            <p:extLst>
              <p:ext uri="{D42A27DB-BD31-4B8C-83A1-F6EECF244321}">
                <p14:modId xmlns:p14="http://schemas.microsoft.com/office/powerpoint/2010/main" val="3027193551"/>
              </p:ext>
            </p:extLst>
          </p:nvPr>
        </p:nvGraphicFramePr>
        <p:xfrm>
          <a:off x="533400" y="1981201"/>
          <a:ext cx="8153400" cy="3051301"/>
        </p:xfrm>
        <a:graphic>
          <a:graphicData uri="http://schemas.openxmlformats.org/drawingml/2006/table">
            <a:tbl>
              <a:tblPr firstRow="1" firstCol="1" bandRow="1">
                <a:tableStyleId>{5940675A-B579-460E-94D1-54222C63F5DA}</a:tableStyleId>
              </a:tblPr>
              <a:tblGrid>
                <a:gridCol w="1164050">
                  <a:extLst>
                    <a:ext uri="{9D8B030D-6E8A-4147-A177-3AD203B41FA5}">
                      <a16:colId xmlns:a16="http://schemas.microsoft.com/office/drawing/2014/main" val="2775708718"/>
                    </a:ext>
                  </a:extLst>
                </a:gridCol>
                <a:gridCol w="2112550">
                  <a:extLst>
                    <a:ext uri="{9D8B030D-6E8A-4147-A177-3AD203B41FA5}">
                      <a16:colId xmlns:a16="http://schemas.microsoft.com/office/drawing/2014/main" val="304614272"/>
                    </a:ext>
                  </a:extLst>
                </a:gridCol>
                <a:gridCol w="4876800">
                  <a:extLst>
                    <a:ext uri="{9D8B030D-6E8A-4147-A177-3AD203B41FA5}">
                      <a16:colId xmlns:a16="http://schemas.microsoft.com/office/drawing/2014/main" val="305030502"/>
                    </a:ext>
                  </a:extLst>
                </a:gridCol>
              </a:tblGrid>
              <a:tr h="224639">
                <a:tc gridSpan="2">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Element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tc hMerge="1">
                  <a:txBody>
                    <a:bodyPr/>
                    <a:lstStyle/>
                    <a:p>
                      <a:endParaRPr lang="en-GB"/>
                    </a:p>
                  </a:txBody>
                  <a:tcPr/>
                </a:tc>
                <a:tc>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Achieved during BRIDGE Health and InfAct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extLst>
                  <a:ext uri="{0D108BD9-81ED-4DB2-BD59-A6C34878D82A}">
                    <a16:rowId xmlns:a16="http://schemas.microsoft.com/office/drawing/2014/main" val="1890511341"/>
                  </a:ext>
                </a:extLst>
              </a:tr>
              <a:tr h="1223160">
                <a:tc rowSpan="2">
                  <a:txBody>
                    <a:bodyPr/>
                    <a:lstStyle/>
                    <a:p>
                      <a:pPr marL="0" algn="ctr" defTabSz="914400" rtl="0" eaLnBrk="1" latinLnBrk="0" hangingPunct="1">
                        <a:lnSpc>
                          <a:spcPct val="115000"/>
                        </a:lnSpc>
                        <a:spcAft>
                          <a:spcPts val="1000"/>
                        </a:spcAft>
                      </a:pPr>
                      <a:r>
                        <a:rPr lang="en-US" sz="1400" b="1" kern="1200" dirty="0" smtClean="0">
                          <a:solidFill>
                            <a:schemeClr val="tx1"/>
                          </a:solidFill>
                          <a:effectLst/>
                          <a:latin typeface="Trebuchet MS" panose="020B0603020202020204" pitchFamily="34" charset="0"/>
                          <a:ea typeface="+mn-ea"/>
                          <a:cs typeface="+mn-cs"/>
                        </a:rPr>
                        <a:t>Knowledge translation research for evidence based decision-making</a:t>
                      </a:r>
                    </a:p>
                  </a:txBody>
                  <a:tcPr marL="36778" marR="36778" marT="0" marB="0"/>
                </a:tc>
                <a:tc>
                  <a:txBody>
                    <a:bodyPr/>
                    <a:lstStyle/>
                    <a:p>
                      <a:pPr algn="just">
                        <a:lnSpc>
                          <a:spcPct val="115000"/>
                        </a:lnSpc>
                        <a:spcAft>
                          <a:spcPts val="1000"/>
                        </a:spcAft>
                      </a:pPr>
                      <a:r>
                        <a:rPr lang="en-GB" sz="1200" dirty="0">
                          <a:effectLst/>
                          <a:latin typeface="Trebuchet MS" panose="020B0603020202020204" pitchFamily="34" charset="0"/>
                          <a:ea typeface="Calibri" panose="020F0502020204030204" pitchFamily="34" charset="0"/>
                          <a:cs typeface="Arial" panose="020B0604020202020204" pitchFamily="34" charset="0"/>
                        </a:rPr>
                        <a:t>Health Information </a:t>
                      </a: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impact index</a:t>
                      </a:r>
                      <a:endParaRPr lang="en-US"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100" b="1" u="sng" dirty="0">
                          <a:effectLst/>
                          <a:latin typeface="Trebuchet MS" panose="020B0603020202020204" pitchFamily="34" charset="0"/>
                          <a:ea typeface="Calibri" panose="020F0502020204030204" pitchFamily="34" charset="0"/>
                          <a:cs typeface="Arial" panose="020B0604020202020204" pitchFamily="34" charset="0"/>
                        </a:rPr>
                        <a:t>TRL3:</a:t>
                      </a:r>
                      <a:r>
                        <a:rPr lang="en-GB" sz="1100" b="1" dirty="0">
                          <a:effectLst/>
                          <a:latin typeface="Trebuchet MS" panose="020B0603020202020204" pitchFamily="34" charset="0"/>
                          <a:ea typeface="Calibri" panose="020F0502020204030204" pitchFamily="34" charset="0"/>
                          <a:cs typeface="Arial" panose="020B0604020202020204" pitchFamily="34" charset="0"/>
                        </a:rPr>
                        <a:t> </a:t>
                      </a:r>
                      <a:r>
                        <a:rPr lang="en-GB" sz="1100" dirty="0">
                          <a:effectLst/>
                          <a:latin typeface="Trebuchet MS" panose="020B0603020202020204" pitchFamily="34" charset="0"/>
                          <a:ea typeface="Calibri" panose="020F0502020204030204" pitchFamily="34" charset="0"/>
                          <a:cs typeface="Arial" panose="020B0604020202020204" pitchFamily="34" charset="0"/>
                        </a:rPr>
                        <a:t>A </a:t>
                      </a:r>
                      <a:r>
                        <a:rPr lang="en-GB" sz="11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review of existing tools </a:t>
                      </a:r>
                      <a:r>
                        <a:rPr lang="en-GB" sz="1100" dirty="0">
                          <a:effectLst/>
                          <a:latin typeface="Trebuchet MS" panose="020B0603020202020204" pitchFamily="34" charset="0"/>
                          <a:ea typeface="Calibri" panose="020F0502020204030204" pitchFamily="34" charset="0"/>
                          <a:cs typeface="Arial" panose="020B0604020202020204" pitchFamily="34" charset="0"/>
                        </a:rPr>
                        <a:t>and a </a:t>
                      </a:r>
                      <a:r>
                        <a:rPr lang="en-GB" sz="11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prototype of the index </a:t>
                      </a:r>
                      <a:r>
                        <a:rPr lang="en-GB" sz="1100" dirty="0">
                          <a:effectLst/>
                          <a:latin typeface="Trebuchet MS" panose="020B0603020202020204" pitchFamily="34" charset="0"/>
                          <a:ea typeface="Calibri" panose="020F0502020204030204" pitchFamily="34" charset="0"/>
                          <a:cs typeface="Arial" panose="020B0604020202020204" pitchFamily="34" charset="0"/>
                        </a:rPr>
                        <a:t>has been developed within a post-doc project (BAHCI, H2020-MSCA-IF-2017, GA 795051), linked to InfAct</a:t>
                      </a:r>
                      <a:endParaRPr lang="en-US" sz="11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7728099"/>
                  </a:ext>
                </a:extLst>
              </a:tr>
              <a:tr h="1421828">
                <a:tc vMerge="1">
                  <a:txBody>
                    <a:bodyPr/>
                    <a:lstStyle/>
                    <a:p>
                      <a:endParaRPr lang="en-GB"/>
                    </a:p>
                  </a:txBody>
                  <a:tcPr/>
                </a:tc>
                <a:tc>
                  <a:txBody>
                    <a:bodyPr/>
                    <a:lstStyle/>
                    <a:p>
                      <a:pPr algn="just">
                        <a:lnSpc>
                          <a:spcPct val="115000"/>
                        </a:lnSpc>
                        <a:spcAft>
                          <a:spcPts val="1000"/>
                        </a:spcAft>
                      </a:pP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Integration</a:t>
                      </a:r>
                      <a:r>
                        <a:rPr lang="en-GB" sz="1200" dirty="0">
                          <a:effectLst/>
                          <a:latin typeface="Trebuchet MS" panose="020B0603020202020204" pitchFamily="34" charset="0"/>
                          <a:ea typeface="Calibri" panose="020F0502020204030204" pitchFamily="34" charset="0"/>
                          <a:cs typeface="Arial" panose="020B0604020202020204" pitchFamily="34" charset="0"/>
                        </a:rPr>
                        <a:t> of research outputs in national policies</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100" b="1" u="sng" dirty="0">
                          <a:effectLst/>
                          <a:latin typeface="Trebuchet MS" panose="020B0603020202020204" pitchFamily="34" charset="0"/>
                          <a:ea typeface="Calibri" panose="020F0502020204030204" pitchFamily="34" charset="0"/>
                          <a:cs typeface="Arial" panose="020B0604020202020204" pitchFamily="34" charset="0"/>
                        </a:rPr>
                        <a:t>TLR5:</a:t>
                      </a:r>
                      <a:r>
                        <a:rPr lang="en-GB" sz="1100" dirty="0">
                          <a:effectLst/>
                          <a:latin typeface="Trebuchet MS" panose="020B0603020202020204" pitchFamily="34" charset="0"/>
                          <a:ea typeface="Calibri" panose="020F0502020204030204" pitchFamily="34" charset="0"/>
                          <a:cs typeface="Arial" panose="020B0604020202020204" pitchFamily="34" charset="0"/>
                        </a:rPr>
                        <a:t> a) MS involvement through health and research authorities; b) </a:t>
                      </a:r>
                      <a:r>
                        <a:rPr lang="en-GB" sz="11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integration of the </a:t>
                      </a:r>
                      <a:r>
                        <a:rPr lang="en-GB" sz="1100" dirty="0" err="1">
                          <a:solidFill>
                            <a:schemeClr val="accent1"/>
                          </a:solidFill>
                          <a:effectLst/>
                          <a:latin typeface="Trebuchet MS" panose="020B0603020202020204" pitchFamily="34" charset="0"/>
                          <a:ea typeface="Calibri" panose="020F0502020204030204" pitchFamily="34" charset="0"/>
                          <a:cs typeface="Arial" panose="020B0604020202020204" pitchFamily="34" charset="0"/>
                        </a:rPr>
                        <a:t>InfAct’s</a:t>
                      </a:r>
                      <a:r>
                        <a:rPr lang="en-GB" sz="11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 outcomes into policies </a:t>
                      </a:r>
                      <a:r>
                        <a:rPr lang="en-GB" sz="1100" dirty="0">
                          <a:effectLst/>
                          <a:latin typeface="Trebuchet MS" panose="020B0603020202020204" pitchFamily="34" charset="0"/>
                          <a:ea typeface="Calibri" panose="020F0502020204030204" pitchFamily="34" charset="0"/>
                          <a:cs typeface="Arial" panose="020B0604020202020204" pitchFamily="34" charset="0"/>
                        </a:rPr>
                        <a:t>at regional, national and European level; c) strengthen national health information consortia involving health and research authorities through national nodes</a:t>
                      </a:r>
                      <a:endParaRPr lang="en-US" sz="1100" dirty="0">
                        <a:effectLst/>
                        <a:latin typeface="Trebuchet MS" panose="020B0603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en-GB" sz="1100" b="1" u="sng" dirty="0">
                          <a:effectLst/>
                          <a:latin typeface="Trebuchet MS" panose="020B0603020202020204" pitchFamily="34" charset="0"/>
                          <a:ea typeface="Calibri" panose="020F0502020204030204" pitchFamily="34" charset="0"/>
                          <a:cs typeface="Arial" panose="020B0604020202020204" pitchFamily="34" charset="0"/>
                        </a:rPr>
                        <a:t>TRL6:</a:t>
                      </a:r>
                      <a:r>
                        <a:rPr lang="en-GB" sz="1100" dirty="0">
                          <a:effectLst/>
                          <a:latin typeface="Trebuchet MS" panose="020B0603020202020204" pitchFamily="34" charset="0"/>
                          <a:ea typeface="Calibri" panose="020F0502020204030204" pitchFamily="34" charset="0"/>
                          <a:cs typeface="Arial" panose="020B0604020202020204" pitchFamily="34" charset="0"/>
                        </a:rPr>
                        <a:t> The European health information training course provided a testbed for the use of knowledge translation research in health information (WP6</a:t>
                      </a:r>
                      <a:r>
                        <a:rPr lang="en-GB" sz="1100" dirty="0" smtClean="0">
                          <a:effectLst/>
                          <a:latin typeface="Trebuchet MS" panose="020B0603020202020204" pitchFamily="34" charset="0"/>
                          <a:ea typeface="Calibri" panose="020F0502020204030204" pitchFamily="34" charset="0"/>
                          <a:cs typeface="Arial" panose="020B0604020202020204" pitchFamily="34" charset="0"/>
                        </a:rPr>
                        <a:t>)</a:t>
                      </a:r>
                    </a:p>
                    <a:p>
                      <a:pPr algn="just">
                        <a:lnSpc>
                          <a:spcPct val="115000"/>
                        </a:lnSpc>
                        <a:spcAft>
                          <a:spcPts val="1000"/>
                        </a:spcAft>
                      </a:pPr>
                      <a:endParaRPr lang="en-US" sz="11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2994904"/>
                  </a:ext>
                </a:extLst>
              </a:tr>
            </a:tbl>
          </a:graphicData>
        </a:graphic>
      </p:graphicFrame>
      <p:pic>
        <p:nvPicPr>
          <p:cNvPr id="5" name="Picture 4"/>
          <p:cNvPicPr>
            <a:picLocks noChangeAspect="1"/>
          </p:cNvPicPr>
          <p:nvPr/>
        </p:nvPicPr>
        <p:blipFill>
          <a:blip r:embed="rId2"/>
          <a:stretch>
            <a:fillRect/>
          </a:stretch>
        </p:blipFill>
        <p:spPr>
          <a:xfrm>
            <a:off x="76200" y="435429"/>
            <a:ext cx="3276600" cy="1028196"/>
          </a:xfrm>
          <a:prstGeom prst="rect">
            <a:avLst/>
          </a:prstGeom>
        </p:spPr>
      </p:pic>
    </p:spTree>
    <p:extLst>
      <p:ext uri="{BB962C8B-B14F-4D97-AF65-F5344CB8AC3E}">
        <p14:creationId xmlns:p14="http://schemas.microsoft.com/office/powerpoint/2010/main" val="2752437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road to DIPoH</a:t>
            </a:r>
            <a:endParaRPr lang="en-GB" dirty="0"/>
          </a:p>
        </p:txBody>
      </p:sp>
      <p:pic>
        <p:nvPicPr>
          <p:cNvPr id="4" name="Picture 3"/>
          <p:cNvPicPr>
            <a:picLocks noChangeAspect="1"/>
          </p:cNvPicPr>
          <p:nvPr/>
        </p:nvPicPr>
        <p:blipFill>
          <a:blip r:embed="rId3"/>
          <a:stretch>
            <a:fillRect/>
          </a:stretch>
        </p:blipFill>
        <p:spPr>
          <a:xfrm>
            <a:off x="609600" y="1066800"/>
            <a:ext cx="3340587" cy="3219619"/>
          </a:xfrm>
          <a:prstGeom prst="rect">
            <a:avLst/>
          </a:prstGeom>
        </p:spPr>
      </p:pic>
    </p:spTree>
    <p:extLst>
      <p:ext uri="{BB962C8B-B14F-4D97-AF65-F5344CB8AC3E}">
        <p14:creationId xmlns:p14="http://schemas.microsoft.com/office/powerpoint/2010/main" val="2613108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1806613329"/>
              </p:ext>
            </p:extLst>
          </p:nvPr>
        </p:nvGraphicFramePr>
        <p:xfrm>
          <a:off x="533400" y="1981201"/>
          <a:ext cx="8153400" cy="3250627"/>
        </p:xfrm>
        <a:graphic>
          <a:graphicData uri="http://schemas.openxmlformats.org/drawingml/2006/table">
            <a:tbl>
              <a:tblPr firstRow="1" firstCol="1" bandRow="1">
                <a:tableStyleId>{5940675A-B579-460E-94D1-54222C63F5DA}</a:tableStyleId>
              </a:tblPr>
              <a:tblGrid>
                <a:gridCol w="1164050">
                  <a:extLst>
                    <a:ext uri="{9D8B030D-6E8A-4147-A177-3AD203B41FA5}">
                      <a16:colId xmlns:a16="http://schemas.microsoft.com/office/drawing/2014/main" val="2775708718"/>
                    </a:ext>
                  </a:extLst>
                </a:gridCol>
                <a:gridCol w="2112550">
                  <a:extLst>
                    <a:ext uri="{9D8B030D-6E8A-4147-A177-3AD203B41FA5}">
                      <a16:colId xmlns:a16="http://schemas.microsoft.com/office/drawing/2014/main" val="304614272"/>
                    </a:ext>
                  </a:extLst>
                </a:gridCol>
                <a:gridCol w="4876800">
                  <a:extLst>
                    <a:ext uri="{9D8B030D-6E8A-4147-A177-3AD203B41FA5}">
                      <a16:colId xmlns:a16="http://schemas.microsoft.com/office/drawing/2014/main" val="305030502"/>
                    </a:ext>
                  </a:extLst>
                </a:gridCol>
              </a:tblGrid>
              <a:tr h="224639">
                <a:tc gridSpan="2">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Element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tc hMerge="1">
                  <a:txBody>
                    <a:bodyPr/>
                    <a:lstStyle/>
                    <a:p>
                      <a:endParaRPr lang="en-GB"/>
                    </a:p>
                  </a:txBody>
                  <a:tcPr/>
                </a:tc>
                <a:tc>
                  <a:txBody>
                    <a:bodyPr/>
                    <a:lstStyle/>
                    <a:p>
                      <a:pPr marL="0" algn="just" defTabSz="914400" rtl="0" eaLnBrk="1" latinLnBrk="0" hangingPunct="1">
                        <a:lnSpc>
                          <a:spcPct val="115000"/>
                        </a:lnSpc>
                        <a:spcAft>
                          <a:spcPts val="1000"/>
                        </a:spcAft>
                      </a:pPr>
                      <a:r>
                        <a:rPr lang="en-GB" sz="1000" b="1" kern="1200" dirty="0">
                          <a:solidFill>
                            <a:schemeClr val="tx1"/>
                          </a:solidFill>
                          <a:effectLst/>
                          <a:latin typeface="Trebuchet MS" panose="020B0603020202020204" pitchFamily="34" charset="0"/>
                          <a:ea typeface="+mn-ea"/>
                          <a:cs typeface="+mn-cs"/>
                        </a:rPr>
                        <a:t>Achieved during BRIDGE Health and InfAct</a:t>
                      </a:r>
                      <a:endParaRPr lang="en-US" sz="1000" b="1" kern="1200" dirty="0">
                        <a:solidFill>
                          <a:schemeClr val="tx1"/>
                        </a:solidFill>
                        <a:effectLst/>
                        <a:latin typeface="Trebuchet MS" panose="020B0603020202020204" pitchFamily="34" charset="0"/>
                        <a:ea typeface="+mn-ea"/>
                        <a:cs typeface="+mn-cs"/>
                      </a:endParaRPr>
                    </a:p>
                  </a:txBody>
                  <a:tcPr marL="36778" marR="36778" marT="0" marB="0">
                    <a:solidFill>
                      <a:schemeClr val="bg1">
                        <a:lumMod val="85000"/>
                      </a:schemeClr>
                    </a:solidFill>
                  </a:tcPr>
                </a:tc>
                <a:extLst>
                  <a:ext uri="{0D108BD9-81ED-4DB2-BD59-A6C34878D82A}">
                    <a16:rowId xmlns:a16="http://schemas.microsoft.com/office/drawing/2014/main" val="1890511341"/>
                  </a:ext>
                </a:extLst>
              </a:tr>
              <a:tr h="1604160">
                <a:tc rowSpan="2">
                  <a:txBody>
                    <a:bodyPr/>
                    <a:lstStyle/>
                    <a:p>
                      <a:pPr marL="0" algn="ctr" defTabSz="914400" rtl="0" eaLnBrk="1" latinLnBrk="0" hangingPunct="1">
                        <a:lnSpc>
                          <a:spcPct val="115000"/>
                        </a:lnSpc>
                        <a:spcAft>
                          <a:spcPts val="1000"/>
                        </a:spcAft>
                      </a:pPr>
                      <a:r>
                        <a:rPr lang="en-US" sz="1400" b="1" kern="1200" dirty="0" smtClean="0">
                          <a:solidFill>
                            <a:schemeClr val="tx1"/>
                          </a:solidFill>
                          <a:effectLst/>
                          <a:latin typeface="Trebuchet MS" panose="020B0603020202020204" pitchFamily="34" charset="0"/>
                          <a:ea typeface="+mn-ea"/>
                          <a:cs typeface="+mn-cs"/>
                        </a:rPr>
                        <a:t>Knowledge translation research for evidence based decision-making</a:t>
                      </a:r>
                    </a:p>
                  </a:txBody>
                  <a:tcPr marL="36778" marR="36778" marT="0" marB="0"/>
                </a:tc>
                <a:tc>
                  <a:txBody>
                    <a:bodyPr/>
                    <a:lstStyle/>
                    <a:p>
                      <a:pPr algn="just">
                        <a:lnSpc>
                          <a:spcPct val="115000"/>
                        </a:lnSpc>
                        <a:spcAft>
                          <a:spcPts val="1000"/>
                        </a:spcAft>
                      </a:pPr>
                      <a:r>
                        <a:rPr lang="en-GB" sz="1200" dirty="0">
                          <a:effectLst/>
                          <a:latin typeface="Trebuchet MS" panose="020B0603020202020204" pitchFamily="34" charset="0"/>
                          <a:ea typeface="Calibri" panose="020F0502020204030204" pitchFamily="34" charset="0"/>
                          <a:cs typeface="Arial" panose="020B0604020202020204" pitchFamily="34" charset="0"/>
                        </a:rPr>
                        <a:t>Innovation on health information for public health policy development</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100" b="1" u="sng" dirty="0">
                          <a:effectLst/>
                          <a:latin typeface="Trebuchet MS" panose="020B0603020202020204" pitchFamily="34" charset="0"/>
                          <a:ea typeface="Calibri" panose="020F0502020204030204" pitchFamily="34" charset="0"/>
                          <a:cs typeface="Arial" panose="020B0604020202020204" pitchFamily="34" charset="0"/>
                        </a:rPr>
                        <a:t>TRL5:</a:t>
                      </a:r>
                      <a:r>
                        <a:rPr lang="en-GB" sz="1100" b="1" u="none" dirty="0">
                          <a:effectLst/>
                          <a:latin typeface="Trebuchet MS" panose="020B0603020202020204" pitchFamily="34" charset="0"/>
                          <a:ea typeface="Calibri" panose="020F0502020204030204" pitchFamily="34" charset="0"/>
                          <a:cs typeface="Arial" panose="020B0604020202020204" pitchFamily="34" charset="0"/>
                        </a:rPr>
                        <a:t> </a:t>
                      </a:r>
                      <a:r>
                        <a:rPr lang="en-GB" sz="11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Identifying inspiring examples from MSs </a:t>
                      </a:r>
                      <a:r>
                        <a:rPr lang="en-GB" sz="1100" dirty="0">
                          <a:effectLst/>
                          <a:latin typeface="Trebuchet MS" panose="020B0603020202020204" pitchFamily="34" charset="0"/>
                          <a:ea typeface="Calibri" panose="020F0502020204030204" pitchFamily="34" charset="0"/>
                          <a:cs typeface="Arial" panose="020B0604020202020204" pitchFamily="34" charset="0"/>
                        </a:rPr>
                        <a:t>with regards to innovation of data sources (i.e., use of data linkage and/or applying artificial intelligence) to estimate health indicators, which could be potentially useful to target priority public health actions and healthcare strategies. </a:t>
                      </a:r>
                      <a:r>
                        <a:rPr lang="en-GB" sz="11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Development of best practices and guidelines</a:t>
                      </a:r>
                      <a:r>
                        <a:rPr lang="en-GB" sz="1100" dirty="0">
                          <a:effectLst/>
                          <a:latin typeface="Trebuchet MS" panose="020B0603020202020204" pitchFamily="34" charset="0"/>
                          <a:ea typeface="Calibri" panose="020F0502020204030204" pitchFamily="34" charset="0"/>
                          <a:cs typeface="Arial" panose="020B0604020202020204" pitchFamily="34" charset="0"/>
                        </a:rPr>
                        <a:t> to enlarge the set of morbidity indicators available across the EU using innovative techniques.</a:t>
                      </a:r>
                      <a:endParaRPr lang="en-US" sz="11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67728099"/>
                  </a:ext>
                </a:extLst>
              </a:tr>
              <a:tr h="1421828">
                <a:tc vMerge="1">
                  <a:txBody>
                    <a:bodyPr/>
                    <a:lstStyle/>
                    <a:p>
                      <a:endParaRPr lang="en-GB"/>
                    </a:p>
                  </a:txBody>
                  <a:tcPr/>
                </a:tc>
                <a:tc>
                  <a:txBody>
                    <a:bodyPr/>
                    <a:lstStyle/>
                    <a:p>
                      <a:pPr algn="just">
                        <a:lnSpc>
                          <a:spcPct val="115000"/>
                        </a:lnSpc>
                        <a:spcAft>
                          <a:spcPts val="1000"/>
                        </a:spcAft>
                      </a:pPr>
                      <a:r>
                        <a:rPr lang="en-GB" sz="1200" dirty="0">
                          <a:solidFill>
                            <a:schemeClr val="accent1"/>
                          </a:solidFill>
                          <a:effectLst/>
                          <a:latin typeface="Trebuchet MS" panose="020B0603020202020204" pitchFamily="34" charset="0"/>
                          <a:ea typeface="Calibri" panose="020F0502020204030204" pitchFamily="34" charset="0"/>
                          <a:cs typeface="Arial" panose="020B0604020202020204" pitchFamily="34" charset="0"/>
                        </a:rPr>
                        <a:t>Piloting interoperability </a:t>
                      </a:r>
                      <a:r>
                        <a:rPr lang="en-GB" sz="1200" dirty="0">
                          <a:effectLst/>
                          <a:latin typeface="Trebuchet MS" panose="020B0603020202020204" pitchFamily="34" charset="0"/>
                          <a:ea typeface="Calibri" panose="020F0502020204030204" pitchFamily="34" charset="0"/>
                          <a:cs typeface="Arial" panose="020B0604020202020204" pitchFamily="34" charset="0"/>
                        </a:rPr>
                        <a:t>for public health policy</a:t>
                      </a:r>
                      <a:endParaRPr lang="en-US" sz="1200" dirty="0">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15000"/>
                        </a:lnSpc>
                        <a:spcAft>
                          <a:spcPts val="1000"/>
                        </a:spcAft>
                      </a:pPr>
                      <a:r>
                        <a:rPr lang="en-GB" sz="1100" b="1" u="sng" dirty="0">
                          <a:effectLst/>
                          <a:latin typeface="Trebuchet MS" panose="020B0603020202020204" pitchFamily="34" charset="0"/>
                          <a:ea typeface="Calibri" panose="020F0502020204030204" pitchFamily="34" charset="0"/>
                          <a:cs typeface="Arial" panose="020B0604020202020204" pitchFamily="34" charset="0"/>
                        </a:rPr>
                        <a:t>TRL2:</a:t>
                      </a:r>
                      <a:r>
                        <a:rPr lang="en-GB" sz="1100" dirty="0">
                          <a:effectLst/>
                          <a:latin typeface="Trebuchet MS" panose="020B0603020202020204" pitchFamily="34" charset="0"/>
                          <a:ea typeface="Calibri" panose="020F0502020204030204" pitchFamily="34" charset="0"/>
                          <a:cs typeface="Arial" panose="020B0604020202020204" pitchFamily="34" charset="0"/>
                        </a:rPr>
                        <a:t> </a:t>
                      </a:r>
                      <a:r>
                        <a:rPr lang="en-GB" sz="1100" dirty="0">
                          <a:solidFill>
                            <a:schemeClr val="tx1"/>
                          </a:solidFill>
                          <a:effectLst/>
                          <a:latin typeface="Trebuchet MS" panose="020B0603020202020204" pitchFamily="34" charset="0"/>
                          <a:ea typeface="Calibri" panose="020F0502020204030204" pitchFamily="34" charset="0"/>
                          <a:cs typeface="Arial" panose="020B0604020202020204" pitchFamily="34" charset="0"/>
                        </a:rPr>
                        <a:t>Methods and techniques used to get sound knowledge out of data linkage, sharing, management and reporting</a:t>
                      </a:r>
                      <a:endParaRPr lang="en-US" sz="1100" dirty="0">
                        <a:solidFill>
                          <a:schemeClr val="tx1"/>
                        </a:solidFill>
                        <a:effectLst/>
                        <a:latin typeface="Trebuchet MS" panose="020B0603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2994904"/>
                  </a:ext>
                </a:extLst>
              </a:tr>
            </a:tbl>
          </a:graphicData>
        </a:graphic>
      </p:graphicFrame>
      <p:pic>
        <p:nvPicPr>
          <p:cNvPr id="5" name="Picture 4"/>
          <p:cNvPicPr>
            <a:picLocks noChangeAspect="1"/>
          </p:cNvPicPr>
          <p:nvPr/>
        </p:nvPicPr>
        <p:blipFill>
          <a:blip r:embed="rId2"/>
          <a:stretch>
            <a:fillRect/>
          </a:stretch>
        </p:blipFill>
        <p:spPr>
          <a:xfrm>
            <a:off x="76200" y="435429"/>
            <a:ext cx="3276600" cy="1028196"/>
          </a:xfrm>
          <a:prstGeom prst="rect">
            <a:avLst/>
          </a:prstGeom>
        </p:spPr>
      </p:pic>
      <p:sp>
        <p:nvSpPr>
          <p:cNvPr id="7" name="Title 1"/>
          <p:cNvSpPr>
            <a:spLocks noGrp="1"/>
          </p:cNvSpPr>
          <p:nvPr>
            <p:ph type="title"/>
          </p:nvPr>
        </p:nvSpPr>
        <p:spPr>
          <a:xfrm>
            <a:off x="1143000" y="239033"/>
            <a:ext cx="7924800" cy="1039127"/>
          </a:xfrm>
        </p:spPr>
        <p:txBody>
          <a:bodyPr/>
          <a:lstStyle/>
          <a:p>
            <a:r>
              <a:rPr lang="en-GB" dirty="0" smtClean="0"/>
              <a:t>IV. Knowledge translation research</a:t>
            </a:r>
            <a:r>
              <a:rPr lang="en-GB" dirty="0"/>
              <a:t> </a:t>
            </a:r>
            <a:r>
              <a:rPr lang="en-GB" dirty="0" smtClean="0"/>
              <a:t>for</a:t>
            </a:r>
            <a:br>
              <a:rPr lang="en-GB" dirty="0" smtClean="0"/>
            </a:br>
            <a:r>
              <a:rPr lang="en-GB" dirty="0" smtClean="0"/>
              <a:t>evidence based decision-making</a:t>
            </a:r>
            <a:endParaRPr lang="en-GB" dirty="0"/>
          </a:p>
        </p:txBody>
      </p:sp>
    </p:spTree>
    <p:extLst>
      <p:ext uri="{BB962C8B-B14F-4D97-AF65-F5344CB8AC3E}">
        <p14:creationId xmlns:p14="http://schemas.microsoft.com/office/powerpoint/2010/main" val="1037044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DIPoH phases planning</a:t>
            </a:r>
            <a:endParaRPr lang="en-GB" dirty="0"/>
          </a:p>
        </p:txBody>
      </p:sp>
    </p:spTree>
    <p:extLst>
      <p:ext uri="{BB962C8B-B14F-4D97-AF65-F5344CB8AC3E}">
        <p14:creationId xmlns:p14="http://schemas.microsoft.com/office/powerpoint/2010/main" val="15351130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Aft>
                <a:spcPts val="400"/>
              </a:spcAft>
            </a:pPr>
            <a:r>
              <a:rPr lang="en-GB" dirty="0" smtClean="0"/>
              <a:t>DIPoH phases</a:t>
            </a:r>
            <a:endParaRPr lang="en-GB" dirty="0"/>
          </a:p>
        </p:txBody>
      </p:sp>
      <p:pic>
        <p:nvPicPr>
          <p:cNvPr id="4" name="Content Placeholder 3"/>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 y="1905000"/>
            <a:ext cx="8191500" cy="342899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5577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I. Preparatory phase</a:t>
            </a:r>
            <a:endParaRPr lang="en-GB" dirty="0"/>
          </a:p>
        </p:txBody>
      </p:sp>
      <p:sp>
        <p:nvSpPr>
          <p:cNvPr id="5" name="Content Placeholder 4"/>
          <p:cNvSpPr>
            <a:spLocks noGrp="1"/>
          </p:cNvSpPr>
          <p:nvPr>
            <p:ph idx="1"/>
          </p:nvPr>
        </p:nvSpPr>
        <p:spPr/>
        <p:txBody>
          <a:bodyPr/>
          <a:lstStyle/>
          <a:p>
            <a:pPr marL="514350" indent="-514350">
              <a:buAutoNum type="romanUcParenBoth"/>
            </a:pPr>
            <a:r>
              <a:rPr lang="en-US" dirty="0" smtClean="0"/>
              <a:t>The </a:t>
            </a:r>
            <a:r>
              <a:rPr lang="en-US" dirty="0"/>
              <a:t>preparatory phase 2022-2024: prepare for the implementation and establishment of the legal entity. </a:t>
            </a:r>
            <a:endParaRPr lang="en-US" dirty="0" smtClean="0"/>
          </a:p>
          <a:p>
            <a:pPr lvl="1" indent="-342900"/>
            <a:r>
              <a:rPr lang="en-US" dirty="0" smtClean="0">
                <a:solidFill>
                  <a:schemeClr val="accent1">
                    <a:lumMod val="75000"/>
                  </a:schemeClr>
                </a:solidFill>
              </a:rPr>
              <a:t>Research </a:t>
            </a:r>
            <a:r>
              <a:rPr lang="en-US" dirty="0">
                <a:solidFill>
                  <a:schemeClr val="accent1">
                    <a:lumMod val="75000"/>
                  </a:schemeClr>
                </a:solidFill>
              </a:rPr>
              <a:t>development and technical construction</a:t>
            </a:r>
            <a:r>
              <a:rPr lang="en-US" dirty="0"/>
              <a:t>: all the technical and scientific challenges are </a:t>
            </a:r>
            <a:r>
              <a:rPr lang="en-US" dirty="0" smtClean="0"/>
              <a:t>addressed.</a:t>
            </a:r>
          </a:p>
          <a:p>
            <a:pPr lvl="1" indent="-342900"/>
            <a:r>
              <a:rPr lang="en-US" dirty="0">
                <a:solidFill>
                  <a:schemeClr val="accent1">
                    <a:lumMod val="75000"/>
                  </a:schemeClr>
                </a:solidFill>
              </a:rPr>
              <a:t>Organizational agreements</a:t>
            </a:r>
            <a:r>
              <a:rPr lang="en-US" dirty="0"/>
              <a:t>: all the socio-cultural challenges are addressed. A communication strategy is developed</a:t>
            </a:r>
            <a:r>
              <a:rPr lang="en-US" dirty="0" smtClean="0"/>
              <a:t>.</a:t>
            </a:r>
          </a:p>
          <a:p>
            <a:pPr lvl="1" indent="-342900"/>
            <a:r>
              <a:rPr lang="en-US" dirty="0" smtClean="0">
                <a:solidFill>
                  <a:schemeClr val="accent1">
                    <a:lumMod val="75000"/>
                  </a:schemeClr>
                </a:solidFill>
              </a:rPr>
              <a:t>Central </a:t>
            </a:r>
            <a:r>
              <a:rPr lang="en-US" dirty="0">
                <a:solidFill>
                  <a:schemeClr val="accent1">
                    <a:lumMod val="75000"/>
                  </a:schemeClr>
                </a:solidFill>
              </a:rPr>
              <a:t>facilities specifications</a:t>
            </a:r>
            <a:r>
              <a:rPr lang="en-US" dirty="0"/>
              <a:t>: all access challenges and specifications for the central office are addressed. </a:t>
            </a:r>
            <a:endParaRPr lang="en-GB" dirty="0"/>
          </a:p>
        </p:txBody>
      </p:sp>
    </p:spTree>
    <p:extLst>
      <p:ext uri="{BB962C8B-B14F-4D97-AF65-F5344CB8AC3E}">
        <p14:creationId xmlns:p14="http://schemas.microsoft.com/office/powerpoint/2010/main" val="130934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 Implementation phase</a:t>
            </a:r>
            <a:endParaRPr lang="en-GB" dirty="0"/>
          </a:p>
        </p:txBody>
      </p:sp>
      <p:sp>
        <p:nvSpPr>
          <p:cNvPr id="3" name="Content Placeholder 2"/>
          <p:cNvSpPr>
            <a:spLocks noGrp="1"/>
          </p:cNvSpPr>
          <p:nvPr>
            <p:ph idx="1"/>
          </p:nvPr>
        </p:nvSpPr>
        <p:spPr/>
        <p:txBody>
          <a:bodyPr/>
          <a:lstStyle/>
          <a:p>
            <a:pPr marL="0" indent="0">
              <a:buNone/>
            </a:pPr>
            <a:r>
              <a:rPr lang="en-US" dirty="0"/>
              <a:t>(II) The implementation phase 2025-2027</a:t>
            </a:r>
            <a:r>
              <a:rPr lang="en-US" dirty="0" smtClean="0"/>
              <a:t>:</a:t>
            </a:r>
          </a:p>
          <a:p>
            <a:pPr lvl="2"/>
            <a:r>
              <a:rPr lang="en-US" sz="2000" dirty="0" smtClean="0"/>
              <a:t>All </a:t>
            </a:r>
            <a:r>
              <a:rPr lang="en-US" sz="2000" dirty="0"/>
              <a:t>aspects for the </a:t>
            </a:r>
            <a:r>
              <a:rPr lang="en-US" sz="2000" dirty="0">
                <a:solidFill>
                  <a:schemeClr val="accent1">
                    <a:lumMod val="75000"/>
                  </a:schemeClr>
                </a:solidFill>
              </a:rPr>
              <a:t>deployment of the legal entity</a:t>
            </a:r>
            <a:r>
              <a:rPr lang="en-US" sz="2000" dirty="0"/>
              <a:t> of the operational </a:t>
            </a:r>
            <a:r>
              <a:rPr lang="en-US" sz="2000" dirty="0" smtClean="0"/>
              <a:t>RI are finalized.</a:t>
            </a:r>
          </a:p>
          <a:p>
            <a:pPr lvl="2"/>
            <a:r>
              <a:rPr lang="en-US" sz="2000" dirty="0" smtClean="0"/>
              <a:t>The </a:t>
            </a:r>
            <a:r>
              <a:rPr lang="en-US" sz="2000" dirty="0">
                <a:solidFill>
                  <a:schemeClr val="accent1">
                    <a:lumMod val="75000"/>
                  </a:schemeClr>
                </a:solidFill>
              </a:rPr>
              <a:t>business plan and budget</a:t>
            </a:r>
            <a:r>
              <a:rPr lang="en-US" sz="2000" dirty="0"/>
              <a:t> are agreed upon. </a:t>
            </a:r>
          </a:p>
          <a:p>
            <a:pPr lvl="2"/>
            <a:r>
              <a:rPr lang="en-US" sz="2000" dirty="0"/>
              <a:t>The </a:t>
            </a:r>
            <a:r>
              <a:rPr lang="en-US" sz="2000" dirty="0">
                <a:solidFill>
                  <a:schemeClr val="accent1">
                    <a:lumMod val="75000"/>
                  </a:schemeClr>
                </a:solidFill>
              </a:rPr>
              <a:t>deployment of the </a:t>
            </a:r>
            <a:r>
              <a:rPr lang="en-US" sz="2000" dirty="0" err="1">
                <a:solidFill>
                  <a:schemeClr val="accent1">
                    <a:lumMod val="75000"/>
                  </a:schemeClr>
                </a:solidFill>
              </a:rPr>
              <a:t>organisation</a:t>
            </a:r>
            <a:r>
              <a:rPr lang="en-US" sz="2000" dirty="0">
                <a:solidFill>
                  <a:schemeClr val="accent1">
                    <a:lumMod val="75000"/>
                  </a:schemeClr>
                </a:solidFill>
              </a:rPr>
              <a:t> and management structure </a:t>
            </a:r>
            <a:r>
              <a:rPr lang="en-US" sz="2000" dirty="0"/>
              <a:t>is implemented. </a:t>
            </a:r>
            <a:endParaRPr lang="en-US" sz="2000" dirty="0" smtClean="0"/>
          </a:p>
          <a:p>
            <a:pPr lvl="2"/>
            <a:r>
              <a:rPr lang="en-US" sz="2000" dirty="0" smtClean="0"/>
              <a:t>The </a:t>
            </a:r>
            <a:r>
              <a:rPr lang="en-US" sz="2000" dirty="0">
                <a:solidFill>
                  <a:schemeClr val="accent1">
                    <a:lumMod val="75000"/>
                  </a:schemeClr>
                </a:solidFill>
              </a:rPr>
              <a:t>technical specifications of the e-infrastructure </a:t>
            </a:r>
            <a:r>
              <a:rPr lang="en-US" sz="2000" dirty="0"/>
              <a:t>including the Health Information Portal are up and running</a:t>
            </a:r>
            <a:endParaRPr lang="en-US" sz="2000" dirty="0" smtClean="0"/>
          </a:p>
          <a:p>
            <a:pPr lvl="2"/>
            <a:endParaRPr lang="en-GB" sz="2000" dirty="0"/>
          </a:p>
        </p:txBody>
      </p:sp>
    </p:spTree>
    <p:extLst>
      <p:ext uri="{BB962C8B-B14F-4D97-AF65-F5344CB8AC3E}">
        <p14:creationId xmlns:p14="http://schemas.microsoft.com/office/powerpoint/2010/main" val="98665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III. Operational phase</a:t>
            </a:r>
            <a:endParaRPr lang="en-GB" dirty="0"/>
          </a:p>
        </p:txBody>
      </p:sp>
      <p:sp>
        <p:nvSpPr>
          <p:cNvPr id="3" name="Content Placeholder 2"/>
          <p:cNvSpPr>
            <a:spLocks noGrp="1"/>
          </p:cNvSpPr>
          <p:nvPr>
            <p:ph idx="1"/>
          </p:nvPr>
        </p:nvSpPr>
        <p:spPr/>
        <p:txBody>
          <a:bodyPr/>
          <a:lstStyle/>
          <a:p>
            <a:pPr marL="0" indent="0">
              <a:buNone/>
            </a:pPr>
            <a:r>
              <a:rPr lang="en-US" dirty="0" smtClean="0"/>
              <a:t>(III)</a:t>
            </a:r>
            <a:r>
              <a:rPr lang="en-US" dirty="0"/>
              <a:t> DIPoH enters its operational phase (2028 onwards</a:t>
            </a:r>
            <a:r>
              <a:rPr lang="en-US" dirty="0" smtClean="0"/>
              <a:t>) once </a:t>
            </a:r>
            <a:r>
              <a:rPr lang="en-US" dirty="0"/>
              <a:t>the legal entity and </a:t>
            </a:r>
            <a:r>
              <a:rPr lang="en-US" dirty="0" err="1"/>
              <a:t>organisation</a:t>
            </a:r>
            <a:r>
              <a:rPr lang="en-US" dirty="0"/>
              <a:t> management have been deployed and the RI is functioning and delivering services</a:t>
            </a:r>
            <a:r>
              <a:rPr lang="en-US" dirty="0" smtClean="0"/>
              <a:t>,. </a:t>
            </a:r>
          </a:p>
          <a:p>
            <a:pPr lvl="1"/>
            <a:r>
              <a:rPr lang="en-US" dirty="0" smtClean="0"/>
              <a:t>DIPoH </a:t>
            </a:r>
            <a:r>
              <a:rPr lang="en-US" dirty="0">
                <a:solidFill>
                  <a:schemeClr val="accent1">
                    <a:lumMod val="75000"/>
                  </a:schemeClr>
                </a:solidFill>
              </a:rPr>
              <a:t>delivers its full range of services to its users</a:t>
            </a:r>
            <a:r>
              <a:rPr lang="en-US" dirty="0"/>
              <a:t>. </a:t>
            </a:r>
            <a:endParaRPr lang="en-US" dirty="0" smtClean="0"/>
          </a:p>
          <a:p>
            <a:pPr lvl="1"/>
            <a:r>
              <a:rPr lang="en-US" dirty="0" smtClean="0"/>
              <a:t>Continue </a:t>
            </a:r>
            <a:r>
              <a:rPr lang="en-US" dirty="0">
                <a:solidFill>
                  <a:schemeClr val="accent1">
                    <a:lumMod val="75000"/>
                  </a:schemeClr>
                </a:solidFill>
              </a:rPr>
              <a:t>reaching out, collaborating and networking </a:t>
            </a:r>
            <a:r>
              <a:rPr lang="en-US" dirty="0"/>
              <a:t>with new and upcoming RIs, international </a:t>
            </a:r>
            <a:r>
              <a:rPr lang="en-US" dirty="0" err="1"/>
              <a:t>organisations</a:t>
            </a:r>
            <a:r>
              <a:rPr lang="en-US" dirty="0"/>
              <a:t> and EU </a:t>
            </a:r>
            <a:r>
              <a:rPr lang="en-US" dirty="0" smtClean="0"/>
              <a:t>bodies.</a:t>
            </a:r>
          </a:p>
          <a:p>
            <a:pPr lvl="1"/>
            <a:r>
              <a:rPr lang="en-US" dirty="0" smtClean="0"/>
              <a:t>Regular </a:t>
            </a:r>
            <a:r>
              <a:rPr lang="en-US" dirty="0"/>
              <a:t>and annual reports are produced (research results, outreach, accounting, and progress). </a:t>
            </a:r>
            <a:endParaRPr lang="en-US" dirty="0" smtClean="0"/>
          </a:p>
          <a:p>
            <a:pPr lvl="1"/>
            <a:r>
              <a:rPr lang="en-US" dirty="0" smtClean="0">
                <a:solidFill>
                  <a:schemeClr val="tx2"/>
                </a:solidFill>
              </a:rPr>
              <a:t>Preparations </a:t>
            </a:r>
            <a:r>
              <a:rPr lang="en-US" dirty="0">
                <a:solidFill>
                  <a:schemeClr val="tx2"/>
                </a:solidFill>
              </a:rPr>
              <a:t>for upgrade </a:t>
            </a:r>
            <a:r>
              <a:rPr lang="en-US" dirty="0"/>
              <a:t>take place, or if not achievable, decommissioning actions are identified.</a:t>
            </a:r>
          </a:p>
          <a:p>
            <a:pPr marL="0" indent="0">
              <a:buNone/>
            </a:pPr>
            <a:r>
              <a:rPr lang="en-US" dirty="0"/>
              <a:t/>
            </a:r>
            <a:br>
              <a:rPr lang="en-US" dirty="0"/>
            </a:br>
            <a:endParaRPr lang="en-GB" dirty="0"/>
          </a:p>
        </p:txBody>
      </p:sp>
    </p:spTree>
    <p:extLst>
      <p:ext uri="{BB962C8B-B14F-4D97-AF65-F5344CB8AC3E}">
        <p14:creationId xmlns:p14="http://schemas.microsoft.com/office/powerpoint/2010/main" val="244503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DIPoH cost book</a:t>
            </a:r>
            <a:endParaRPr lang="en-GB" dirty="0"/>
          </a:p>
        </p:txBody>
      </p:sp>
    </p:spTree>
    <p:extLst>
      <p:ext uri="{BB962C8B-B14F-4D97-AF65-F5344CB8AC3E}">
        <p14:creationId xmlns:p14="http://schemas.microsoft.com/office/powerpoint/2010/main" val="16930795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24000"/>
            <a:ext cx="7331529" cy="4800600"/>
          </a:xfrm>
        </p:spPr>
        <p:txBody>
          <a:bodyPr/>
          <a:lstStyle/>
          <a:p>
            <a:r>
              <a:rPr lang="en-US" dirty="0"/>
              <a:t>The costs are estimated in accordance to ESFRI guidelines separating between </a:t>
            </a:r>
            <a:r>
              <a:rPr lang="en-US" dirty="0">
                <a:solidFill>
                  <a:schemeClr val="accent1"/>
                </a:solidFill>
              </a:rPr>
              <a:t>initial investment costs </a:t>
            </a:r>
            <a:r>
              <a:rPr lang="en-US" dirty="0"/>
              <a:t>(including design, preparatory and construction phases), and </a:t>
            </a:r>
            <a:r>
              <a:rPr lang="en-US" dirty="0">
                <a:solidFill>
                  <a:schemeClr val="accent1"/>
                </a:solidFill>
              </a:rPr>
              <a:t>operational costs. </a:t>
            </a:r>
            <a:endParaRPr lang="en-US" dirty="0" smtClean="0">
              <a:solidFill>
                <a:schemeClr val="accent1"/>
              </a:solidFill>
            </a:endParaRPr>
          </a:p>
          <a:p>
            <a:endParaRPr lang="en-US" dirty="0" smtClean="0">
              <a:solidFill>
                <a:schemeClr val="accent1"/>
              </a:solidFill>
            </a:endParaRPr>
          </a:p>
          <a:p>
            <a:r>
              <a:rPr lang="en-GB" sz="2000" dirty="0"/>
              <a:t>Costs estimations for general functioning and service development of Central Office and DIPoH’s Operational Elements (NN+RN). </a:t>
            </a:r>
          </a:p>
          <a:p>
            <a:pPr marL="200025" lvl="1" indent="0">
              <a:buNone/>
            </a:pPr>
            <a:r>
              <a:rPr lang="en-GB" sz="1800" dirty="0">
                <a:solidFill>
                  <a:srgbClr val="80B059"/>
                </a:solidFill>
                <a:sym typeface="Wingdings" panose="05000000000000000000" pitchFamily="2" charset="2"/>
              </a:rPr>
              <a:t> </a:t>
            </a:r>
            <a:r>
              <a:rPr lang="en-GB" sz="1800" dirty="0">
                <a:solidFill>
                  <a:srgbClr val="80B059"/>
                </a:solidFill>
              </a:rPr>
              <a:t>Human resources, travel and other costs (assets, utilities,  </a:t>
            </a:r>
            <a:r>
              <a:rPr lang="en-GB" sz="1800" dirty="0" err="1">
                <a:solidFill>
                  <a:srgbClr val="80B059"/>
                </a:solidFill>
              </a:rPr>
              <a:t>etc</a:t>
            </a:r>
            <a:r>
              <a:rPr lang="en-GB" sz="1800" dirty="0">
                <a:solidFill>
                  <a:srgbClr val="80B059"/>
                </a:solidFill>
              </a:rPr>
              <a:t>)</a:t>
            </a:r>
          </a:p>
          <a:p>
            <a:endParaRPr lang="en-GB" sz="2000" dirty="0"/>
          </a:p>
          <a:p>
            <a:r>
              <a:rPr lang="en-GB" sz="2000" dirty="0"/>
              <a:t>Cost estimation for the technical resources for the set up of a distributed infrastructure  </a:t>
            </a:r>
          </a:p>
          <a:p>
            <a:pPr marL="200025" lvl="1" indent="0">
              <a:buNone/>
            </a:pPr>
            <a:r>
              <a:rPr lang="en-GB" sz="1800" dirty="0">
                <a:solidFill>
                  <a:srgbClr val="80B059"/>
                </a:solidFill>
                <a:sym typeface="Wingdings" panose="05000000000000000000" pitchFamily="2" charset="2"/>
              </a:rPr>
              <a:t> T</a:t>
            </a:r>
            <a:r>
              <a:rPr lang="en-US" sz="1800" dirty="0">
                <a:solidFill>
                  <a:srgbClr val="80B059"/>
                </a:solidFill>
                <a:sym typeface="Wingdings" panose="05000000000000000000" pitchFamily="2" charset="2"/>
              </a:rPr>
              <a:t>o enable semantic and technological interoperability across NN and RN (as data hubs), with the Central Office</a:t>
            </a:r>
            <a:endParaRPr lang="en-GB" sz="1800" dirty="0">
              <a:solidFill>
                <a:srgbClr val="80B059"/>
              </a:solidFill>
            </a:endParaRPr>
          </a:p>
          <a:p>
            <a:pPr marL="706438" lvl="3" indent="0">
              <a:buNone/>
            </a:pPr>
            <a:endParaRPr lang="en-GB" dirty="0"/>
          </a:p>
          <a:p>
            <a:endParaRPr lang="en-US" dirty="0">
              <a:solidFill>
                <a:schemeClr val="accent1"/>
              </a:solidFill>
            </a:endParaRPr>
          </a:p>
          <a:p>
            <a:endParaRPr lang="en-GB" dirty="0"/>
          </a:p>
        </p:txBody>
      </p:sp>
      <p:sp>
        <p:nvSpPr>
          <p:cNvPr id="3" name="Title 2"/>
          <p:cNvSpPr>
            <a:spLocks noGrp="1"/>
          </p:cNvSpPr>
          <p:nvPr>
            <p:ph type="title"/>
          </p:nvPr>
        </p:nvSpPr>
        <p:spPr/>
        <p:txBody>
          <a:bodyPr/>
          <a:lstStyle/>
          <a:p>
            <a:r>
              <a:rPr lang="en-GB" dirty="0" smtClean="0"/>
              <a:t>Cost estimations</a:t>
            </a:r>
            <a:endParaRPr lang="en-GB" dirty="0"/>
          </a:p>
        </p:txBody>
      </p:sp>
      <p:pic>
        <p:nvPicPr>
          <p:cNvPr id="5" name="Picture 4"/>
          <p:cNvPicPr>
            <a:picLocks noChangeAspect="1"/>
          </p:cNvPicPr>
          <p:nvPr/>
        </p:nvPicPr>
        <p:blipFill>
          <a:blip r:embed="rId2"/>
          <a:stretch>
            <a:fillRect/>
          </a:stretch>
        </p:blipFill>
        <p:spPr>
          <a:xfrm>
            <a:off x="7678511" y="3940306"/>
            <a:ext cx="1295400" cy="1807940"/>
          </a:xfrm>
          <a:prstGeom prst="rect">
            <a:avLst/>
          </a:prstGeom>
          <a:ln>
            <a:noFill/>
          </a:ln>
          <a:effectLst>
            <a:outerShdw blurRad="292100" dist="139700" dir="2700000" algn="tl" rotWithShape="0">
              <a:srgbClr val="333333">
                <a:alpha val="65000"/>
              </a:srgbClr>
            </a:outerShdw>
          </a:effectLst>
        </p:spPr>
      </p:pic>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222A35"/>
                </a:solidFill>
                <a:effectLst/>
                <a:latin typeface="Calibri" panose="020F0502020204030204" pitchFamily="34" charset="0"/>
                <a:cs typeface="Calibri" panose="020F0502020204030204" pitchFamily="34" charset="0"/>
              </a:rPr>
              <a:t> </a:t>
            </a:r>
            <a:endParaRPr kumimoji="0" lang="en-US" altLang="en-US" sz="600" b="1"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9" name="Picture 8"/>
          <p:cNvPicPr>
            <a:picLocks noChangeAspect="1"/>
          </p:cNvPicPr>
          <p:nvPr/>
        </p:nvPicPr>
        <p:blipFill rotWithShape="1">
          <a:blip r:embed="rId3"/>
          <a:srcRect t="4174"/>
          <a:stretch/>
        </p:blipFill>
        <p:spPr>
          <a:xfrm>
            <a:off x="7678511" y="1614257"/>
            <a:ext cx="1287126" cy="1749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76927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DIPoH total investment </a:t>
            </a:r>
            <a:r>
              <a:rPr lang="en-US" dirty="0" smtClean="0"/>
              <a:t>costs</a:t>
            </a:r>
            <a:endParaRPr lang="en-GB" dirty="0"/>
          </a:p>
        </p:txBody>
      </p:sp>
      <p:sp>
        <p:nvSpPr>
          <p:cNvPr id="6" name="TextBox 5"/>
          <p:cNvSpPr txBox="1"/>
          <p:nvPr/>
        </p:nvSpPr>
        <p:spPr>
          <a:xfrm>
            <a:off x="6096000" y="1676400"/>
            <a:ext cx="2590800" cy="4801314"/>
          </a:xfrm>
          <a:prstGeom prst="rect">
            <a:avLst/>
          </a:prstGeom>
          <a:noFill/>
        </p:spPr>
        <p:txBody>
          <a:bodyPr wrap="square" rtlCol="0">
            <a:spAutoFit/>
          </a:bodyPr>
          <a:lstStyle/>
          <a:p>
            <a:r>
              <a:rPr lang="en-US" dirty="0"/>
              <a:t>The costs included in each phase are the sum of: </a:t>
            </a:r>
            <a:endParaRPr lang="en-US" dirty="0" smtClean="0"/>
          </a:p>
          <a:p>
            <a:pPr marL="285750" indent="-285750">
              <a:buFont typeface="Arial" panose="020B0604020202020204" pitchFamily="34" charset="0"/>
              <a:buChar char="•"/>
            </a:pPr>
            <a:r>
              <a:rPr lang="en-US" dirty="0" smtClean="0"/>
              <a:t>Human resources (for the central office, </a:t>
            </a:r>
            <a:r>
              <a:rPr lang="en-US" dirty="0"/>
              <a:t>the National Nodes, the Research Networks), </a:t>
            </a:r>
            <a:endParaRPr lang="en-US" dirty="0" smtClean="0"/>
          </a:p>
          <a:p>
            <a:pPr marL="285750" indent="-285750">
              <a:buFont typeface="Arial" panose="020B0604020202020204" pitchFamily="34" charset="0"/>
              <a:buChar char="•"/>
            </a:pPr>
            <a:r>
              <a:rPr lang="en-US" dirty="0" smtClean="0"/>
              <a:t>Technological </a:t>
            </a:r>
            <a:r>
              <a:rPr lang="en-US" dirty="0"/>
              <a:t>resource needed mainly for the setup of the e-infrastructure of DIPoH, </a:t>
            </a:r>
            <a:endParaRPr lang="en-US" dirty="0" smtClean="0"/>
          </a:p>
          <a:p>
            <a:pPr marL="285750" indent="-285750">
              <a:buFont typeface="Arial" panose="020B0604020202020204" pitchFamily="34" charset="0"/>
              <a:buChar char="•"/>
            </a:pPr>
            <a:r>
              <a:rPr lang="en-US" dirty="0" smtClean="0"/>
              <a:t>Travel and other costs, and, </a:t>
            </a:r>
          </a:p>
          <a:p>
            <a:pPr marL="285750" indent="-285750">
              <a:buFont typeface="Arial" panose="020B0604020202020204" pitchFamily="34" charset="0"/>
              <a:buChar char="•"/>
            </a:pPr>
            <a:r>
              <a:rPr lang="en-US" dirty="0" smtClean="0"/>
              <a:t>Overheads.</a:t>
            </a:r>
          </a:p>
          <a:p>
            <a:endParaRPr lang="en-US" dirty="0"/>
          </a:p>
          <a:p>
            <a:endParaRPr lang="en-GB" dirty="0"/>
          </a:p>
        </p:txBody>
      </p:sp>
      <p:grpSp>
        <p:nvGrpSpPr>
          <p:cNvPr id="3" name="Group 2"/>
          <p:cNvGrpSpPr/>
          <p:nvPr/>
        </p:nvGrpSpPr>
        <p:grpSpPr>
          <a:xfrm>
            <a:off x="457200" y="1524000"/>
            <a:ext cx="5277091" cy="5277091"/>
            <a:chOff x="457200" y="1524000"/>
            <a:chExt cx="5277091" cy="5277091"/>
          </a:xfrm>
        </p:grpSpPr>
        <p:pic>
          <p:nvPicPr>
            <p:cNvPr id="5" name="Picture 4"/>
            <p:cNvPicPr>
              <a:picLocks noChangeAspect="1"/>
            </p:cNvPicPr>
            <p:nvPr/>
          </p:nvPicPr>
          <p:blipFill rotWithShape="1">
            <a:blip r:embed="rId3"/>
            <a:srcRect l="1603" t="1603"/>
            <a:stretch/>
          </p:blipFill>
          <p:spPr>
            <a:xfrm>
              <a:off x="457200" y="1524000"/>
              <a:ext cx="5277091" cy="5277091"/>
            </a:xfrm>
            <a:prstGeom prst="rect">
              <a:avLst/>
            </a:prstGeom>
            <a:ln>
              <a:solidFill>
                <a:schemeClr val="tx1"/>
              </a:solidFill>
            </a:ln>
          </p:spPr>
        </p:pic>
        <p:sp>
          <p:nvSpPr>
            <p:cNvPr id="7" name="Rectangle 6"/>
            <p:cNvSpPr/>
            <p:nvPr/>
          </p:nvSpPr>
          <p:spPr>
            <a:xfrm>
              <a:off x="4114800" y="1752600"/>
              <a:ext cx="152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983591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DIPoH operation costs</a:t>
            </a:r>
            <a:endParaRPr lang="en-GB" dirty="0"/>
          </a:p>
        </p:txBody>
      </p:sp>
      <p:grpSp>
        <p:nvGrpSpPr>
          <p:cNvPr id="5" name="Group 4"/>
          <p:cNvGrpSpPr/>
          <p:nvPr/>
        </p:nvGrpSpPr>
        <p:grpSpPr>
          <a:xfrm>
            <a:off x="990600" y="1981200"/>
            <a:ext cx="6019800" cy="3402496"/>
            <a:chOff x="838200" y="1752600"/>
            <a:chExt cx="6019800" cy="3402496"/>
          </a:xfrm>
        </p:grpSpPr>
        <p:pic>
          <p:nvPicPr>
            <p:cNvPr id="4" name="Picture 3"/>
            <p:cNvPicPr>
              <a:picLocks noChangeAspect="1"/>
            </p:cNvPicPr>
            <p:nvPr/>
          </p:nvPicPr>
          <p:blipFill rotWithShape="1">
            <a:blip r:embed="rId2"/>
            <a:srcRect l="1414" t="2477" r="1079" b="934"/>
            <a:stretch/>
          </p:blipFill>
          <p:spPr>
            <a:xfrm>
              <a:off x="838200" y="1752600"/>
              <a:ext cx="6019800" cy="3402496"/>
            </a:xfrm>
            <a:prstGeom prst="rect">
              <a:avLst/>
            </a:prstGeom>
            <a:ln>
              <a:solidFill>
                <a:schemeClr val="tx1"/>
              </a:solidFill>
            </a:ln>
          </p:spPr>
        </p:pic>
        <p:sp>
          <p:nvSpPr>
            <p:cNvPr id="3" name="Rectangle 2"/>
            <p:cNvSpPr/>
            <p:nvPr/>
          </p:nvSpPr>
          <p:spPr>
            <a:xfrm>
              <a:off x="5037482" y="2057400"/>
              <a:ext cx="1810579"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7" name="Table 6"/>
          <p:cNvGraphicFramePr>
            <a:graphicFrameLocks noGrp="1"/>
          </p:cNvGraphicFramePr>
          <p:nvPr>
            <p:extLst>
              <p:ext uri="{D42A27DB-BD31-4B8C-83A1-F6EECF244321}">
                <p14:modId xmlns:p14="http://schemas.microsoft.com/office/powerpoint/2010/main" val="4223043826"/>
              </p:ext>
            </p:extLst>
          </p:nvPr>
        </p:nvGraphicFramePr>
        <p:xfrm>
          <a:off x="990600" y="5503076"/>
          <a:ext cx="6019800" cy="3708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257968561"/>
                    </a:ext>
                  </a:extLst>
                </a:gridCol>
                <a:gridCol w="1905000">
                  <a:extLst>
                    <a:ext uri="{9D8B030D-6E8A-4147-A177-3AD203B41FA5}">
                      <a16:colId xmlns:a16="http://schemas.microsoft.com/office/drawing/2014/main" val="3976635128"/>
                    </a:ext>
                  </a:extLst>
                </a:gridCol>
              </a:tblGrid>
              <a:tr h="370840">
                <a:tc>
                  <a:txBody>
                    <a:bodyPr/>
                    <a:lstStyle/>
                    <a:p>
                      <a:r>
                        <a:rPr lang="en-GB" dirty="0" smtClean="0"/>
                        <a:t>Yearly operating</a:t>
                      </a:r>
                      <a:r>
                        <a:rPr lang="en-GB" baseline="0" dirty="0" smtClean="0"/>
                        <a:t> cost </a:t>
                      </a:r>
                      <a:endParaRPr lang="en-GB" dirty="0"/>
                    </a:p>
                  </a:txBody>
                  <a:tcPr/>
                </a:tc>
                <a:tc>
                  <a:txBody>
                    <a:bodyPr/>
                    <a:lstStyle/>
                    <a:p>
                      <a:pPr algn="r"/>
                      <a:r>
                        <a:rPr lang="en-GB" dirty="0" smtClean="0"/>
                        <a:t>10.021.680,00</a:t>
                      </a:r>
                      <a:r>
                        <a:rPr lang="en-GB" baseline="0" dirty="0" smtClean="0"/>
                        <a:t> </a:t>
                      </a:r>
                      <a:r>
                        <a:rPr lang="en-GB" dirty="0" smtClean="0"/>
                        <a:t>€</a:t>
                      </a:r>
                    </a:p>
                  </a:txBody>
                  <a:tcPr/>
                </a:tc>
                <a:extLst>
                  <a:ext uri="{0D108BD9-81ED-4DB2-BD59-A6C34878D82A}">
                    <a16:rowId xmlns:a16="http://schemas.microsoft.com/office/drawing/2014/main" val="3444096938"/>
                  </a:ext>
                </a:extLst>
              </a:tr>
            </a:tbl>
          </a:graphicData>
        </a:graphic>
      </p:graphicFrame>
    </p:spTree>
    <p:extLst>
      <p:ext uri="{BB962C8B-B14F-4D97-AF65-F5344CB8AC3E}">
        <p14:creationId xmlns:p14="http://schemas.microsoft.com/office/powerpoint/2010/main" val="199647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The </a:t>
            </a:r>
            <a:r>
              <a:rPr lang="nl-BE" dirty="0" err="1" smtClean="0"/>
              <a:t>Challenges</a:t>
            </a:r>
            <a:endParaRPr lang="en-GB" dirty="0"/>
          </a:p>
        </p:txBody>
      </p:sp>
      <p:sp>
        <p:nvSpPr>
          <p:cNvPr id="3" name="Content Placeholder 2"/>
          <p:cNvSpPr>
            <a:spLocks noGrp="1"/>
          </p:cNvSpPr>
          <p:nvPr>
            <p:ph idx="1"/>
          </p:nvPr>
        </p:nvSpPr>
        <p:spPr>
          <a:xfrm>
            <a:off x="914400" y="3548461"/>
            <a:ext cx="2667000" cy="1180499"/>
          </a:xfrm>
        </p:spPr>
        <p:txBody>
          <a:bodyPr/>
          <a:lstStyle/>
          <a:p>
            <a:pPr marL="0" indent="0">
              <a:buNone/>
            </a:pPr>
            <a:r>
              <a:rPr lang="en-GB" sz="2000" b="1" dirty="0" smtClean="0"/>
              <a:t>FRAGMENTATION</a:t>
            </a:r>
          </a:p>
          <a:p>
            <a:pPr marL="0" indent="0">
              <a:buNone/>
            </a:pPr>
            <a:endParaRPr lang="en-GB" sz="1050" dirty="0" smtClean="0"/>
          </a:p>
          <a:p>
            <a:pPr marL="0" indent="0">
              <a:buNone/>
            </a:pPr>
            <a:r>
              <a:rPr lang="en-GB" sz="1800" dirty="0" smtClean="0"/>
              <a:t>Disperse knowledge </a:t>
            </a:r>
          </a:p>
          <a:p>
            <a:pPr marL="0" indent="0">
              <a:buNone/>
            </a:pPr>
            <a:r>
              <a:rPr lang="en-GB" sz="1800" dirty="0" smtClean="0"/>
              <a:t>Incomplete data</a:t>
            </a:r>
          </a:p>
          <a:p>
            <a:pPr marL="0" indent="0">
              <a:buNone/>
            </a:pPr>
            <a:r>
              <a:rPr lang="en-GB" sz="1800" dirty="0" smtClean="0"/>
              <a:t>Difficult access</a:t>
            </a:r>
            <a:endParaRPr lang="en-GB" sz="1800" dirty="0"/>
          </a:p>
        </p:txBody>
      </p:sp>
      <p:sp>
        <p:nvSpPr>
          <p:cNvPr id="5" name="Content Placeholder 2"/>
          <p:cNvSpPr txBox="1">
            <a:spLocks/>
          </p:cNvSpPr>
          <p:nvPr/>
        </p:nvSpPr>
        <p:spPr bwMode="auto">
          <a:xfrm>
            <a:off x="3575957" y="3581118"/>
            <a:ext cx="2667000" cy="118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smtClean="0"/>
              <a:t>INEQUALITIES</a:t>
            </a:r>
          </a:p>
          <a:p>
            <a:pPr marL="0" indent="0">
              <a:buNone/>
            </a:pPr>
            <a:endParaRPr lang="en-GB" sz="1050" dirty="0" smtClean="0"/>
          </a:p>
          <a:p>
            <a:pPr marL="0" indent="0">
              <a:buNone/>
            </a:pPr>
            <a:r>
              <a:rPr lang="en-GB" sz="1800" dirty="0" smtClean="0"/>
              <a:t>Differences in quality</a:t>
            </a:r>
          </a:p>
          <a:p>
            <a:pPr marL="0" indent="0">
              <a:buNone/>
            </a:pPr>
            <a:r>
              <a:rPr lang="en-GB" sz="1800" dirty="0" smtClean="0"/>
              <a:t>Diversity in research capacity</a:t>
            </a:r>
            <a:endParaRPr lang="en-GB" sz="1800" dirty="0"/>
          </a:p>
        </p:txBody>
      </p:sp>
      <p:sp>
        <p:nvSpPr>
          <p:cNvPr id="6" name="Content Placeholder 2"/>
          <p:cNvSpPr txBox="1">
            <a:spLocks/>
          </p:cNvSpPr>
          <p:nvPr/>
        </p:nvSpPr>
        <p:spPr bwMode="auto">
          <a:xfrm>
            <a:off x="6242957" y="3581118"/>
            <a:ext cx="2667000" cy="118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b="1" dirty="0" smtClean="0"/>
              <a:t>PROJECT BASED</a:t>
            </a:r>
          </a:p>
          <a:p>
            <a:pPr marL="0" indent="0">
              <a:buNone/>
            </a:pPr>
            <a:endParaRPr lang="en-GB" sz="1050" dirty="0" smtClean="0"/>
          </a:p>
          <a:p>
            <a:pPr marL="0" indent="0">
              <a:buNone/>
            </a:pPr>
            <a:r>
              <a:rPr lang="en-GB" sz="1800" dirty="0" smtClean="0"/>
              <a:t>No long term planning</a:t>
            </a:r>
          </a:p>
          <a:p>
            <a:pPr marL="0" indent="0">
              <a:buNone/>
            </a:pPr>
            <a:r>
              <a:rPr lang="en-GB" sz="1800" dirty="0" smtClean="0"/>
              <a:t>Waste of resources</a:t>
            </a:r>
          </a:p>
          <a:p>
            <a:pPr marL="0" indent="0">
              <a:buNone/>
            </a:pPr>
            <a:r>
              <a:rPr lang="en-GB" sz="1800" dirty="0" smtClean="0"/>
              <a:t>Duplication</a:t>
            </a:r>
            <a:endParaRPr lang="en-GB" sz="1800" dirty="0"/>
          </a:p>
        </p:txBody>
      </p:sp>
      <p:grpSp>
        <p:nvGrpSpPr>
          <p:cNvPr id="8" name="Group 7"/>
          <p:cNvGrpSpPr/>
          <p:nvPr/>
        </p:nvGrpSpPr>
        <p:grpSpPr>
          <a:xfrm>
            <a:off x="887186" y="1751371"/>
            <a:ext cx="7675114" cy="1829747"/>
            <a:chOff x="887186" y="1751371"/>
            <a:chExt cx="7675114" cy="1829747"/>
          </a:xfrm>
        </p:grpSpPr>
        <p:pic>
          <p:nvPicPr>
            <p:cNvPr id="4" name="Picture 3"/>
            <p:cNvPicPr>
              <a:picLocks noChangeAspect="1"/>
            </p:cNvPicPr>
            <p:nvPr/>
          </p:nvPicPr>
          <p:blipFill>
            <a:blip r:embed="rId3"/>
            <a:stretch>
              <a:fillRect/>
            </a:stretch>
          </p:blipFill>
          <p:spPr>
            <a:xfrm>
              <a:off x="887186" y="1751371"/>
              <a:ext cx="7675114" cy="1829747"/>
            </a:xfrm>
            <a:prstGeom prst="rect">
              <a:avLst/>
            </a:prstGeom>
          </p:spPr>
        </p:pic>
        <p:pic>
          <p:nvPicPr>
            <p:cNvPr id="7" name="Picture 6"/>
            <p:cNvPicPr/>
            <p:nvPr/>
          </p:nvPicPr>
          <p:blipFill rotWithShape="1">
            <a:blip r:embed="rId4"/>
            <a:srcRect l="37500" t="5041" r="40625" b="22980"/>
            <a:stretch/>
          </p:blipFill>
          <p:spPr>
            <a:xfrm>
              <a:off x="6705600" y="1773214"/>
              <a:ext cx="1524000" cy="1579585"/>
            </a:xfrm>
            <a:prstGeom prst="rect">
              <a:avLst/>
            </a:prstGeom>
          </p:spPr>
        </p:pic>
      </p:grpSp>
      <p:sp>
        <p:nvSpPr>
          <p:cNvPr id="11" name="TextBox 10"/>
          <p:cNvSpPr txBox="1"/>
          <p:nvPr/>
        </p:nvSpPr>
        <p:spPr>
          <a:xfrm>
            <a:off x="1524000" y="5512904"/>
            <a:ext cx="7876500" cy="400110"/>
          </a:xfrm>
          <a:prstGeom prst="rect">
            <a:avLst/>
          </a:prstGeom>
          <a:noFill/>
        </p:spPr>
        <p:txBody>
          <a:bodyPr wrap="square" rtlCol="0">
            <a:spAutoFit/>
          </a:bodyPr>
          <a:lstStyle/>
          <a:p>
            <a:r>
              <a:rPr lang="nl-BE" sz="2000" dirty="0" smtClean="0">
                <a:latin typeface="Trebuchet MS" panose="020B0603020202020204" pitchFamily="34" charset="0"/>
                <a:sym typeface="Wingdings" panose="05000000000000000000" pitchFamily="2" charset="2"/>
              </a:rPr>
              <a:t> </a:t>
            </a:r>
            <a:r>
              <a:rPr lang="nl-BE" sz="2000" dirty="0" err="1" smtClean="0">
                <a:latin typeface="Trebuchet MS" panose="020B0603020202020204" pitchFamily="34" charset="0"/>
                <a:sym typeface="Wingdings" panose="05000000000000000000" pitchFamily="2" charset="2"/>
              </a:rPr>
              <a:t>Need</a:t>
            </a:r>
            <a:r>
              <a:rPr lang="nl-BE" sz="2000" dirty="0" smtClean="0">
                <a:latin typeface="Trebuchet MS" panose="020B0603020202020204" pitchFamily="34" charset="0"/>
                <a:sym typeface="Wingdings" panose="05000000000000000000" pitchFamily="2" charset="2"/>
              </a:rPr>
              <a:t> </a:t>
            </a:r>
            <a:r>
              <a:rPr lang="nl-BE" sz="2000" dirty="0" err="1" smtClean="0">
                <a:latin typeface="Trebuchet MS" panose="020B0603020202020204" pitchFamily="34" charset="0"/>
                <a:sym typeface="Wingdings" panose="05000000000000000000" pitchFamily="2" charset="2"/>
              </a:rPr>
              <a:t>for</a:t>
            </a:r>
            <a:r>
              <a:rPr lang="nl-BE" sz="2000" dirty="0">
                <a:latin typeface="Trebuchet MS" panose="020B0603020202020204" pitchFamily="34" charset="0"/>
                <a:sym typeface="Wingdings" panose="05000000000000000000" pitchFamily="2" charset="2"/>
              </a:rPr>
              <a:t> </a:t>
            </a:r>
            <a:r>
              <a:rPr lang="nl-BE" sz="2000" dirty="0" smtClean="0">
                <a:latin typeface="Trebuchet MS" panose="020B0603020202020204" pitchFamily="34" charset="0"/>
                <a:sym typeface="Wingdings" panose="05000000000000000000" pitchFamily="2" charset="2"/>
              </a:rPr>
              <a:t>EU health information </a:t>
            </a:r>
            <a:r>
              <a:rPr lang="nl-BE" sz="2000" dirty="0" err="1" smtClean="0">
                <a:latin typeface="Trebuchet MS" panose="020B0603020202020204" pitchFamily="34" charset="0"/>
                <a:sym typeface="Wingdings" panose="05000000000000000000" pitchFamily="2" charset="2"/>
              </a:rPr>
              <a:t>infrastructure</a:t>
            </a:r>
            <a:r>
              <a:rPr lang="nl-BE" sz="2000" dirty="0" smtClean="0">
                <a:latin typeface="Trebuchet MS" panose="020B0603020202020204" pitchFamily="34" charset="0"/>
                <a:sym typeface="Wingdings" panose="05000000000000000000" pitchFamily="2" charset="2"/>
              </a:rPr>
              <a:t>   </a:t>
            </a:r>
            <a:endParaRPr lang="en-GB" sz="2000" dirty="0">
              <a:latin typeface="Trebuchet MS" panose="020B0603020202020204" pitchFamily="34" charset="0"/>
            </a:endParaRPr>
          </a:p>
        </p:txBody>
      </p:sp>
    </p:spTree>
    <p:extLst>
      <p:ext uri="{BB962C8B-B14F-4D97-AF65-F5344CB8AC3E}">
        <p14:creationId xmlns:p14="http://schemas.microsoft.com/office/powerpoint/2010/main" val="5657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Summary cost estimations</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0757295"/>
              </p:ext>
            </p:extLst>
          </p:nvPr>
        </p:nvGraphicFramePr>
        <p:xfrm>
          <a:off x="914400" y="1905000"/>
          <a:ext cx="6977692" cy="2884715"/>
        </p:xfrm>
        <a:graphic>
          <a:graphicData uri="http://schemas.openxmlformats.org/drawingml/2006/table">
            <a:tbl>
              <a:tblPr firstRow="1">
                <a:tableStyleId>{616DA210-FB5B-4158-B5E0-FEB733F419BA}</a:tableStyleId>
              </a:tblPr>
              <a:tblGrid>
                <a:gridCol w="4691692">
                  <a:extLst>
                    <a:ext uri="{9D8B030D-6E8A-4147-A177-3AD203B41FA5}">
                      <a16:colId xmlns:a16="http://schemas.microsoft.com/office/drawing/2014/main" val="3054680331"/>
                    </a:ext>
                  </a:extLst>
                </a:gridCol>
                <a:gridCol w="2286000">
                  <a:extLst>
                    <a:ext uri="{9D8B030D-6E8A-4147-A177-3AD203B41FA5}">
                      <a16:colId xmlns:a16="http://schemas.microsoft.com/office/drawing/2014/main" val="3031708615"/>
                    </a:ext>
                  </a:extLst>
                </a:gridCol>
              </a:tblGrid>
              <a:tr h="576943">
                <a:tc>
                  <a:txBody>
                    <a:bodyPr/>
                    <a:lstStyle/>
                    <a:p>
                      <a:pPr marL="228600" algn="l" rtl="0" fontAlgn="t">
                        <a:spcBef>
                          <a:spcPts val="600"/>
                        </a:spcBef>
                        <a:spcAft>
                          <a:spcPts val="0"/>
                        </a:spcAft>
                      </a:pPr>
                      <a:r>
                        <a:rPr lang="en-US" sz="1600" b="0" u="none" strike="noStrike" dirty="0" smtClean="0">
                          <a:solidFill>
                            <a:schemeClr val="accent1"/>
                          </a:solidFill>
                          <a:effectLst/>
                          <a:latin typeface="Trebuchet MS" panose="020B0603020202020204" pitchFamily="34" charset="0"/>
                        </a:rPr>
                        <a:t>Costs summary:</a:t>
                      </a:r>
                      <a:endParaRPr lang="en-US" sz="1600" b="0" dirty="0" smtClean="0">
                        <a:solidFill>
                          <a:schemeClr val="accent1"/>
                        </a:solidFill>
                        <a:effectLst/>
                        <a:latin typeface="Trebuchet MS" panose="020B0603020202020204" pitchFamily="34" charset="0"/>
                      </a:endParaRPr>
                    </a:p>
                    <a:p>
                      <a:pPr algn="l" fontAlgn="t"/>
                      <a:endParaRPr lang="en-US" sz="1600" b="0" dirty="0">
                        <a:solidFill>
                          <a:schemeClr val="accent1"/>
                        </a:solidFill>
                        <a:effectLst/>
                        <a:latin typeface="Trebuchet MS" panose="020B0603020202020204" pitchFamily="34" charset="0"/>
                      </a:endParaRPr>
                    </a:p>
                  </a:txBody>
                  <a:tcPr marL="29189" marR="29189" marT="29189" marB="29189"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228600" algn="ctr" rtl="0" fontAlgn="t">
                        <a:spcBef>
                          <a:spcPts val="600"/>
                        </a:spcBef>
                        <a:spcAft>
                          <a:spcPts val="0"/>
                        </a:spcAft>
                      </a:pPr>
                      <a:r>
                        <a:rPr lang="en-US" sz="1600" b="0" u="none" strike="noStrike" dirty="0" smtClean="0">
                          <a:solidFill>
                            <a:schemeClr val="tx1"/>
                          </a:solidFill>
                          <a:effectLst/>
                          <a:latin typeface="Trebuchet MS" panose="020B0603020202020204" pitchFamily="34" charset="0"/>
                        </a:rPr>
                        <a:t>Euro (M€)</a:t>
                      </a:r>
                      <a:endParaRPr lang="en-US" sz="1600" b="0" dirty="0">
                        <a:solidFill>
                          <a:schemeClr val="tx1"/>
                        </a:solidFill>
                        <a:effectLst/>
                        <a:latin typeface="Trebuchet MS" panose="020B0603020202020204" pitchFamily="34" charset="0"/>
                      </a:endParaRPr>
                    </a:p>
                  </a:txBody>
                  <a:tcPr marL="29189" marR="29189" marT="29189" marB="2918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80787542"/>
                  </a:ext>
                </a:extLst>
              </a:tr>
              <a:tr h="576943">
                <a:tc>
                  <a:txBody>
                    <a:bodyPr/>
                    <a:lstStyle/>
                    <a:p>
                      <a:pPr marL="228600" lvl="0" algn="l" rtl="0" fontAlgn="t">
                        <a:spcBef>
                          <a:spcPts val="600"/>
                        </a:spcBef>
                        <a:spcAft>
                          <a:spcPts val="0"/>
                        </a:spcAft>
                      </a:pPr>
                      <a:r>
                        <a:rPr lang="en-US" sz="1600" u="none" strike="noStrike" dirty="0" smtClean="0">
                          <a:effectLst/>
                          <a:latin typeface="Trebuchet MS" panose="020B0603020202020204" pitchFamily="34" charset="0"/>
                        </a:rPr>
                        <a:t>Design (BRIDGE</a:t>
                      </a:r>
                      <a:r>
                        <a:rPr lang="en-US" sz="1600" u="none" strike="noStrike" baseline="0" dirty="0" smtClean="0">
                          <a:effectLst/>
                          <a:latin typeface="Trebuchet MS" panose="020B0603020202020204" pitchFamily="34" charset="0"/>
                        </a:rPr>
                        <a:t> Health</a:t>
                      </a:r>
                      <a:r>
                        <a:rPr lang="en-US" sz="1600" u="none" strike="noStrike" baseline="0" smtClean="0">
                          <a:effectLst/>
                          <a:latin typeface="Trebuchet MS" panose="020B0603020202020204" pitchFamily="34" charset="0"/>
                        </a:rPr>
                        <a:t>, InfAct)</a:t>
                      </a:r>
                      <a:endParaRPr lang="en-US" sz="1600" b="1" dirty="0">
                        <a:effectLst/>
                        <a:latin typeface="Trebuchet MS" panose="020B0603020202020204" pitchFamily="34" charset="0"/>
                      </a:endParaRPr>
                    </a:p>
                  </a:txBody>
                  <a:tcPr marL="29189" marR="29189" marT="29189" marB="29189">
                    <a:lnL w="12700" cap="flat" cmpd="sng" algn="ctr">
                      <a:solidFill>
                        <a:schemeClr val="tx1"/>
                      </a:solidFill>
                      <a:prstDash val="solid"/>
                      <a:round/>
                      <a:headEnd type="none" w="med" len="med"/>
                      <a:tailEnd type="none" w="med" len="med"/>
                    </a:lnL>
                  </a:tcPr>
                </a:tc>
                <a:tc>
                  <a:txBody>
                    <a:bodyPr/>
                    <a:lstStyle/>
                    <a:p>
                      <a:pPr algn="ctr" rtl="0" fontAlgn="t">
                        <a:spcBef>
                          <a:spcPts val="0"/>
                        </a:spcBef>
                        <a:spcAft>
                          <a:spcPts val="0"/>
                        </a:spcAft>
                      </a:pPr>
                      <a:r>
                        <a:rPr lang="en-US" sz="1600" u="none" strike="noStrike" dirty="0">
                          <a:effectLst/>
                          <a:latin typeface="Trebuchet MS" panose="020B0603020202020204" pitchFamily="34" charset="0"/>
                        </a:rPr>
                        <a:t> </a:t>
                      </a:r>
                      <a:r>
                        <a:rPr lang="en-US" sz="1600" u="none" strike="noStrike" dirty="0" smtClean="0">
                          <a:effectLst/>
                          <a:latin typeface="Trebuchet MS" panose="020B0603020202020204" pitchFamily="34" charset="0"/>
                        </a:rPr>
                        <a:t>7.6</a:t>
                      </a:r>
                      <a:endParaRPr lang="en-US" sz="1600" dirty="0">
                        <a:effectLst/>
                        <a:latin typeface="Trebuchet MS" panose="020B0603020202020204" pitchFamily="34" charset="0"/>
                      </a:endParaRPr>
                    </a:p>
                  </a:txBody>
                  <a:tcPr marL="5838" marR="5838" marT="5838" marB="5838">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22653908"/>
                  </a:ext>
                </a:extLst>
              </a:tr>
              <a:tr h="576943">
                <a:tc>
                  <a:txBody>
                    <a:bodyPr/>
                    <a:lstStyle/>
                    <a:p>
                      <a:pPr marL="228600" lvl="0" algn="l" rtl="0" fontAlgn="t">
                        <a:spcBef>
                          <a:spcPts val="600"/>
                        </a:spcBef>
                        <a:spcAft>
                          <a:spcPts val="0"/>
                        </a:spcAft>
                      </a:pPr>
                      <a:r>
                        <a:rPr lang="en-US" sz="1600" u="none" strike="noStrike" dirty="0" smtClean="0">
                          <a:effectLst/>
                          <a:latin typeface="Trebuchet MS" panose="020B0603020202020204" pitchFamily="34" charset="0"/>
                        </a:rPr>
                        <a:t>Preparation (3 years)</a:t>
                      </a:r>
                      <a:endParaRPr lang="en-US" sz="1600" b="1" dirty="0">
                        <a:effectLst/>
                        <a:latin typeface="Trebuchet MS" panose="020B0603020202020204" pitchFamily="34" charset="0"/>
                      </a:endParaRPr>
                    </a:p>
                  </a:txBody>
                  <a:tcPr marL="29189" marR="29189" marT="29189" marB="29189">
                    <a:lnL w="12700" cap="flat" cmpd="sng" algn="ctr">
                      <a:solidFill>
                        <a:schemeClr val="tx1"/>
                      </a:solidFill>
                      <a:prstDash val="solid"/>
                      <a:round/>
                      <a:headEnd type="none" w="med" len="med"/>
                      <a:tailEnd type="none" w="med" len="med"/>
                    </a:lnL>
                  </a:tcPr>
                </a:tc>
                <a:tc>
                  <a:txBody>
                    <a:bodyPr/>
                    <a:lstStyle/>
                    <a:p>
                      <a:pPr algn="ctr" rtl="0" fontAlgn="t">
                        <a:spcBef>
                          <a:spcPts val="0"/>
                        </a:spcBef>
                        <a:spcAft>
                          <a:spcPts val="0"/>
                        </a:spcAft>
                      </a:pPr>
                      <a:r>
                        <a:rPr lang="en-US" sz="1600" u="none" strike="noStrike" dirty="0" smtClean="0">
                          <a:effectLst/>
                          <a:latin typeface="Trebuchet MS" panose="020B0603020202020204" pitchFamily="34" charset="0"/>
                        </a:rPr>
                        <a:t>14.1</a:t>
                      </a:r>
                      <a:endParaRPr lang="en-US" sz="1600" dirty="0">
                        <a:effectLst/>
                        <a:latin typeface="Trebuchet MS" panose="020B0603020202020204" pitchFamily="34" charset="0"/>
                      </a:endParaRPr>
                    </a:p>
                  </a:txBody>
                  <a:tcPr marL="5838" marR="5838" marT="5838" marB="5838">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75101153"/>
                  </a:ext>
                </a:extLst>
              </a:tr>
              <a:tr h="576943">
                <a:tc>
                  <a:txBody>
                    <a:bodyPr/>
                    <a:lstStyle/>
                    <a:p>
                      <a:pPr marL="228600" lvl="0" algn="l" rtl="0" fontAlgn="t">
                        <a:spcBef>
                          <a:spcPts val="600"/>
                        </a:spcBef>
                        <a:spcAft>
                          <a:spcPts val="0"/>
                        </a:spcAft>
                      </a:pPr>
                      <a:r>
                        <a:rPr lang="en-US" sz="1600" u="none" strike="noStrike" dirty="0" smtClean="0">
                          <a:effectLst/>
                          <a:latin typeface="Trebuchet MS" panose="020B0603020202020204" pitchFamily="34" charset="0"/>
                        </a:rPr>
                        <a:t>Implementation (3 years)</a:t>
                      </a:r>
                      <a:endParaRPr lang="en-US" sz="1600" b="1" dirty="0">
                        <a:effectLst/>
                        <a:latin typeface="Trebuchet MS" panose="020B0603020202020204" pitchFamily="34" charset="0"/>
                      </a:endParaRPr>
                    </a:p>
                  </a:txBody>
                  <a:tcPr marL="29189" marR="29189" marT="29189" marB="29189">
                    <a:lnL w="12700" cap="flat" cmpd="sng" algn="ctr">
                      <a:solidFill>
                        <a:schemeClr val="tx1"/>
                      </a:solidFill>
                      <a:prstDash val="solid"/>
                      <a:round/>
                      <a:headEnd type="none" w="med" len="med"/>
                      <a:tailEnd type="none" w="med" len="med"/>
                    </a:lnL>
                  </a:tcPr>
                </a:tc>
                <a:tc>
                  <a:txBody>
                    <a:bodyPr/>
                    <a:lstStyle/>
                    <a:p>
                      <a:pPr algn="ctr" rtl="0" fontAlgn="t">
                        <a:spcBef>
                          <a:spcPts val="0"/>
                        </a:spcBef>
                        <a:spcAft>
                          <a:spcPts val="0"/>
                        </a:spcAft>
                      </a:pPr>
                      <a:r>
                        <a:rPr lang="en-US" sz="1600" u="none" strike="noStrike" dirty="0" smtClean="0">
                          <a:effectLst/>
                          <a:latin typeface="Trebuchet MS" panose="020B0603020202020204" pitchFamily="34" charset="0"/>
                        </a:rPr>
                        <a:t>29.4</a:t>
                      </a:r>
                      <a:endParaRPr lang="en-US" sz="1600" dirty="0">
                        <a:effectLst/>
                        <a:latin typeface="Trebuchet MS" panose="020B0603020202020204" pitchFamily="34" charset="0"/>
                      </a:endParaRPr>
                    </a:p>
                  </a:txBody>
                  <a:tcPr marL="5838" marR="5838" marT="5838" marB="5838">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2153215"/>
                  </a:ext>
                </a:extLst>
              </a:tr>
              <a:tr h="576943">
                <a:tc>
                  <a:txBody>
                    <a:bodyPr/>
                    <a:lstStyle/>
                    <a:p>
                      <a:pPr marL="228600" lvl="0" algn="l" rtl="0" fontAlgn="t">
                        <a:spcBef>
                          <a:spcPts val="600"/>
                        </a:spcBef>
                        <a:spcAft>
                          <a:spcPts val="0"/>
                        </a:spcAft>
                      </a:pPr>
                      <a:r>
                        <a:rPr lang="en-US" sz="1600" u="none" strike="noStrike" dirty="0" smtClean="0">
                          <a:effectLst/>
                          <a:latin typeface="Trebuchet MS" panose="020B0603020202020204" pitchFamily="34" charset="0"/>
                        </a:rPr>
                        <a:t>Average annual operation</a:t>
                      </a:r>
                      <a:endParaRPr lang="en-US" sz="1600" b="1" dirty="0">
                        <a:effectLst/>
                        <a:latin typeface="Trebuchet MS" panose="020B0603020202020204" pitchFamily="34" charset="0"/>
                      </a:endParaRPr>
                    </a:p>
                  </a:txBody>
                  <a:tcPr marL="29189" marR="29189" marT="29189" marB="2918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u="none" strike="noStrike" dirty="0" smtClean="0">
                          <a:effectLst/>
                          <a:latin typeface="Trebuchet MS" panose="020B0603020202020204" pitchFamily="34" charset="0"/>
                        </a:rPr>
                        <a:t>10</a:t>
                      </a:r>
                      <a:endParaRPr lang="en-US" sz="1600" dirty="0">
                        <a:effectLst/>
                        <a:latin typeface="Trebuchet MS" panose="020B0603020202020204" pitchFamily="34" charset="0"/>
                      </a:endParaRPr>
                    </a:p>
                  </a:txBody>
                  <a:tcPr marL="5838" marR="5838" marT="5838" marB="583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746485"/>
                  </a:ext>
                </a:extLst>
              </a:tr>
            </a:tbl>
          </a:graphicData>
        </a:graphic>
      </p:graphicFrame>
      <p:sp>
        <p:nvSpPr>
          <p:cNvPr id="7"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76176"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222A35"/>
                </a:solidFill>
                <a:effectLst/>
                <a:latin typeface="Calibri" panose="020F0502020204030204" pitchFamily="34" charset="0"/>
                <a:cs typeface="Calibri" panose="020F0502020204030204" pitchFamily="34" charset="0"/>
              </a:rPr>
              <a:t> </a:t>
            </a:r>
            <a:endParaRPr kumimoji="0" lang="en-US" altLang="en-US" sz="600" b="1"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527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Contribution model</a:t>
            </a:r>
            <a:endParaRPr lang="en-GB" dirty="0"/>
          </a:p>
        </p:txBody>
      </p:sp>
      <p:sp>
        <p:nvSpPr>
          <p:cNvPr id="3" name="Content Placeholder 2"/>
          <p:cNvSpPr>
            <a:spLocks noGrp="1"/>
          </p:cNvSpPr>
          <p:nvPr>
            <p:ph idx="1"/>
          </p:nvPr>
        </p:nvSpPr>
        <p:spPr>
          <a:xfrm>
            <a:off x="152400" y="1600201"/>
            <a:ext cx="8763000" cy="3719009"/>
          </a:xfrm>
        </p:spPr>
        <p:txBody>
          <a:bodyPr/>
          <a:lstStyle/>
          <a:p>
            <a:pPr marL="0" indent="0">
              <a:spcAft>
                <a:spcPts val="600"/>
              </a:spcAft>
              <a:buNone/>
            </a:pPr>
            <a:r>
              <a:rPr lang="en-GB" dirty="0" smtClean="0"/>
              <a:t>As a distributed infrastructure, DIPoH will have a mixed funding model with the following contributions:</a:t>
            </a:r>
          </a:p>
          <a:p>
            <a:pPr marL="714375" lvl="1" indent="-457200">
              <a:spcAft>
                <a:spcPts val="600"/>
              </a:spcAft>
              <a:buFont typeface="+mj-lt"/>
              <a:buAutoNum type="arabicPeriod"/>
            </a:pPr>
            <a:r>
              <a:rPr lang="en-GB" sz="1800" dirty="0" smtClean="0"/>
              <a:t>The Central Office is funded through membership fees paid by Member countries.</a:t>
            </a:r>
          </a:p>
          <a:p>
            <a:pPr marL="714375" lvl="1" indent="-457200">
              <a:spcAft>
                <a:spcPts val="600"/>
              </a:spcAft>
              <a:buFont typeface="+mj-lt"/>
              <a:buAutoNum type="arabicPeriod"/>
            </a:pPr>
            <a:r>
              <a:rPr lang="en-US" sz="1800" dirty="0" smtClean="0"/>
              <a:t>Fee for services paid by DIPoH users.</a:t>
            </a:r>
          </a:p>
          <a:p>
            <a:pPr marL="714375" lvl="1" indent="-457200">
              <a:spcAft>
                <a:spcPts val="1200"/>
              </a:spcAft>
              <a:buFont typeface="+mj-lt"/>
              <a:buAutoNum type="arabicPeriod"/>
            </a:pPr>
            <a:r>
              <a:rPr lang="en-US" sz="1800" dirty="0" smtClean="0"/>
              <a:t>National Nodes </a:t>
            </a:r>
            <a:r>
              <a:rPr lang="en-US" sz="1800" dirty="0"/>
              <a:t>are typically funded through national-level investments, supporting national coordination, </a:t>
            </a:r>
            <a:r>
              <a:rPr lang="en-US" sz="1800" dirty="0" smtClean="0"/>
              <a:t>the </a:t>
            </a:r>
            <a:r>
              <a:rPr lang="en-US" sz="1800" dirty="0"/>
              <a:t>development and operation of </a:t>
            </a:r>
            <a:r>
              <a:rPr lang="en-US" sz="1800" dirty="0" smtClean="0"/>
              <a:t>services. International research funding also possible.</a:t>
            </a:r>
          </a:p>
          <a:p>
            <a:pPr marL="714375" lvl="1" indent="-457200">
              <a:spcAft>
                <a:spcPts val="1200"/>
              </a:spcAft>
              <a:buFont typeface="+mj-lt"/>
              <a:buAutoNum type="arabicPeriod"/>
            </a:pPr>
            <a:r>
              <a:rPr lang="en-US" sz="1800" dirty="0" smtClean="0"/>
              <a:t>Research Networks are funded through national-level investments and international funding</a:t>
            </a:r>
            <a:r>
              <a:rPr lang="en-US" sz="1800" dirty="0"/>
              <a:t>. </a:t>
            </a:r>
            <a:endParaRPr lang="en-US" sz="1800" dirty="0" smtClean="0"/>
          </a:p>
          <a:p>
            <a:pPr marL="714375" lvl="1" indent="-457200">
              <a:spcAft>
                <a:spcPts val="1200"/>
              </a:spcAft>
              <a:buFont typeface="+mj-lt"/>
              <a:buAutoNum type="arabicPeriod"/>
            </a:pPr>
            <a:r>
              <a:rPr lang="en-US" sz="1800" dirty="0" smtClean="0"/>
              <a:t>DIPoH </a:t>
            </a:r>
            <a:r>
              <a:rPr lang="en-US" sz="1800" dirty="0"/>
              <a:t>collectively competes for grant funding from the EU under Horizon 2020 and Horizon Europe</a:t>
            </a:r>
            <a:endParaRPr lang="en-US" sz="1800" dirty="0" smtClean="0"/>
          </a:p>
          <a:p>
            <a:pPr marL="714375" lvl="1" indent="-457200">
              <a:spcAft>
                <a:spcPts val="1200"/>
              </a:spcAft>
              <a:buFont typeface="+mj-lt"/>
              <a:buAutoNum type="arabicPeriod"/>
            </a:pPr>
            <a:endParaRPr lang="en-GB" dirty="0"/>
          </a:p>
        </p:txBody>
      </p:sp>
    </p:spTree>
    <p:extLst>
      <p:ext uri="{BB962C8B-B14F-4D97-AF65-F5344CB8AC3E}">
        <p14:creationId xmlns:p14="http://schemas.microsoft.com/office/powerpoint/2010/main" val="1743791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DIPoH support </a:t>
            </a:r>
            <a:endParaRPr lang="en-GB" dirty="0"/>
          </a:p>
        </p:txBody>
      </p:sp>
    </p:spTree>
    <p:extLst>
      <p:ext uri="{BB962C8B-B14F-4D97-AF65-F5344CB8AC3E}">
        <p14:creationId xmlns:p14="http://schemas.microsoft.com/office/powerpoint/2010/main" val="2092702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DIPoH support</a:t>
            </a:r>
            <a:endParaRPr lang="en-GB" dirty="0"/>
          </a:p>
        </p:txBody>
      </p:sp>
      <p:pic>
        <p:nvPicPr>
          <p:cNvPr id="4" name="Picture 3"/>
          <p:cNvPicPr>
            <a:picLocks noChangeAspect="1"/>
          </p:cNvPicPr>
          <p:nvPr/>
        </p:nvPicPr>
        <p:blipFill>
          <a:blip r:embed="rId3"/>
          <a:stretch>
            <a:fillRect/>
          </a:stretch>
        </p:blipFill>
        <p:spPr>
          <a:xfrm>
            <a:off x="1066800" y="1828800"/>
            <a:ext cx="3810000" cy="4498879"/>
          </a:xfrm>
          <a:prstGeom prst="rect">
            <a:avLst/>
          </a:prstGeom>
        </p:spPr>
      </p:pic>
      <p:sp>
        <p:nvSpPr>
          <p:cNvPr id="5" name="TextBox 4"/>
          <p:cNvSpPr txBox="1"/>
          <p:nvPr/>
        </p:nvSpPr>
        <p:spPr>
          <a:xfrm>
            <a:off x="5257800" y="2590800"/>
            <a:ext cx="3200400" cy="1200329"/>
          </a:xfrm>
          <a:prstGeom prst="rect">
            <a:avLst/>
          </a:prstGeom>
          <a:noFill/>
        </p:spPr>
        <p:txBody>
          <a:bodyPr wrap="square" rtlCol="0">
            <a:spAutoFit/>
          </a:bodyPr>
          <a:lstStyle/>
          <a:p>
            <a:pPr lvl="0" fontAlgn="auto">
              <a:spcBef>
                <a:spcPts val="0"/>
              </a:spcBef>
              <a:spcAft>
                <a:spcPts val="0"/>
              </a:spcAft>
              <a:defRPr/>
            </a:pPr>
            <a:r>
              <a:rPr lang="en-GB"/>
              <a:t>Total of 14 countries have provided support for DIPoH by providing political support and/or signing MoUs</a:t>
            </a:r>
            <a:endParaRPr lang="en-GB" dirty="0"/>
          </a:p>
        </p:txBody>
      </p:sp>
    </p:spTree>
    <p:extLst>
      <p:ext uri="{BB962C8B-B14F-4D97-AF65-F5344CB8AC3E}">
        <p14:creationId xmlns:p14="http://schemas.microsoft.com/office/powerpoint/2010/main" val="25669179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Networks </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909560"/>
            <a:ext cx="1409700" cy="3855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52" y="2576266"/>
            <a:ext cx="2762748" cy="7421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9026" y="3599563"/>
            <a:ext cx="2095500" cy="114300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1794016"/>
            <a:ext cx="3276600" cy="138436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30429" y="4025101"/>
            <a:ext cx="2074690" cy="173355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95800" y="3366819"/>
            <a:ext cx="2368271" cy="866714"/>
          </a:xfrm>
          <a:prstGeom prst="rect">
            <a:avLst/>
          </a:prstGeom>
        </p:spPr>
      </p:pic>
      <p:pic>
        <p:nvPicPr>
          <p:cNvPr id="12" name="Picture 11"/>
          <p:cNvPicPr>
            <a:picLocks noChangeAspect="1"/>
          </p:cNvPicPr>
          <p:nvPr/>
        </p:nvPicPr>
        <p:blipFill rotWithShape="1">
          <a:blip r:embed="rId9"/>
          <a:srcRect l="2452" t="15685" r="28765" b="71733"/>
          <a:stretch/>
        </p:blipFill>
        <p:spPr>
          <a:xfrm>
            <a:off x="2286000" y="6096000"/>
            <a:ext cx="6079360" cy="3048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912" y="5023710"/>
            <a:ext cx="6276975" cy="866775"/>
          </a:xfrm>
          <a:prstGeom prst="rect">
            <a:avLst/>
          </a:prstGeom>
        </p:spPr>
      </p:pic>
      <p:sp>
        <p:nvSpPr>
          <p:cNvPr id="3" name="TextBox 2"/>
          <p:cNvSpPr txBox="1"/>
          <p:nvPr/>
        </p:nvSpPr>
        <p:spPr>
          <a:xfrm>
            <a:off x="2667000" y="1638994"/>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32</a:t>
            </a:r>
            <a:endParaRPr lang="en-GB" dirty="0"/>
          </a:p>
        </p:txBody>
      </p:sp>
      <p:sp>
        <p:nvSpPr>
          <p:cNvPr id="13" name="TextBox 12"/>
          <p:cNvSpPr txBox="1"/>
          <p:nvPr/>
        </p:nvSpPr>
        <p:spPr>
          <a:xfrm>
            <a:off x="609600" y="2370751"/>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7</a:t>
            </a:r>
            <a:endParaRPr lang="en-GB" dirty="0"/>
          </a:p>
        </p:txBody>
      </p:sp>
      <p:sp>
        <p:nvSpPr>
          <p:cNvPr id="15" name="TextBox 14"/>
          <p:cNvSpPr txBox="1"/>
          <p:nvPr/>
        </p:nvSpPr>
        <p:spPr>
          <a:xfrm>
            <a:off x="2089571" y="3435167"/>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22</a:t>
            </a:r>
            <a:endParaRPr lang="en-GB" dirty="0"/>
          </a:p>
        </p:txBody>
      </p:sp>
      <p:sp>
        <p:nvSpPr>
          <p:cNvPr id="16" name="TextBox 15"/>
          <p:cNvSpPr txBox="1"/>
          <p:nvPr/>
        </p:nvSpPr>
        <p:spPr>
          <a:xfrm>
            <a:off x="6110287" y="1823660"/>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31</a:t>
            </a:r>
            <a:endParaRPr lang="en-GB" dirty="0"/>
          </a:p>
        </p:txBody>
      </p:sp>
      <p:sp>
        <p:nvSpPr>
          <p:cNvPr id="17" name="TextBox 16"/>
          <p:cNvSpPr txBox="1"/>
          <p:nvPr/>
        </p:nvSpPr>
        <p:spPr>
          <a:xfrm>
            <a:off x="4724400" y="3655769"/>
            <a:ext cx="533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137</a:t>
            </a:r>
            <a:endParaRPr lang="en-GB" dirty="0"/>
          </a:p>
        </p:txBody>
      </p:sp>
      <p:sp>
        <p:nvSpPr>
          <p:cNvPr id="18" name="TextBox 17"/>
          <p:cNvSpPr txBox="1"/>
          <p:nvPr/>
        </p:nvSpPr>
        <p:spPr>
          <a:xfrm>
            <a:off x="5586915" y="5181600"/>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9</a:t>
            </a:r>
            <a:endParaRPr lang="en-GB" dirty="0"/>
          </a:p>
        </p:txBody>
      </p:sp>
      <p:sp>
        <p:nvSpPr>
          <p:cNvPr id="19" name="TextBox 18"/>
          <p:cNvSpPr txBox="1"/>
          <p:nvPr/>
        </p:nvSpPr>
        <p:spPr>
          <a:xfrm>
            <a:off x="6972300" y="4145064"/>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35</a:t>
            </a:r>
            <a:endParaRPr lang="en-GB" dirty="0"/>
          </a:p>
        </p:txBody>
      </p:sp>
      <p:sp>
        <p:nvSpPr>
          <p:cNvPr id="20" name="TextBox 19"/>
          <p:cNvSpPr txBox="1"/>
          <p:nvPr/>
        </p:nvSpPr>
        <p:spPr>
          <a:xfrm>
            <a:off x="1981200" y="6031468"/>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15</a:t>
            </a:r>
            <a:endParaRPr lang="en-GB" dirty="0"/>
          </a:p>
        </p:txBody>
      </p:sp>
      <p:sp>
        <p:nvSpPr>
          <p:cNvPr id="21" name="TextBox 20"/>
          <p:cNvSpPr txBox="1"/>
          <p:nvPr/>
        </p:nvSpPr>
        <p:spPr>
          <a:xfrm>
            <a:off x="1092642" y="609535"/>
            <a:ext cx="457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28</a:t>
            </a:r>
            <a:endParaRPr lang="en-GB" dirty="0"/>
          </a:p>
        </p:txBody>
      </p:sp>
    </p:spTree>
    <p:extLst>
      <p:ext uri="{BB962C8B-B14F-4D97-AF65-F5344CB8AC3E}">
        <p14:creationId xmlns:p14="http://schemas.microsoft.com/office/powerpoint/2010/main" val="245036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 for DIPoH is still </a:t>
            </a:r>
            <a:r>
              <a:rPr lang="en-GB" dirty="0" smtClean="0"/>
              <a:t>welcomed</a:t>
            </a:r>
            <a:endParaRPr lang="en-GB" dirty="0"/>
          </a:p>
        </p:txBody>
      </p:sp>
      <p:sp>
        <p:nvSpPr>
          <p:cNvPr id="3" name="Content Placeholder 2"/>
          <p:cNvSpPr>
            <a:spLocks noGrp="1"/>
          </p:cNvSpPr>
          <p:nvPr>
            <p:ph idx="1"/>
          </p:nvPr>
        </p:nvSpPr>
        <p:spPr/>
        <p:txBody>
          <a:bodyPr/>
          <a:lstStyle/>
          <a:p>
            <a:pPr lvl="3"/>
            <a:endParaRPr lang="en-GB" sz="2000" dirty="0" smtClean="0"/>
          </a:p>
          <a:p>
            <a:pPr lvl="3"/>
            <a:r>
              <a:rPr lang="en-GB" sz="2000" dirty="0" smtClean="0"/>
              <a:t>Including DIPoH on national roadmap</a:t>
            </a:r>
          </a:p>
          <a:p>
            <a:pPr lvl="3"/>
            <a:r>
              <a:rPr lang="en-GB" sz="2000" dirty="0" smtClean="0"/>
              <a:t>Provide political support</a:t>
            </a:r>
          </a:p>
          <a:p>
            <a:pPr lvl="3"/>
            <a:r>
              <a:rPr lang="en-GB" sz="2000" dirty="0" smtClean="0"/>
              <a:t>Provide financial support</a:t>
            </a:r>
          </a:p>
          <a:p>
            <a:pPr lvl="3"/>
            <a:r>
              <a:rPr lang="en-GB" sz="2000" dirty="0" smtClean="0"/>
              <a:t>Sign DIPoH MoU membership agreement</a:t>
            </a:r>
          </a:p>
          <a:p>
            <a:pPr marL="257175" lvl="1" indent="0">
              <a:buNone/>
            </a:pPr>
            <a:endParaRPr lang="en-GB" dirty="0" smtClean="0"/>
          </a:p>
          <a:p>
            <a:pPr marL="0" indent="0">
              <a:buNone/>
            </a:pPr>
            <a:r>
              <a:rPr lang="en-GB" dirty="0" smtClean="0"/>
              <a:t>Please contact </a:t>
            </a:r>
            <a:r>
              <a:rPr lang="en-GB" dirty="0" smtClean="0">
                <a:hlinkClick r:id="rId3"/>
              </a:rPr>
              <a:t>infact.coordination@sciensano.be</a:t>
            </a:r>
            <a:r>
              <a:rPr lang="en-GB" dirty="0" smtClean="0"/>
              <a:t> </a:t>
            </a:r>
            <a:endParaRPr lang="en-GB" dirty="0"/>
          </a:p>
        </p:txBody>
      </p:sp>
    </p:spTree>
    <p:extLst>
      <p:ext uri="{BB962C8B-B14F-4D97-AF65-F5344CB8AC3E}">
        <p14:creationId xmlns:p14="http://schemas.microsoft.com/office/powerpoint/2010/main" val="17571104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QUESTIONS?</a:t>
            </a:r>
            <a:endParaRPr lang="en-GB" dirty="0"/>
          </a:p>
        </p:txBody>
      </p:sp>
    </p:spTree>
    <p:extLst>
      <p:ext uri="{BB962C8B-B14F-4D97-AF65-F5344CB8AC3E}">
        <p14:creationId xmlns:p14="http://schemas.microsoft.com/office/powerpoint/2010/main" val="3174482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3053605"/>
            <a:ext cx="7772400" cy="765085"/>
          </a:xfrm>
        </p:spPr>
        <p:txBody>
          <a:bodyPr>
            <a:normAutofit fontScale="90000"/>
          </a:bodyPr>
          <a:lstStyle/>
          <a:p>
            <a:r>
              <a:rPr lang="nl-BE" dirty="0" smtClean="0"/>
              <a:t>www.inf-act.eu</a:t>
            </a:r>
            <a:br>
              <a:rPr lang="nl-BE" dirty="0" smtClean="0"/>
            </a:br>
            <a:r>
              <a:rPr lang="nl-BE" dirty="0" smtClean="0"/>
              <a:t>@</a:t>
            </a:r>
            <a:r>
              <a:rPr lang="nl-BE" dirty="0" err="1" smtClean="0"/>
              <a:t>JA_InfAct</a:t>
            </a:r>
            <a:endParaRPr lang="en-US" dirty="0"/>
          </a:p>
        </p:txBody>
      </p:sp>
    </p:spTree>
    <p:extLst>
      <p:ext uri="{BB962C8B-B14F-4D97-AF65-F5344CB8AC3E}">
        <p14:creationId xmlns:p14="http://schemas.microsoft.com/office/powerpoint/2010/main" val="1196028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stretch>
            <a:fillRect/>
          </a:stretch>
        </p:blipFill>
        <p:spPr>
          <a:xfrm>
            <a:off x="228600" y="287890"/>
            <a:ext cx="4273550" cy="6484937"/>
          </a:xfrm>
          <a:prstGeom prst="rect">
            <a:avLst/>
          </a:prstGeom>
          <a:ln>
            <a:solidFill>
              <a:schemeClr val="tx1"/>
            </a:solidFill>
          </a:ln>
        </p:spPr>
      </p:pic>
      <p:sp>
        <p:nvSpPr>
          <p:cNvPr id="7" name="TextBox 6"/>
          <p:cNvSpPr txBox="1"/>
          <p:nvPr/>
        </p:nvSpPr>
        <p:spPr>
          <a:xfrm>
            <a:off x="5334000" y="2133600"/>
            <a:ext cx="3048000" cy="1477328"/>
          </a:xfrm>
          <a:prstGeom prst="rect">
            <a:avLst/>
          </a:prstGeom>
          <a:noFill/>
        </p:spPr>
        <p:txBody>
          <a:bodyPr wrap="square" rtlCol="0">
            <a:spAutoFit/>
          </a:bodyPr>
          <a:lstStyle/>
          <a:p>
            <a:r>
              <a:rPr lang="en-US" dirty="0"/>
              <a:t>The lead institute, Sciensano foresees to finance the coordination of the Central </a:t>
            </a:r>
            <a:r>
              <a:rPr lang="en-US" dirty="0" smtClean="0"/>
              <a:t>Office for the preparatory and implementation phases.</a:t>
            </a:r>
            <a:endParaRPr lang="en-GB" dirty="0"/>
          </a:p>
        </p:txBody>
      </p:sp>
    </p:spTree>
    <p:extLst>
      <p:ext uri="{BB962C8B-B14F-4D97-AF65-F5344CB8AC3E}">
        <p14:creationId xmlns:p14="http://schemas.microsoft.com/office/powerpoint/2010/main" val="1579475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 Research Infrastructure?</a:t>
            </a:r>
            <a:endParaRPr lang="en-GB" dirty="0"/>
          </a:p>
        </p:txBody>
      </p:sp>
      <p:sp>
        <p:nvSpPr>
          <p:cNvPr id="3" name="Content Placeholder 2"/>
          <p:cNvSpPr>
            <a:spLocks noGrp="1"/>
          </p:cNvSpPr>
          <p:nvPr>
            <p:ph idx="1"/>
          </p:nvPr>
        </p:nvSpPr>
        <p:spPr>
          <a:xfrm>
            <a:off x="457200" y="1447800"/>
            <a:ext cx="8229600" cy="3719009"/>
          </a:xfrm>
        </p:spPr>
        <p:txBody>
          <a:bodyPr/>
          <a:lstStyle/>
          <a:p>
            <a:r>
              <a:rPr lang="en-US" dirty="0"/>
              <a:t>Allows responses to current needs and demands with high usability for Member States and EU institutions </a:t>
            </a:r>
            <a:r>
              <a:rPr lang="en-US" dirty="0">
                <a:sym typeface="Wingdings" pitchFamily="2" charset="2"/>
              </a:rPr>
              <a:t></a:t>
            </a:r>
            <a:r>
              <a:rPr lang="en-US" dirty="0"/>
              <a:t> focus efforts on priority aspects </a:t>
            </a:r>
            <a:r>
              <a:rPr lang="en-US" dirty="0" smtClean="0"/>
              <a:t> </a:t>
            </a:r>
          </a:p>
          <a:p>
            <a:endParaRPr lang="en-US" sz="900" dirty="0"/>
          </a:p>
          <a:p>
            <a:r>
              <a:rPr lang="en-US" dirty="0" smtClean="0"/>
              <a:t>Innovation </a:t>
            </a:r>
            <a:r>
              <a:rPr lang="en-US" dirty="0"/>
              <a:t>in science and technology is </a:t>
            </a:r>
            <a:r>
              <a:rPr lang="en-US" dirty="0">
                <a:solidFill>
                  <a:srgbClr val="005CA9"/>
                </a:solidFill>
              </a:rPr>
              <a:t>vital to solving economic and societal </a:t>
            </a:r>
            <a:r>
              <a:rPr lang="en-US" dirty="0" smtClean="0">
                <a:solidFill>
                  <a:srgbClr val="005CA9"/>
                </a:solidFill>
              </a:rPr>
              <a:t>challenges</a:t>
            </a:r>
          </a:p>
          <a:p>
            <a:endParaRPr lang="en-US" sz="900" dirty="0">
              <a:solidFill>
                <a:srgbClr val="005CA9"/>
              </a:solidFill>
            </a:endParaRPr>
          </a:p>
          <a:p>
            <a:r>
              <a:rPr lang="en-US" dirty="0">
                <a:solidFill>
                  <a:srgbClr val="005CA9"/>
                </a:solidFill>
              </a:rPr>
              <a:t>Build bridges </a:t>
            </a:r>
            <a:r>
              <a:rPr lang="en-US" dirty="0"/>
              <a:t>between research </a:t>
            </a:r>
            <a:r>
              <a:rPr lang="en-US" dirty="0" smtClean="0"/>
              <a:t>communities and with decision-makers</a:t>
            </a:r>
          </a:p>
          <a:p>
            <a:pPr marL="0" indent="0">
              <a:buNone/>
            </a:pPr>
            <a:endParaRPr lang="en-US" sz="1050" dirty="0"/>
          </a:p>
          <a:p>
            <a:r>
              <a:rPr lang="en-US" dirty="0"/>
              <a:t>Facilitate innovation and </a:t>
            </a:r>
            <a:r>
              <a:rPr lang="en-US" dirty="0" smtClean="0">
                <a:solidFill>
                  <a:srgbClr val="005CA9"/>
                </a:solidFill>
              </a:rPr>
              <a:t>knowledge-sharing</a:t>
            </a:r>
          </a:p>
          <a:p>
            <a:endParaRPr lang="en-US" sz="900" dirty="0" smtClean="0"/>
          </a:p>
          <a:p>
            <a:r>
              <a:rPr lang="en-US" dirty="0" smtClean="0"/>
              <a:t>Can </a:t>
            </a:r>
            <a:r>
              <a:rPr lang="en-US" dirty="0"/>
              <a:t>ensure continuity of existing health information activities </a:t>
            </a:r>
          </a:p>
          <a:p>
            <a:pPr marL="200025" lvl="1" indent="0">
              <a:buNone/>
            </a:pPr>
            <a:endParaRPr lang="en-US" sz="800" dirty="0">
              <a:sym typeface="Wingdings" panose="05000000000000000000" pitchFamily="2" charset="2"/>
            </a:endParaRPr>
          </a:p>
          <a:p>
            <a:pPr marL="200025" lvl="1" indent="0" algn="ctr">
              <a:buNone/>
            </a:pPr>
            <a:r>
              <a:rPr lang="en-US" sz="2400" dirty="0" smtClean="0">
                <a:solidFill>
                  <a:schemeClr val="accent1"/>
                </a:solidFill>
                <a:sym typeface="Wingdings" panose="05000000000000000000" pitchFamily="2" charset="2"/>
              </a:rPr>
              <a:t> </a:t>
            </a:r>
            <a:r>
              <a:rPr lang="en-US" sz="2400" dirty="0">
                <a:solidFill>
                  <a:srgbClr val="005CA9"/>
                </a:solidFill>
              </a:rPr>
              <a:t>Is the most feasible solution in the current setting</a:t>
            </a:r>
          </a:p>
          <a:p>
            <a:endParaRPr lang="en-US" dirty="0">
              <a:solidFill>
                <a:srgbClr val="005CA9"/>
              </a:solidFill>
            </a:endParaRPr>
          </a:p>
          <a:p>
            <a:pPr marL="0" indent="0">
              <a:buNone/>
            </a:pPr>
            <a:endParaRPr lang="en-GB" dirty="0" smtClean="0"/>
          </a:p>
          <a:p>
            <a:endParaRPr lang="en-US" sz="1600" dirty="0"/>
          </a:p>
          <a:p>
            <a:pPr marL="0" indent="0">
              <a:buNone/>
            </a:pPr>
            <a:endParaRPr lang="en-GB" dirty="0"/>
          </a:p>
        </p:txBody>
      </p:sp>
    </p:spTree>
    <p:extLst>
      <p:ext uri="{BB962C8B-B14F-4D97-AF65-F5344CB8AC3E}">
        <p14:creationId xmlns:p14="http://schemas.microsoft.com/office/powerpoint/2010/main" val="53595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Framework</a:t>
            </a:r>
            <a:endParaRPr lang="en-GB" dirty="0"/>
          </a:p>
        </p:txBody>
      </p:sp>
      <p:pic>
        <p:nvPicPr>
          <p:cNvPr id="4" name="Content Placeholder 3"/>
          <p:cNvPicPr>
            <a:picLocks noGrp="1"/>
          </p:cNvPicPr>
          <p:nvPr>
            <p:ph idx="1"/>
          </p:nvPr>
        </p:nvPicPr>
        <p:blipFill rotWithShape="1">
          <a:blip r:embed="rId2"/>
          <a:srcRect t="2338" r="1130"/>
          <a:stretch/>
        </p:blipFill>
        <p:spPr bwMode="auto">
          <a:xfrm>
            <a:off x="1148443" y="2514600"/>
            <a:ext cx="5943600" cy="35814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524000" y="1828800"/>
            <a:ext cx="5486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r" eaLnBrk="1" hangingPunct="1">
              <a:defRPr sz="2600">
                <a:solidFill>
                  <a:srgbClr val="005CA9"/>
                </a:solidFill>
                <a:latin typeface="Trebuchet MS" pitchFamily="34" charset="0"/>
                <a:ea typeface="Tahoma" pitchFamily="34" charset="0"/>
                <a:cs typeface="Tahoma" pitchFamily="34" charset="0"/>
              </a:defRPr>
            </a:lvl1pPr>
            <a:lvl2pPr algn="ctr" eaLnBrk="1" hangingPunct="1">
              <a:defRPr sz="2800">
                <a:latin typeface="Trebuchet MS" pitchFamily="34" charset="0"/>
                <a:cs typeface="Tahoma" pitchFamily="34" charset="0"/>
              </a:defRPr>
            </a:lvl2pPr>
            <a:lvl3pPr algn="ctr" eaLnBrk="1" hangingPunct="1">
              <a:defRPr sz="2800">
                <a:latin typeface="Trebuchet MS" pitchFamily="34" charset="0"/>
                <a:cs typeface="Tahoma" pitchFamily="34" charset="0"/>
              </a:defRPr>
            </a:lvl3pPr>
            <a:lvl4pPr algn="ctr" eaLnBrk="1" hangingPunct="1">
              <a:defRPr sz="2800">
                <a:latin typeface="Trebuchet MS" pitchFamily="34" charset="0"/>
                <a:cs typeface="Tahoma" pitchFamily="34" charset="0"/>
              </a:defRPr>
            </a:lvl4pPr>
            <a:lvl5pPr algn="ctr" eaLnBrk="1" hangingPunct="1">
              <a:defRPr sz="2800">
                <a:latin typeface="Trebuchet MS" pitchFamily="34" charset="0"/>
                <a:cs typeface="Tahoma" pitchFamily="34" charset="0"/>
              </a:defRPr>
            </a:lvl5pPr>
            <a:lvl6pPr marL="457200" algn="ctr" fontAlgn="base">
              <a:spcBef>
                <a:spcPct val="0"/>
              </a:spcBef>
              <a:spcAft>
                <a:spcPct val="0"/>
              </a:spcAft>
              <a:defRPr sz="2800">
                <a:latin typeface="Trebuchet MS" pitchFamily="34" charset="0"/>
                <a:cs typeface="Tahoma" pitchFamily="34" charset="0"/>
              </a:defRPr>
            </a:lvl6pPr>
            <a:lvl7pPr marL="914400" algn="ctr" fontAlgn="base">
              <a:spcBef>
                <a:spcPct val="0"/>
              </a:spcBef>
              <a:spcAft>
                <a:spcPct val="0"/>
              </a:spcAft>
              <a:defRPr sz="2800">
                <a:latin typeface="Trebuchet MS" pitchFamily="34" charset="0"/>
                <a:cs typeface="Tahoma" pitchFamily="34" charset="0"/>
              </a:defRPr>
            </a:lvl7pPr>
            <a:lvl8pPr marL="1371600" algn="ctr" fontAlgn="base">
              <a:spcBef>
                <a:spcPct val="0"/>
              </a:spcBef>
              <a:spcAft>
                <a:spcPct val="0"/>
              </a:spcAft>
              <a:defRPr sz="2800">
                <a:latin typeface="Trebuchet MS" pitchFamily="34" charset="0"/>
                <a:cs typeface="Tahoma" pitchFamily="34" charset="0"/>
              </a:defRPr>
            </a:lvl8pPr>
            <a:lvl9pPr marL="1828800" algn="ctr" fontAlgn="base">
              <a:spcBef>
                <a:spcPct val="0"/>
              </a:spcBef>
              <a:spcAft>
                <a:spcPct val="0"/>
              </a:spcAft>
              <a:defRPr sz="2800">
                <a:latin typeface="Trebuchet MS" pitchFamily="34" charset="0"/>
                <a:cs typeface="Tahoma" pitchFamily="34" charset="0"/>
              </a:defRPr>
            </a:lvl9pPr>
          </a:lstStyle>
          <a:p>
            <a:pPr algn="ctr"/>
            <a:r>
              <a:rPr lang="en-GB" dirty="0"/>
              <a:t>Population Health</a:t>
            </a:r>
          </a:p>
        </p:txBody>
      </p:sp>
    </p:spTree>
    <p:extLst>
      <p:ext uri="{BB962C8B-B14F-4D97-AF65-F5344CB8AC3E}">
        <p14:creationId xmlns:p14="http://schemas.microsoft.com/office/powerpoint/2010/main" val="2065616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Image result for central coordin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25" y="1469041"/>
            <a:ext cx="1065296" cy="99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The Concept</a:t>
            </a:r>
            <a:endParaRPr lang="en-GB" dirty="0"/>
          </a:p>
        </p:txBody>
      </p:sp>
      <p:sp>
        <p:nvSpPr>
          <p:cNvPr id="4" name="Rectangle 3"/>
          <p:cNvSpPr/>
          <p:nvPr/>
        </p:nvSpPr>
        <p:spPr>
          <a:xfrm>
            <a:off x="2514600" y="1659548"/>
            <a:ext cx="4267200" cy="609600"/>
          </a:xfrm>
          <a:prstGeom prst="rect">
            <a:avLst/>
          </a:prstGeom>
          <a:solidFill>
            <a:srgbClr val="BCE094"/>
          </a:solidFill>
          <a:ln>
            <a:solidFill>
              <a:srgbClr val="A5D67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DIPoH</a:t>
            </a:r>
          </a:p>
          <a:p>
            <a:pPr algn="ctr"/>
            <a:r>
              <a:rPr lang="en-GB" dirty="0" smtClean="0"/>
              <a:t>Connect networks and stakeholders</a:t>
            </a:r>
            <a:endParaRPr lang="en-GB" dirty="0"/>
          </a:p>
        </p:txBody>
      </p:sp>
      <p:sp>
        <p:nvSpPr>
          <p:cNvPr id="5" name="Rectangle 4"/>
          <p:cNvSpPr/>
          <p:nvPr/>
        </p:nvSpPr>
        <p:spPr>
          <a:xfrm>
            <a:off x="2562225" y="2727769"/>
            <a:ext cx="4071938" cy="815114"/>
          </a:xfrm>
          <a:prstGeom prst="rect">
            <a:avLst/>
          </a:prstGeom>
          <a:solidFill>
            <a:srgbClr val="B4EADD"/>
          </a:solidFill>
          <a:ln>
            <a:solidFill>
              <a:srgbClr val="68D6BC"/>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Enable top level research</a:t>
            </a:r>
          </a:p>
          <a:p>
            <a:pPr algn="ctr"/>
            <a:r>
              <a:rPr lang="en-GB" dirty="0" smtClean="0"/>
              <a:t>(linked data, access systems, processes and capabilities, </a:t>
            </a:r>
            <a:r>
              <a:rPr lang="en-AT" dirty="0" smtClean="0"/>
              <a:t>…</a:t>
            </a:r>
            <a:r>
              <a:rPr lang="en-US" dirty="0" smtClean="0"/>
              <a:t>. </a:t>
            </a:r>
            <a:r>
              <a:rPr lang="en-GB" dirty="0" smtClean="0"/>
              <a:t>)</a:t>
            </a:r>
          </a:p>
        </p:txBody>
      </p:sp>
      <p:sp>
        <p:nvSpPr>
          <p:cNvPr id="6" name="Rectangle 5"/>
          <p:cNvSpPr/>
          <p:nvPr/>
        </p:nvSpPr>
        <p:spPr>
          <a:xfrm>
            <a:off x="1485900" y="3986643"/>
            <a:ext cx="2057400" cy="612648"/>
          </a:xfrm>
          <a:prstGeom prst="rect">
            <a:avLst/>
          </a:prstGeom>
          <a:solidFill>
            <a:srgbClr val="73CDED"/>
          </a:solidFill>
          <a:ln>
            <a:solidFill>
              <a:srgbClr val="3EBAE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Policy change</a:t>
            </a:r>
            <a:endParaRPr lang="en-GB" dirty="0"/>
          </a:p>
        </p:txBody>
      </p:sp>
      <p:sp>
        <p:nvSpPr>
          <p:cNvPr id="7" name="Rectangle 6"/>
          <p:cNvSpPr/>
          <p:nvPr/>
        </p:nvSpPr>
        <p:spPr>
          <a:xfrm>
            <a:off x="3543300" y="3986643"/>
            <a:ext cx="2057400" cy="612648"/>
          </a:xfrm>
          <a:prstGeom prst="rect">
            <a:avLst/>
          </a:prstGeom>
          <a:solidFill>
            <a:srgbClr val="73CDED"/>
          </a:solidFill>
          <a:ln>
            <a:solidFill>
              <a:srgbClr val="3EBAE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Practice change</a:t>
            </a:r>
          </a:p>
        </p:txBody>
      </p:sp>
      <p:sp>
        <p:nvSpPr>
          <p:cNvPr id="8" name="Rectangle 7"/>
          <p:cNvSpPr/>
          <p:nvPr/>
        </p:nvSpPr>
        <p:spPr>
          <a:xfrm>
            <a:off x="5600700" y="3982771"/>
            <a:ext cx="2057400" cy="612648"/>
          </a:xfrm>
          <a:prstGeom prst="rect">
            <a:avLst/>
          </a:prstGeom>
          <a:solidFill>
            <a:srgbClr val="73CDED"/>
          </a:solidFill>
          <a:ln>
            <a:solidFill>
              <a:srgbClr val="3EBAE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Technology change</a:t>
            </a:r>
          </a:p>
        </p:txBody>
      </p:sp>
      <p:sp>
        <p:nvSpPr>
          <p:cNvPr id="9" name="Down Arrow 8"/>
          <p:cNvSpPr/>
          <p:nvPr/>
        </p:nvSpPr>
        <p:spPr>
          <a:xfrm>
            <a:off x="4457700" y="2353358"/>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457700" y="3583240"/>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2765845">
            <a:off x="3225963" y="3601863"/>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18850270">
            <a:off x="5689263" y="3594323"/>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4451818" y="4694716"/>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rot="19295961">
            <a:off x="3219209" y="4719164"/>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rot="2807051">
            <a:off x="5689864" y="4723859"/>
            <a:ext cx="228600" cy="343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2590800" y="5187894"/>
            <a:ext cx="2047450" cy="1502623"/>
          </a:xfrm>
          <a:prstGeom prst="ellipse">
            <a:avLst/>
          </a:prstGeom>
          <a:solidFill>
            <a:srgbClr val="317AB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solidFill>
                  <a:schemeClr val="bg1"/>
                </a:solidFill>
              </a:rPr>
              <a:t>Improved health and other outcomes</a:t>
            </a:r>
            <a:endParaRPr lang="en-GB" dirty="0">
              <a:solidFill>
                <a:schemeClr val="bg1"/>
              </a:solidFill>
            </a:endParaRPr>
          </a:p>
        </p:txBody>
      </p:sp>
      <p:sp>
        <p:nvSpPr>
          <p:cNvPr id="23" name="Oval 22"/>
          <p:cNvSpPr/>
          <p:nvPr/>
        </p:nvSpPr>
        <p:spPr>
          <a:xfrm>
            <a:off x="4578096" y="5202976"/>
            <a:ext cx="2051304" cy="1502623"/>
          </a:xfrm>
          <a:prstGeom prst="ellipse">
            <a:avLst/>
          </a:prstGeom>
          <a:solidFill>
            <a:srgbClr val="317ABD"/>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solidFill>
                  <a:schemeClr val="bg1"/>
                </a:solidFill>
              </a:rPr>
              <a:t>Achievement of outcomes at lower costs</a:t>
            </a:r>
            <a:endParaRPr lang="en-GB" dirty="0">
              <a:solidFill>
                <a:schemeClr val="bg1"/>
              </a:solidFill>
            </a:endParaRPr>
          </a:p>
        </p:txBody>
      </p:sp>
    </p:spTree>
    <p:extLst>
      <p:ext uri="{BB962C8B-B14F-4D97-AF65-F5344CB8AC3E}">
        <p14:creationId xmlns:p14="http://schemas.microsoft.com/office/powerpoint/2010/main" val="1295777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Uniqueness of DIPoH</a:t>
            </a:r>
            <a:endParaRPr lang="en-GB" dirty="0"/>
          </a:p>
        </p:txBody>
      </p:sp>
      <p:sp>
        <p:nvSpPr>
          <p:cNvPr id="3" name="Content Placeholder 2"/>
          <p:cNvSpPr>
            <a:spLocks noGrp="1"/>
          </p:cNvSpPr>
          <p:nvPr>
            <p:ph idx="1"/>
          </p:nvPr>
        </p:nvSpPr>
        <p:spPr>
          <a:xfrm>
            <a:off x="457200" y="1647373"/>
            <a:ext cx="8229600" cy="3719009"/>
          </a:xfrm>
        </p:spPr>
        <p:txBody>
          <a:bodyPr/>
          <a:lstStyle/>
          <a:p>
            <a:r>
              <a:rPr lang="en-GB" dirty="0" smtClean="0"/>
              <a:t>Covers the population as a whole (healthy and non healthy)</a:t>
            </a:r>
          </a:p>
          <a:p>
            <a:r>
              <a:rPr lang="en-GB" dirty="0" smtClean="0"/>
              <a:t>Facilitate</a:t>
            </a:r>
            <a:r>
              <a:rPr lang="en-BE" dirty="0" smtClean="0"/>
              <a:t> second</a:t>
            </a:r>
            <a:r>
              <a:rPr lang="en-US" dirty="0" smtClean="0"/>
              <a:t>a</a:t>
            </a:r>
            <a:r>
              <a:rPr lang="en-BE" dirty="0" smtClean="0"/>
              <a:t>ry use of routine data sources</a:t>
            </a:r>
            <a:endParaRPr lang="en-GB" dirty="0"/>
          </a:p>
          <a:p>
            <a:r>
              <a:rPr lang="en-US" dirty="0" smtClean="0"/>
              <a:t>Include individual and aggregated level data</a:t>
            </a:r>
          </a:p>
          <a:p>
            <a:r>
              <a:rPr lang="en-US" dirty="0" smtClean="0"/>
              <a:t>Does not include experimental research </a:t>
            </a:r>
          </a:p>
          <a:p>
            <a:r>
              <a:rPr lang="en-US" dirty="0" smtClean="0"/>
              <a:t>Boost national population health research </a:t>
            </a:r>
          </a:p>
          <a:p>
            <a:endParaRPr lang="en-US" dirty="0" smtClean="0"/>
          </a:p>
          <a:p>
            <a:r>
              <a:rPr lang="en-US" dirty="0" smtClean="0"/>
              <a:t>Filling a Gap in the RI landscape</a:t>
            </a:r>
            <a:endParaRPr lang="en-BE" dirty="0" smtClean="0"/>
          </a:p>
        </p:txBody>
      </p:sp>
      <p:grpSp>
        <p:nvGrpSpPr>
          <p:cNvPr id="8" name="Group 7"/>
          <p:cNvGrpSpPr/>
          <p:nvPr/>
        </p:nvGrpSpPr>
        <p:grpSpPr>
          <a:xfrm>
            <a:off x="6629400" y="4800600"/>
            <a:ext cx="1986615" cy="1943100"/>
            <a:chOff x="6324600" y="4572000"/>
            <a:chExt cx="2400300" cy="2400300"/>
          </a:xfrm>
        </p:grpSpPr>
        <p:pic>
          <p:nvPicPr>
            <p:cNvPr id="6" name="Picture 5"/>
            <p:cNvPicPr>
              <a:picLocks noChangeAspect="1"/>
            </p:cNvPicPr>
            <p:nvPr/>
          </p:nvPicPr>
          <p:blipFill>
            <a:blip r:embed="rId3">
              <a:extLst/>
            </a:blip>
            <a:stretch>
              <a:fillRect/>
            </a:stretch>
          </p:blipFill>
          <p:spPr>
            <a:xfrm>
              <a:off x="6324600" y="4572000"/>
              <a:ext cx="2400300" cy="2400300"/>
            </a:xfrm>
            <a:prstGeom prst="rect">
              <a:avLst/>
            </a:prstGeom>
          </p:spPr>
        </p:pic>
        <p:sp>
          <p:nvSpPr>
            <p:cNvPr id="7" name="Content Placeholder 2"/>
            <p:cNvSpPr txBox="1">
              <a:spLocks/>
            </p:cNvSpPr>
            <p:nvPr/>
          </p:nvSpPr>
          <p:spPr bwMode="auto">
            <a:xfrm>
              <a:off x="6784938" y="5124293"/>
              <a:ext cx="1584155" cy="765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Trebuchet MS" pitchFamily="34" charset="0"/>
                <a:buChar char="–"/>
                <a:defRPr sz="2400" kern="1200">
                  <a:solidFill>
                    <a:schemeClr val="tx1"/>
                  </a:solidFill>
                  <a:latin typeface="Trebuchet MS" pitchFamily="34" charset="0"/>
                  <a:ea typeface="Tahoma" pitchFamily="34" charset="0"/>
                  <a:cs typeface="Tahoma" pitchFamily="34" charset="0"/>
                </a:defRPr>
              </a:lvl1pPr>
              <a:lvl2pPr marL="542925" indent="-285750" algn="l" rtl="0" eaLnBrk="1" fontAlgn="base" hangingPunct="1">
                <a:spcBef>
                  <a:spcPct val="20000"/>
                </a:spcBef>
                <a:spcAft>
                  <a:spcPct val="0"/>
                </a:spcAft>
                <a:buFont typeface="Trebuchet MS" pitchFamily="34" charset="0"/>
                <a:buChar char="–"/>
                <a:defRPr sz="2000" kern="1200">
                  <a:solidFill>
                    <a:schemeClr val="tx1"/>
                  </a:solidFill>
                  <a:latin typeface="Trebuchet MS" pitchFamily="34" charset="0"/>
                  <a:ea typeface="Tahoma" pitchFamily="34" charset="0"/>
                  <a:cs typeface="Tahoma" pitchFamily="34" charset="0"/>
                </a:defRPr>
              </a:lvl2pPr>
              <a:lvl3pPr marL="717550" indent="-228600" algn="l" rtl="0" eaLnBrk="1" fontAlgn="base" hangingPunct="1">
                <a:spcBef>
                  <a:spcPct val="20000"/>
                </a:spcBef>
                <a:spcAft>
                  <a:spcPct val="0"/>
                </a:spcAft>
                <a:buFont typeface="Trebuchet MS" pitchFamily="34" charset="0"/>
                <a:buChar char="–"/>
                <a:defRPr kern="1200">
                  <a:solidFill>
                    <a:schemeClr val="tx1"/>
                  </a:solidFill>
                  <a:latin typeface="Trebuchet MS" pitchFamily="34" charset="0"/>
                  <a:ea typeface="Tahoma" pitchFamily="34" charset="0"/>
                  <a:cs typeface="Tahoma" pitchFamily="34" charset="0"/>
                </a:defRPr>
              </a:lvl3pPr>
              <a:lvl4pPr marL="9921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4pPr>
              <a:lvl5pPr marL="1258888" indent="-228600" algn="l" rtl="0" eaLnBrk="1" fontAlgn="base" hangingPunct="1">
                <a:spcBef>
                  <a:spcPct val="20000"/>
                </a:spcBef>
                <a:spcAft>
                  <a:spcPct val="0"/>
                </a:spcAft>
                <a:buFont typeface="Trebuchet MS" pitchFamily="34" charset="0"/>
                <a:buChar char="–"/>
                <a:defRPr sz="1600" kern="1200">
                  <a:solidFill>
                    <a:schemeClr val="tx1"/>
                  </a:solidFill>
                  <a:latin typeface="Trebuchet MS"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Trebuchet MS" pitchFamily="34" charset="0"/>
                <a:buNone/>
              </a:pPr>
              <a:r>
                <a:rPr lang="en-US" sz="1600" b="1" dirty="0" smtClean="0">
                  <a:solidFill>
                    <a:schemeClr val="bg1"/>
                  </a:solidFill>
                </a:rPr>
                <a:t>Health </a:t>
              </a:r>
            </a:p>
            <a:p>
              <a:pPr marL="0" indent="0" algn="ctr">
                <a:buFont typeface="Trebuchet MS" pitchFamily="34" charset="0"/>
                <a:buNone/>
              </a:pPr>
              <a:r>
                <a:rPr lang="en-US" sz="1600" b="1" dirty="0" smtClean="0">
                  <a:solidFill>
                    <a:schemeClr val="bg1"/>
                  </a:solidFill>
                </a:rPr>
                <a:t>of Populations</a:t>
              </a:r>
            </a:p>
            <a:p>
              <a:pPr marL="0" indent="0" algn="ctr">
                <a:buFont typeface="Trebuchet MS" pitchFamily="34" charset="0"/>
                <a:buNone/>
              </a:pPr>
              <a:endParaRPr lang="en-US" sz="1800" b="1" dirty="0">
                <a:solidFill>
                  <a:schemeClr val="bg1"/>
                </a:solidFill>
              </a:endParaRPr>
            </a:p>
          </p:txBody>
        </p:sp>
      </p:grpSp>
    </p:spTree>
    <p:extLst>
      <p:ext uri="{BB962C8B-B14F-4D97-AF65-F5344CB8AC3E}">
        <p14:creationId xmlns:p14="http://schemas.microsoft.com/office/powerpoint/2010/main" val="3335063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a:t>
            </a:r>
            <a:endParaRPr lang="en-GB" dirty="0"/>
          </a:p>
        </p:txBody>
      </p:sp>
      <p:grpSp>
        <p:nvGrpSpPr>
          <p:cNvPr id="5" name="Group 4"/>
          <p:cNvGrpSpPr/>
          <p:nvPr/>
        </p:nvGrpSpPr>
        <p:grpSpPr>
          <a:xfrm>
            <a:off x="-533400" y="1600200"/>
            <a:ext cx="6640033" cy="4971365"/>
            <a:chOff x="843134" y="1524000"/>
            <a:chExt cx="7310266" cy="5486400"/>
          </a:xfrm>
        </p:grpSpPr>
        <p:graphicFrame>
          <p:nvGraphicFramePr>
            <p:cNvPr id="9" name="Diagram 8"/>
            <p:cNvGraphicFramePr/>
            <p:nvPr>
              <p:extLst/>
            </p:nvPr>
          </p:nvGraphicFramePr>
          <p:xfrm>
            <a:off x="843134" y="1524000"/>
            <a:ext cx="7310266"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Block Arc 9"/>
            <p:cNvSpPr/>
            <p:nvPr/>
          </p:nvSpPr>
          <p:spPr>
            <a:xfrm rot="5400000">
              <a:off x="4466049" y="3997086"/>
              <a:ext cx="1487543" cy="808573"/>
            </a:xfrm>
            <a:prstGeom prst="blockArc">
              <a:avLst>
                <a:gd name="adj1" fmla="val 10791032"/>
                <a:gd name="adj2" fmla="val 469094"/>
                <a:gd name="adj3" fmla="val 23458"/>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2" name="Block Arc 11"/>
            <p:cNvSpPr/>
            <p:nvPr/>
          </p:nvSpPr>
          <p:spPr>
            <a:xfrm rot="16200000">
              <a:off x="3167917" y="3954609"/>
              <a:ext cx="1493007" cy="808572"/>
            </a:xfrm>
            <a:prstGeom prst="blockArc">
              <a:avLst>
                <a:gd name="adj1" fmla="val 10791032"/>
                <a:gd name="adj2" fmla="val 183602"/>
                <a:gd name="adj3" fmla="val 23861"/>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solidFill>
                  <a:schemeClr val="tx1"/>
                </a:solidFill>
              </a:endParaRPr>
            </a:p>
          </p:txBody>
        </p:sp>
        <p:sp>
          <p:nvSpPr>
            <p:cNvPr id="13" name="TextBox 12"/>
            <p:cNvSpPr txBox="1"/>
            <p:nvPr/>
          </p:nvSpPr>
          <p:spPr>
            <a:xfrm>
              <a:off x="3922334" y="3402157"/>
              <a:ext cx="1279573" cy="373628"/>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600" dirty="0" smtClean="0">
                  <a:solidFill>
                    <a:schemeClr val="accent1">
                      <a:lumMod val="50000"/>
                    </a:schemeClr>
                  </a:solidFill>
                </a:rPr>
                <a:t>HI Portal</a:t>
              </a:r>
              <a:endParaRPr lang="en-GB" sz="1600" dirty="0">
                <a:solidFill>
                  <a:schemeClr val="accent1">
                    <a:lumMod val="50000"/>
                  </a:schemeClr>
                </a:solidFill>
              </a:endParaRPr>
            </a:p>
          </p:txBody>
        </p:sp>
        <p:sp>
          <p:nvSpPr>
            <p:cNvPr id="14" name="TextBox 13"/>
            <p:cNvSpPr txBox="1"/>
            <p:nvPr/>
          </p:nvSpPr>
          <p:spPr>
            <a:xfrm>
              <a:off x="3922334" y="4768896"/>
              <a:ext cx="1224425" cy="563194"/>
            </a:xfrm>
            <a:prstGeom prst="rect">
              <a:avLst/>
            </a:prstGeom>
            <a:ln>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600" dirty="0" smtClean="0">
                  <a:solidFill>
                    <a:schemeClr val="accent1">
                      <a:lumMod val="50000"/>
                    </a:schemeClr>
                  </a:solidFill>
                </a:rPr>
                <a:t>Services support</a:t>
              </a:r>
              <a:endParaRPr lang="en-GB" sz="1600" dirty="0">
                <a:solidFill>
                  <a:schemeClr val="accent1">
                    <a:lumMod val="50000"/>
                  </a:schemeClr>
                </a:solidFill>
              </a:endParaRPr>
            </a:p>
          </p:txBody>
        </p:sp>
      </p:grpSp>
      <p:sp>
        <p:nvSpPr>
          <p:cNvPr id="17" name="TextBox 16"/>
          <p:cNvSpPr txBox="1"/>
          <p:nvPr/>
        </p:nvSpPr>
        <p:spPr>
          <a:xfrm>
            <a:off x="5562599" y="1828800"/>
            <a:ext cx="3505201" cy="452431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lvl="0" indent="-342900">
              <a:buFont typeface="Trebuchet MS" panose="020B0603020202020204" pitchFamily="34" charset="0"/>
              <a:buChar char="–"/>
            </a:pPr>
            <a:r>
              <a:rPr lang="en-GB" b="1" dirty="0">
                <a:solidFill>
                  <a:schemeClr val="tx1"/>
                </a:solidFill>
                <a:latin typeface="Trebuchet MS" panose="020B0603020202020204" pitchFamily="34" charset="0"/>
              </a:rPr>
              <a:t>N</a:t>
            </a:r>
            <a:r>
              <a:rPr lang="en-GB" b="1" dirty="0" smtClean="0">
                <a:solidFill>
                  <a:schemeClr val="tx1"/>
                </a:solidFill>
                <a:latin typeface="Trebuchet MS" panose="020B0603020202020204" pitchFamily="34" charset="0"/>
              </a:rPr>
              <a:t>ational Nodes</a:t>
            </a:r>
            <a:r>
              <a:rPr lang="en-GB" dirty="0" smtClean="0">
                <a:solidFill>
                  <a:schemeClr val="tx1"/>
                </a:solidFill>
                <a:latin typeface="Trebuchet MS" panose="020B0603020202020204" pitchFamily="34" charset="0"/>
              </a:rPr>
              <a:t> </a:t>
            </a:r>
            <a:r>
              <a:rPr lang="en-GB" dirty="0">
                <a:solidFill>
                  <a:schemeClr val="tx1"/>
                </a:solidFill>
                <a:latin typeface="Trebuchet MS" panose="020B0603020202020204" pitchFamily="34" charset="0"/>
              </a:rPr>
              <a:t>(NN) </a:t>
            </a:r>
            <a:r>
              <a:rPr lang="en-GB" dirty="0" smtClean="0">
                <a:solidFill>
                  <a:schemeClr val="tx1"/>
                </a:solidFill>
                <a:latin typeface="Trebuchet MS" panose="020B0603020202020204" pitchFamily="34" charset="0"/>
              </a:rPr>
              <a:t>units </a:t>
            </a:r>
            <a:r>
              <a:rPr lang="en-GB" dirty="0">
                <a:solidFill>
                  <a:schemeClr val="tx1"/>
                </a:solidFill>
                <a:latin typeface="Trebuchet MS" panose="020B0603020202020204" pitchFamily="34" charset="0"/>
              </a:rPr>
              <a:t>within </a:t>
            </a:r>
            <a:r>
              <a:rPr lang="en-GB" dirty="0" smtClean="0">
                <a:solidFill>
                  <a:schemeClr val="tx1"/>
                </a:solidFill>
                <a:latin typeface="Trebuchet MS" panose="020B0603020202020204" pitchFamily="34" charset="0"/>
              </a:rPr>
              <a:t>MSs representing national network,</a:t>
            </a:r>
            <a:endParaRPr lang="en-US" dirty="0">
              <a:solidFill>
                <a:schemeClr val="tx1"/>
              </a:solidFill>
              <a:latin typeface="Trebuchet MS" panose="020B0603020202020204" pitchFamily="34" charset="0"/>
            </a:endParaRPr>
          </a:p>
          <a:p>
            <a:pPr marL="342900" lvl="0" indent="-342900">
              <a:buFont typeface="Trebuchet MS" panose="020B0603020202020204" pitchFamily="34" charset="0"/>
              <a:buChar char="–"/>
            </a:pPr>
            <a:endParaRPr lang="en-US" dirty="0" smtClean="0">
              <a:latin typeface="Trebuchet MS" panose="020B0603020202020204" pitchFamily="34" charset="0"/>
            </a:endParaRPr>
          </a:p>
          <a:p>
            <a:pPr marL="342900" lvl="0" indent="-342900">
              <a:buFont typeface="Trebuchet MS" panose="020B0603020202020204" pitchFamily="34" charset="0"/>
              <a:buChar char="–"/>
            </a:pPr>
            <a:r>
              <a:rPr lang="en-US" b="1" dirty="0" smtClean="0">
                <a:latin typeface="Trebuchet MS" panose="020B0603020202020204" pitchFamily="34" charset="0"/>
              </a:rPr>
              <a:t>Research Networks</a:t>
            </a:r>
            <a:r>
              <a:rPr lang="en-US" dirty="0" smtClean="0">
                <a:latin typeface="Trebuchet MS" panose="020B0603020202020204" pitchFamily="34" charset="0"/>
              </a:rPr>
              <a:t> (RN) </a:t>
            </a:r>
            <a:r>
              <a:rPr lang="en-US" dirty="0">
                <a:solidFill>
                  <a:schemeClr val="tx1"/>
                </a:solidFill>
                <a:latin typeface="Trebuchet MS" panose="020B0603020202020204" pitchFamily="34" charset="0"/>
              </a:rPr>
              <a:t>and their research </a:t>
            </a:r>
            <a:r>
              <a:rPr lang="en-US" dirty="0" smtClean="0">
                <a:solidFill>
                  <a:schemeClr val="tx1"/>
                </a:solidFill>
                <a:latin typeface="Trebuchet MS" panose="020B0603020202020204" pitchFamily="34" charset="0"/>
              </a:rPr>
              <a:t>communities, </a:t>
            </a:r>
          </a:p>
          <a:p>
            <a:pPr marL="342900" lvl="0" indent="-342900">
              <a:buFont typeface="Trebuchet MS" panose="020B0603020202020204" pitchFamily="34" charset="0"/>
              <a:buChar char="–"/>
            </a:pPr>
            <a:endParaRPr lang="en-US" dirty="0" smtClean="0">
              <a:solidFill>
                <a:schemeClr val="tx1"/>
              </a:solidFill>
              <a:latin typeface="Trebuchet MS" panose="020B0603020202020204" pitchFamily="34" charset="0"/>
            </a:endParaRPr>
          </a:p>
          <a:p>
            <a:pPr marL="342900" lvl="0" indent="-342900">
              <a:buFont typeface="Trebuchet MS" panose="020B0603020202020204" pitchFamily="34" charset="0"/>
              <a:buChar char="–"/>
            </a:pPr>
            <a:r>
              <a:rPr lang="en-GB" dirty="0" smtClean="0">
                <a:solidFill>
                  <a:schemeClr val="tx1"/>
                </a:solidFill>
                <a:latin typeface="Trebuchet MS" panose="020B0603020202020204" pitchFamily="34" charset="0"/>
              </a:rPr>
              <a:t>A </a:t>
            </a:r>
            <a:r>
              <a:rPr lang="en-GB" b="1" dirty="0">
                <a:solidFill>
                  <a:schemeClr val="tx1"/>
                </a:solidFill>
                <a:latin typeface="Trebuchet MS" panose="020B0603020202020204" pitchFamily="34" charset="0"/>
              </a:rPr>
              <a:t>C</a:t>
            </a:r>
            <a:r>
              <a:rPr lang="en-GB" b="1" dirty="0" smtClean="0">
                <a:solidFill>
                  <a:schemeClr val="tx1"/>
                </a:solidFill>
                <a:latin typeface="Trebuchet MS" panose="020B0603020202020204" pitchFamily="34" charset="0"/>
              </a:rPr>
              <a:t>entral office and </a:t>
            </a:r>
            <a:r>
              <a:rPr lang="en-GB" dirty="0" smtClean="0">
                <a:solidFill>
                  <a:schemeClr val="tx1"/>
                </a:solidFill>
                <a:latin typeface="Trebuchet MS" panose="020B0603020202020204" pitchFamily="34" charset="0"/>
              </a:rPr>
              <a:t>governance structure, </a:t>
            </a:r>
          </a:p>
          <a:p>
            <a:pPr marL="342900" lvl="0" indent="-342900">
              <a:buFont typeface="Trebuchet MS" panose="020B0603020202020204" pitchFamily="34" charset="0"/>
              <a:buChar char="–"/>
            </a:pPr>
            <a:endParaRPr lang="en-GB" dirty="0">
              <a:latin typeface="Trebuchet MS" panose="020B0603020202020204" pitchFamily="34" charset="0"/>
            </a:endParaRPr>
          </a:p>
          <a:p>
            <a:pPr marL="342900" lvl="0" indent="-342900">
              <a:buFont typeface="Trebuchet MS" panose="020B0603020202020204" pitchFamily="34" charset="0"/>
              <a:buChar char="–"/>
            </a:pPr>
            <a:r>
              <a:rPr lang="en-GB" dirty="0">
                <a:latin typeface="Trebuchet MS" panose="020B0603020202020204" pitchFamily="34" charset="0"/>
              </a:rPr>
              <a:t>A </a:t>
            </a:r>
            <a:r>
              <a:rPr lang="en-GB" b="1" dirty="0" smtClean="0">
                <a:latin typeface="Trebuchet MS" panose="020B0603020202020204" pitchFamily="34" charset="0"/>
              </a:rPr>
              <a:t>Health Information (HI) portal</a:t>
            </a:r>
            <a:r>
              <a:rPr lang="en-GB" dirty="0" smtClean="0">
                <a:latin typeface="Trebuchet MS" panose="020B0603020202020204" pitchFamily="34" charset="0"/>
              </a:rPr>
              <a:t> </a:t>
            </a:r>
            <a:r>
              <a:rPr lang="en-GB" dirty="0">
                <a:latin typeface="Trebuchet MS" panose="020B0603020202020204" pitchFamily="34" charset="0"/>
              </a:rPr>
              <a:t>as </a:t>
            </a:r>
            <a:r>
              <a:rPr lang="en-GB" dirty="0" smtClean="0">
                <a:latin typeface="Trebuchet MS" panose="020B0603020202020204" pitchFamily="34" charset="0"/>
              </a:rPr>
              <a:t>gateway to data, services and tools on population health </a:t>
            </a:r>
          </a:p>
          <a:p>
            <a:pPr marL="342900" lvl="0" indent="-342900">
              <a:buFont typeface="Arial" panose="020B0604020202020204" pitchFamily="34" charset="0"/>
              <a:buChar char="•"/>
            </a:pPr>
            <a:endParaRPr lang="en-GB" dirty="0">
              <a:latin typeface="Trebuchet MS" panose="020B0603020202020204" pitchFamily="34" charset="0"/>
            </a:endParaRPr>
          </a:p>
        </p:txBody>
      </p:sp>
    </p:spTree>
    <p:extLst>
      <p:ext uri="{BB962C8B-B14F-4D97-AF65-F5344CB8AC3E}">
        <p14:creationId xmlns:p14="http://schemas.microsoft.com/office/powerpoint/2010/main" val="3024451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Services of DIPoH</a:t>
            </a:r>
            <a:endParaRPr lang="en-GB" dirty="0"/>
          </a:p>
        </p:txBody>
      </p:sp>
      <p:pic>
        <p:nvPicPr>
          <p:cNvPr id="4" name="Picture 3" descr="https://lh5.googleusercontent.com/nofRrMNVTD6m_t8ekjDepgwVML8MISuFMLLJZj_7P8oOMTmewD4g0GXTkFImOZSH8mbdmojQ9YAtp5GfRE1lVIPhyajyFc2BJxa73vhyhombcEJ1PMUOGL9aAR6Owg"/>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7162800" cy="4114800"/>
          </a:xfrm>
          <a:prstGeom prst="rect">
            <a:avLst/>
          </a:prstGeom>
          <a:noFill/>
          <a:ln>
            <a:noFill/>
          </a:ln>
        </p:spPr>
      </p:pic>
    </p:spTree>
    <p:extLst>
      <p:ext uri="{BB962C8B-B14F-4D97-AF65-F5344CB8AC3E}">
        <p14:creationId xmlns:p14="http://schemas.microsoft.com/office/powerpoint/2010/main" val="3333366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DGEHealt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RIDGEHealth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BRIDGEHealth_template</Template>
  <TotalTime>17698</TotalTime>
  <Words>2935</Words>
  <Application>Microsoft Office PowerPoint</Application>
  <PresentationFormat>On-screen Show (4:3)</PresentationFormat>
  <Paragraphs>320</Paragraphs>
  <Slides>38</Slides>
  <Notes>21</Notes>
  <HiddenSlides>3</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Tahoma</vt:lpstr>
      <vt:lpstr>Times New Roman</vt:lpstr>
      <vt:lpstr>Trebuchet MS</vt:lpstr>
      <vt:lpstr>Wingdings</vt:lpstr>
      <vt:lpstr>BRIDGEHealth_template</vt:lpstr>
      <vt:lpstr>1_BRIDGEHealth_template</vt:lpstr>
      <vt:lpstr>DIPoH update-ESFRI application</vt:lpstr>
      <vt:lpstr>The road to DIPoH</vt:lpstr>
      <vt:lpstr>The Challenges</vt:lpstr>
      <vt:lpstr>Why a Research Infrastructure?</vt:lpstr>
      <vt:lpstr>The Framework</vt:lpstr>
      <vt:lpstr>The Concept</vt:lpstr>
      <vt:lpstr>Uniqueness of DIPoH</vt:lpstr>
      <vt:lpstr>The Structure</vt:lpstr>
      <vt:lpstr>The Services of DIPoH</vt:lpstr>
      <vt:lpstr>Why ESFRI</vt:lpstr>
      <vt:lpstr>DIPoH progress</vt:lpstr>
      <vt:lpstr>ESFRI </vt:lpstr>
      <vt:lpstr>DIPoH progress through ESFRI</vt:lpstr>
      <vt:lpstr>Maturity of DIPoH</vt:lpstr>
      <vt:lpstr>I. One-stop-shop for  EU health Information Research </vt:lpstr>
      <vt:lpstr>II. Innovative research in  health information</vt:lpstr>
      <vt:lpstr>III. Capacity building in  health information</vt:lpstr>
      <vt:lpstr>III. Capacity building in  health information</vt:lpstr>
      <vt:lpstr>IV. Knowledge translation research for evidence based decision-making</vt:lpstr>
      <vt:lpstr>IV. Knowledge translation research for evidence based decision-making</vt:lpstr>
      <vt:lpstr>DIPoH phases planning</vt:lpstr>
      <vt:lpstr>DIPoH phases</vt:lpstr>
      <vt:lpstr>I. Preparatory phase</vt:lpstr>
      <vt:lpstr>II. Implementation phase</vt:lpstr>
      <vt:lpstr>III. Operational phase</vt:lpstr>
      <vt:lpstr>DIPoH cost book</vt:lpstr>
      <vt:lpstr>Cost estimations</vt:lpstr>
      <vt:lpstr>DIPoH total investment costs</vt:lpstr>
      <vt:lpstr>DIPoH operation costs</vt:lpstr>
      <vt:lpstr>Summary cost estimations</vt:lpstr>
      <vt:lpstr>Contribution model</vt:lpstr>
      <vt:lpstr>DIPoH support </vt:lpstr>
      <vt:lpstr>DIPoH support</vt:lpstr>
      <vt:lpstr>Research Networks </vt:lpstr>
      <vt:lpstr>Support for DIPoH is still welcomed</vt:lpstr>
      <vt:lpstr>QUESTIONS?</vt:lpstr>
      <vt:lpstr>www.inf-act.eu @JA_InfAct</vt:lpstr>
      <vt:lpstr>PowerPoint Presentation</vt:lpstr>
    </vt:vector>
  </TitlesOfParts>
  <Company>WIV-ISP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Petronille Bogaert</dc:creator>
  <cp:lastModifiedBy>Linda Abboud</cp:lastModifiedBy>
  <cp:revision>454</cp:revision>
  <cp:lastPrinted>2019-11-12T16:54:22Z</cp:lastPrinted>
  <dcterms:created xsi:type="dcterms:W3CDTF">2015-07-27T07:36:49Z</dcterms:created>
  <dcterms:modified xsi:type="dcterms:W3CDTF">2020-10-27T08:44:58Z</dcterms:modified>
</cp:coreProperties>
</file>