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3" r:id="rId3"/>
    <p:sldId id="333" r:id="rId4"/>
    <p:sldId id="329" r:id="rId5"/>
    <p:sldId id="328" r:id="rId6"/>
    <p:sldId id="312" r:id="rId7"/>
    <p:sldId id="309" r:id="rId8"/>
    <p:sldId id="321" r:id="rId9"/>
    <p:sldId id="262" r:id="rId10"/>
    <p:sldId id="323" r:id="rId11"/>
    <p:sldId id="331" r:id="rId12"/>
    <p:sldId id="332" r:id="rId13"/>
    <p:sldId id="310" r:id="rId14"/>
    <p:sldId id="334" r:id="rId15"/>
    <p:sldId id="330" r:id="rId16"/>
    <p:sldId id="322" r:id="rId17"/>
    <p:sldId id="308" r:id="rId18"/>
    <p:sldId id="307" r:id="rId19"/>
    <p:sldId id="325" r:id="rId20"/>
    <p:sldId id="320" r:id="rId21"/>
    <p:sldId id="324" r:id="rId22"/>
    <p:sldId id="306" r:id="rId23"/>
  </p:sldIdLst>
  <p:sldSz cx="9144000" cy="6858000" type="screen4x3"/>
  <p:notesSz cx="6799263" cy="9929813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anose="0208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igle Wolfgang" initials="FW" lastIdx="17" clrIdx="0"/>
  <p:cmAuthor id="2" name="user" initials="u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A9"/>
    <a:srgbClr val="B75797"/>
    <a:srgbClr val="3DA5C1"/>
    <a:srgbClr val="FBE323"/>
    <a:srgbClr val="8AC1C2"/>
    <a:srgbClr val="80B059"/>
    <a:srgbClr val="90B85D"/>
    <a:srgbClr val="545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 autoAdjust="0"/>
  </p:normalViewPr>
  <p:slideViewPr>
    <p:cSldViewPr snapToObjects="1">
      <p:cViewPr varScale="1">
        <p:scale>
          <a:sx n="69" d="100"/>
          <a:sy n="69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00"/>
    </p:cViewPr>
  </p:sorterViewPr>
  <p:notesViewPr>
    <p:cSldViewPr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NSP.LOCAL\ANSP\HOME\r.haneef\InFact_ROMANA\WP%209.4.1_BoD%20Workshops\BoD%20III\Copie%20de%20results-survey28174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1" i="0" u="none" strike="noStrike" kern="1200" spc="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National Public </a:t>
            </a:r>
            <a:r>
              <a:rPr lang="fr-FR" b="1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Health</a:t>
            </a: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Institutes </a:t>
            </a:r>
            <a:r>
              <a:rPr lang="fr-FR" b="1" baseline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24 </a:t>
            </a:r>
            <a:r>
              <a:rPr lang="fr-FR" b="1" baseline="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MSs</a:t>
            </a:r>
            <a:endParaRPr lang="fr-FR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c:rich>
      </c:tx>
      <c:layout>
        <c:manualLayout>
          <c:xMode val="edge"/>
          <c:yMode val="edge"/>
          <c:x val="0.15153989890542"/>
          <c:y val="6.02788411508455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spc="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22-4580-826E-57831F6EBF68}"/>
              </c:ext>
            </c:extLst>
          </c:dPt>
          <c:dPt>
            <c:idx val="1"/>
            <c:bubble3D val="0"/>
            <c:spPr>
              <a:solidFill>
                <a:srgbClr val="B757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22-4580-826E-57831F6EBF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22-4580-826E-57831F6EBF68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22-4580-826E-57831F6EBF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Feuil4!$A$8:$A$11</c:f>
              <c:strCache>
                <c:ptCount val="4"/>
                <c:pt idx="0">
                  <c:v>Methodology</c:v>
                </c:pt>
                <c:pt idx="1">
                  <c:v>Practical exercises</c:v>
                </c:pt>
                <c:pt idx="2">
                  <c:v>Interpretation of BoD data</c:v>
                </c:pt>
                <c:pt idx="3">
                  <c:v>Translation of BoD data into policy</c:v>
                </c:pt>
              </c:strCache>
            </c:strRef>
          </c:cat>
          <c:val>
            <c:numRef>
              <c:f>Feuil4!$B$8:$B$11</c:f>
              <c:numCache>
                <c:formatCode>General</c:formatCode>
                <c:ptCount val="4"/>
                <c:pt idx="0">
                  <c:v>19</c:v>
                </c:pt>
                <c:pt idx="1">
                  <c:v>17</c:v>
                </c:pt>
                <c:pt idx="2">
                  <c:v>19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22-4580-826E-57831F6EB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463586155271559E-2"/>
          <c:y val="0.82541894460891518"/>
          <c:w val="0.96929015640429883"/>
          <c:h val="0.14819956730204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00" b="1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D6450-D75F-4758-8A3A-302DF65CCC22}" type="datetimeFigureOut">
              <a:rPr lang="fr-FR" smtClean="0"/>
              <a:t>13/11/2019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66137-032D-4A39-9B70-52A12A3E870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309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F6866-F51B-4DF3-8B9F-4DF8896BEB37}" type="datetimeFigureOut">
              <a:rPr lang="fr-FR" smtClean="0"/>
              <a:t>13/11/2019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CE78C-36BD-4F4A-AFBE-786BD16819E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74846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7608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latin typeface="Cambria" panose="02040503050406030204" pitchFamily="18" charset="0"/>
              </a:rPr>
              <a:t>Lack of </a:t>
            </a:r>
            <a:r>
              <a:rPr lang="fr-FR" sz="1400" b="1" dirty="0" err="1">
                <a:latin typeface="Cambria" panose="02040503050406030204" pitchFamily="18" charset="0"/>
              </a:rPr>
              <a:t>experience</a:t>
            </a:r>
            <a:r>
              <a:rPr lang="fr-FR" sz="1400" b="1" dirty="0">
                <a:latin typeface="Cambria" panose="02040503050406030204" pitchFamily="18" charset="0"/>
              </a:rPr>
              <a:t> and </a:t>
            </a:r>
            <a:r>
              <a:rPr lang="fr-FR" sz="1400" b="1" dirty="0" err="1">
                <a:latin typeface="Cambria" panose="02040503050406030204" pitchFamily="18" charset="0"/>
              </a:rPr>
              <a:t>capability</a:t>
            </a:r>
            <a:r>
              <a:rPr lang="fr-FR" sz="1400" b="1" dirty="0">
                <a:latin typeface="Cambria" panose="02040503050406030204" pitchFamily="18" charset="0"/>
              </a:rPr>
              <a:t> to:</a:t>
            </a:r>
          </a:p>
          <a:p>
            <a:pPr marL="0" indent="0">
              <a:spcBef>
                <a:spcPts val="0"/>
              </a:spcBef>
              <a:buNone/>
            </a:pPr>
            <a:endParaRPr lang="fr-FR" sz="1400" b="1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 err="1">
                <a:latin typeface="Cambria" panose="02040503050406030204" pitchFamily="18" charset="0"/>
              </a:rPr>
              <a:t>develop</a:t>
            </a:r>
            <a:r>
              <a:rPr lang="fr-FR" sz="1200" dirty="0">
                <a:latin typeface="Cambria" panose="02040503050406030204" pitchFamily="18" charset="0"/>
              </a:rPr>
              <a:t> and </a:t>
            </a:r>
            <a:r>
              <a:rPr lang="fr-FR" sz="1200" dirty="0" err="1">
                <a:latin typeface="Cambria" panose="02040503050406030204" pitchFamily="18" charset="0"/>
              </a:rPr>
              <a:t>apply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methods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fr-FR" sz="12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 err="1">
                <a:latin typeface="Cambria" panose="02040503050406030204" pitchFamily="18" charset="0"/>
              </a:rPr>
              <a:t>interpret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estimates</a:t>
            </a:r>
            <a:endParaRPr lang="fr-FR" sz="12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fr-FR" sz="12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>
                <a:latin typeface="Cambria" panose="02040503050406030204" pitchFamily="18" charset="0"/>
              </a:rPr>
              <a:t>translate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estimate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into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health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policy</a:t>
            </a:r>
            <a:endParaRPr lang="fr-FR" sz="1200" dirty="0">
              <a:latin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</a:rPr>
              <a:t>These</a:t>
            </a:r>
            <a:r>
              <a:rPr lang="en-US" sz="1200" b="1" baseline="0" dirty="0">
                <a:latin typeface="Cambria" panose="02040503050406030204" pitchFamily="18" charset="0"/>
              </a:rPr>
              <a:t> results confirm that </a:t>
            </a:r>
            <a:r>
              <a:rPr lang="en-US" sz="1200" b="1" dirty="0">
                <a:latin typeface="Cambria" panose="02040503050406030204" pitchFamily="18" charset="0"/>
              </a:rPr>
              <a:t>Member States need guidance and training to adopt and integrate </a:t>
            </a:r>
            <a:r>
              <a:rPr lang="en-US" sz="1200" b="1" dirty="0" err="1">
                <a:latin typeface="Cambria" panose="02040503050406030204" pitchFamily="18" charset="0"/>
              </a:rPr>
              <a:t>BoD</a:t>
            </a:r>
            <a:r>
              <a:rPr lang="en-US" sz="1200" b="1" dirty="0">
                <a:latin typeface="Cambria" panose="02040503050406030204" pitchFamily="18" charset="0"/>
              </a:rPr>
              <a:t> approaches in their public health systems.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909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BoD</a:t>
            </a:r>
            <a:r>
              <a:rPr lang="fr-FR" dirty="0"/>
              <a:t> </a:t>
            </a:r>
            <a:r>
              <a:rPr lang="fr-FR" dirty="0" err="1"/>
              <a:t>approahces</a:t>
            </a:r>
            <a:r>
              <a:rPr lang="fr-FR" dirty="0"/>
              <a:t> has </a:t>
            </a:r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advantages</a:t>
            </a:r>
            <a:r>
              <a:rPr lang="fr-FR" dirty="0"/>
              <a:t>.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tried</a:t>
            </a:r>
            <a:r>
              <a:rPr lang="fr-FR" dirty="0"/>
              <a:t> to </a:t>
            </a:r>
            <a:r>
              <a:rPr lang="fr-FR" dirty="0" err="1"/>
              <a:t>classify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3 </a:t>
            </a:r>
            <a:r>
              <a:rPr lang="fr-FR" dirty="0" err="1"/>
              <a:t>categories</a:t>
            </a:r>
            <a:r>
              <a:rPr lang="fr-FR" dirty="0"/>
              <a:t>: The </a:t>
            </a:r>
            <a:r>
              <a:rPr lang="fr-FR" dirty="0" err="1"/>
              <a:t>estimates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are </a:t>
            </a:r>
            <a:r>
              <a:rPr lang="fr-FR" dirty="0" err="1"/>
              <a:t>generated</a:t>
            </a:r>
            <a:r>
              <a:rPr lang="fr-FR"/>
              <a:t> [.]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630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8972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063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Considering</a:t>
            </a:r>
            <a:r>
              <a:rPr lang="fr-FR" dirty="0"/>
              <a:t> for the </a:t>
            </a:r>
            <a:r>
              <a:rPr lang="fr-FR" dirty="0" err="1"/>
              <a:t>need</a:t>
            </a:r>
            <a:r>
              <a:rPr lang="fr-FR" dirty="0"/>
              <a:t> of </a:t>
            </a:r>
            <a:r>
              <a:rPr lang="fr-FR" dirty="0" err="1"/>
              <a:t>BoD</a:t>
            </a:r>
            <a:r>
              <a:rPr lang="fr-FR" dirty="0"/>
              <a:t> support </a:t>
            </a:r>
            <a:r>
              <a:rPr lang="fr-FR" dirty="0" err="1"/>
              <a:t>across</a:t>
            </a:r>
            <a:r>
              <a:rPr lang="fr-FR" dirty="0"/>
              <a:t> </a:t>
            </a:r>
            <a:r>
              <a:rPr lang="fr-FR" dirty="0" err="1"/>
              <a:t>MSs</a:t>
            </a:r>
            <a:r>
              <a:rPr lang="fr-FR" dirty="0"/>
              <a:t> and the </a:t>
            </a:r>
            <a:r>
              <a:rPr lang="fr-FR" dirty="0" err="1"/>
              <a:t>added</a:t>
            </a:r>
            <a:r>
              <a:rPr lang="fr-FR" dirty="0"/>
              <a:t> value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approaches</a:t>
            </a:r>
            <a:r>
              <a:rPr lang="fr-FR" dirty="0"/>
              <a:t>,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[….]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8561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The main </a:t>
            </a:r>
            <a:r>
              <a:rPr lang="fr-FR" dirty="0" err="1"/>
              <a:t>reasons</a:t>
            </a:r>
            <a:r>
              <a:rPr lang="fr-FR" baseline="0" dirty="0"/>
              <a:t> for </a:t>
            </a:r>
            <a:r>
              <a:rPr lang="fr-FR" baseline="0" dirty="0" err="1"/>
              <a:t>lack</a:t>
            </a:r>
            <a:r>
              <a:rPr lang="fr-FR" baseline="0" dirty="0"/>
              <a:t> of use of </a:t>
            </a:r>
            <a:r>
              <a:rPr lang="fr-FR" baseline="0" dirty="0" err="1"/>
              <a:t>BoD</a:t>
            </a:r>
            <a:r>
              <a:rPr lang="fr-FR" baseline="0" dirty="0"/>
              <a:t> </a:t>
            </a:r>
            <a:r>
              <a:rPr lang="fr-FR" baseline="0" dirty="0" err="1"/>
              <a:t>estimates</a:t>
            </a:r>
            <a:r>
              <a:rPr lang="fr-FR" baseline="0" dirty="0"/>
              <a:t> are </a:t>
            </a:r>
            <a:r>
              <a:rPr lang="fr-FR" b="1" baseline="0" dirty="0" err="1"/>
              <a:t>varying</a:t>
            </a:r>
            <a:r>
              <a:rPr lang="fr-FR" b="1" baseline="0" dirty="0"/>
              <a:t> </a:t>
            </a:r>
            <a:r>
              <a:rPr lang="fr-FR" b="1" baseline="0" dirty="0" err="1"/>
              <a:t>level</a:t>
            </a:r>
            <a:r>
              <a:rPr lang="fr-FR" b="1" baseline="0" dirty="0"/>
              <a:t> of </a:t>
            </a:r>
            <a:r>
              <a:rPr lang="fr-FR" b="1" baseline="0" dirty="0" err="1"/>
              <a:t>knowledge</a:t>
            </a:r>
            <a:r>
              <a:rPr lang="fr-FR" b="1" baseline="0" dirty="0"/>
              <a:t>, </a:t>
            </a:r>
            <a:r>
              <a:rPr lang="fr-FR" b="1" baseline="0" dirty="0" err="1"/>
              <a:t>experience</a:t>
            </a:r>
            <a:r>
              <a:rPr lang="fr-FR" b="1" baseline="0" dirty="0"/>
              <a:t> and </a:t>
            </a:r>
            <a:r>
              <a:rPr lang="fr-FR" b="1" baseline="0" dirty="0" err="1"/>
              <a:t>capabilty</a:t>
            </a:r>
            <a:r>
              <a:rPr lang="fr-FR" b="1" baseline="0" dirty="0"/>
              <a:t> to </a:t>
            </a:r>
            <a:r>
              <a:rPr lang="fr-FR" b="1" baseline="0" dirty="0" err="1"/>
              <a:t>apply</a:t>
            </a:r>
            <a:r>
              <a:rPr lang="fr-FR" b="1" baseline="0" dirty="0"/>
              <a:t> </a:t>
            </a:r>
            <a:r>
              <a:rPr lang="fr-FR" b="1" baseline="0" dirty="0" err="1"/>
              <a:t>BoD</a:t>
            </a:r>
            <a:r>
              <a:rPr lang="fr-FR" b="1" baseline="0" dirty="0"/>
              <a:t> </a:t>
            </a:r>
            <a:r>
              <a:rPr lang="fr-FR" b="1" baseline="0" dirty="0" err="1"/>
              <a:t>methods</a:t>
            </a:r>
            <a:r>
              <a:rPr lang="fr-FR" b="1" baseline="0" dirty="0"/>
              <a:t> and use </a:t>
            </a:r>
            <a:r>
              <a:rPr lang="fr-FR" b="1" baseline="0" dirty="0" err="1"/>
              <a:t>BoD</a:t>
            </a:r>
            <a:r>
              <a:rPr lang="fr-FR" b="1" baseline="0" dirty="0"/>
              <a:t> </a:t>
            </a:r>
            <a:r>
              <a:rPr lang="fr-FR" b="1" baseline="0" dirty="0" err="1"/>
              <a:t>estimate</a:t>
            </a:r>
            <a:r>
              <a:rPr lang="fr-FR" b="1" baseline="0" dirty="0"/>
              <a:t> to translate </a:t>
            </a:r>
            <a:r>
              <a:rPr lang="fr-FR" b="1" baseline="0" dirty="0" err="1"/>
              <a:t>into</a:t>
            </a:r>
            <a:r>
              <a:rPr lang="fr-FR" b="1" baseline="0" dirty="0"/>
              <a:t> </a:t>
            </a:r>
            <a:r>
              <a:rPr lang="fr-FR" b="1" baseline="0" dirty="0" err="1"/>
              <a:t>health</a:t>
            </a:r>
            <a:r>
              <a:rPr lang="fr-FR" b="1" baseline="0" dirty="0"/>
              <a:t> </a:t>
            </a:r>
            <a:r>
              <a:rPr lang="fr-FR" b="1" baseline="0" dirty="0" err="1"/>
              <a:t>policy</a:t>
            </a:r>
            <a:r>
              <a:rPr lang="fr-FR" baseline="0" dirty="0"/>
              <a:t>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012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200" b="1" dirty="0">
                <a:latin typeface="Cambria" panose="02040503050406030204" pitchFamily="18" charset="0"/>
              </a:rPr>
              <a:t>Member States need guidance and training to adopt and integrate </a:t>
            </a:r>
            <a:r>
              <a:rPr lang="en-US" sz="1200" b="1" dirty="0" err="1">
                <a:latin typeface="Cambria" panose="02040503050406030204" pitchFamily="18" charset="0"/>
              </a:rPr>
              <a:t>BoD</a:t>
            </a:r>
            <a:r>
              <a:rPr lang="en-US" sz="1200" b="1" dirty="0">
                <a:latin typeface="Cambria" panose="02040503050406030204" pitchFamily="18" charset="0"/>
              </a:rPr>
              <a:t> approaches in their public health systems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87580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2564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270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InfAct </a:t>
            </a:r>
            <a:r>
              <a:rPr lang="fr-FR" dirty="0" err="1"/>
              <a:t>BoD</a:t>
            </a:r>
            <a:r>
              <a:rPr lang="fr-FR" dirty="0"/>
              <a:t> </a:t>
            </a:r>
            <a:r>
              <a:rPr lang="fr-FR" dirty="0" err="1"/>
              <a:t>toolkit</a:t>
            </a:r>
            <a:r>
              <a:rPr lang="fr-FR" dirty="0"/>
              <a:t>: </a:t>
            </a:r>
            <a:r>
              <a:rPr lang="fr-FR" dirty="0" err="1"/>
              <a:t>why</a:t>
            </a:r>
            <a:r>
              <a:rPr lang="fr-FR" dirty="0"/>
              <a:t> how to do the </a:t>
            </a:r>
            <a:r>
              <a:rPr lang="fr-FR" dirty="0" err="1"/>
              <a:t>BoD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and </a:t>
            </a:r>
            <a:r>
              <a:rPr lang="fr-FR" dirty="0" err="1"/>
              <a:t>what</a:t>
            </a:r>
            <a:r>
              <a:rPr lang="fr-FR" baseline="0" dirty="0"/>
              <a:t> are the </a:t>
            </a:r>
            <a:r>
              <a:rPr lang="fr-FR" baseline="0" dirty="0" err="1"/>
              <a:t>benefits</a:t>
            </a:r>
            <a:r>
              <a:rPr lang="fr-FR" baseline="0" dirty="0"/>
              <a:t> of </a:t>
            </a:r>
            <a:r>
              <a:rPr lang="fr-FR" baseline="0" dirty="0" err="1"/>
              <a:t>BoD</a:t>
            </a:r>
            <a:r>
              <a:rPr lang="fr-FR" baseline="0" dirty="0"/>
              <a:t> </a:t>
            </a:r>
            <a:r>
              <a:rPr lang="fr-FR" baseline="0" dirty="0" err="1"/>
              <a:t>study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717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6957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Country profile:</a:t>
            </a: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long do people live?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the mortality trend in the under-5 and under-1 age groups?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causes the most deaths?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causes the most premature deaths?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health problems cause the most disability?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causes the most death and disability combined?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risk factors drive the most death and disability combined?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does personal health care and quality measure up?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much is spent on health, now and in the future and from which sources? (Need to Check!)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causes of premature death compare to those in other locations?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do causes of death and disability compare to those in other locations?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1082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i="1" dirty="0">
              <a:latin typeface="Cambria" panose="020405030504060302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5911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15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9929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GB" i="1" dirty="0">
              <a:solidFill>
                <a:srgbClr val="005CA9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3BBD-57E5-43B2-93A8-81A9232AEA4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027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306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026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8050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The main </a:t>
            </a:r>
            <a:r>
              <a:rPr lang="fr-FR" dirty="0" err="1"/>
              <a:t>reasons</a:t>
            </a:r>
            <a:r>
              <a:rPr lang="fr-FR" baseline="0" dirty="0"/>
              <a:t> for </a:t>
            </a:r>
            <a:r>
              <a:rPr lang="fr-FR" baseline="0" dirty="0" err="1"/>
              <a:t>lack</a:t>
            </a:r>
            <a:r>
              <a:rPr lang="fr-FR" baseline="0" dirty="0"/>
              <a:t> of use of </a:t>
            </a:r>
            <a:r>
              <a:rPr lang="fr-FR" baseline="0" dirty="0" err="1"/>
              <a:t>BoD</a:t>
            </a:r>
            <a:r>
              <a:rPr lang="fr-FR" baseline="0" dirty="0"/>
              <a:t> </a:t>
            </a:r>
            <a:r>
              <a:rPr lang="fr-FR" baseline="0" dirty="0" err="1"/>
              <a:t>estimates</a:t>
            </a:r>
            <a:r>
              <a:rPr lang="fr-FR" baseline="0" dirty="0"/>
              <a:t> are </a:t>
            </a:r>
            <a:r>
              <a:rPr lang="fr-FR" b="1" baseline="0" dirty="0" err="1"/>
              <a:t>varying</a:t>
            </a:r>
            <a:r>
              <a:rPr lang="fr-FR" b="1" baseline="0" dirty="0"/>
              <a:t> </a:t>
            </a:r>
            <a:r>
              <a:rPr lang="fr-FR" b="1" baseline="0" dirty="0" err="1"/>
              <a:t>level</a:t>
            </a:r>
            <a:r>
              <a:rPr lang="fr-FR" b="1" baseline="0" dirty="0"/>
              <a:t> of </a:t>
            </a:r>
            <a:r>
              <a:rPr lang="fr-FR" b="1" baseline="0" dirty="0" err="1"/>
              <a:t>knowledge</a:t>
            </a:r>
            <a:r>
              <a:rPr lang="fr-FR" b="1" baseline="0" dirty="0"/>
              <a:t>, </a:t>
            </a:r>
            <a:r>
              <a:rPr lang="fr-FR" b="1" baseline="0" dirty="0" err="1"/>
              <a:t>experience</a:t>
            </a:r>
            <a:r>
              <a:rPr lang="fr-FR" b="1" baseline="0" dirty="0"/>
              <a:t> and </a:t>
            </a:r>
            <a:r>
              <a:rPr lang="fr-FR" b="1" baseline="0" dirty="0" err="1"/>
              <a:t>capabilty</a:t>
            </a:r>
            <a:r>
              <a:rPr lang="fr-FR" b="1" baseline="0" dirty="0"/>
              <a:t> to </a:t>
            </a:r>
            <a:r>
              <a:rPr lang="fr-FR" b="1" baseline="0" dirty="0" err="1"/>
              <a:t>apply</a:t>
            </a:r>
            <a:r>
              <a:rPr lang="fr-FR" b="1" baseline="0" dirty="0"/>
              <a:t> </a:t>
            </a:r>
            <a:r>
              <a:rPr lang="fr-FR" b="1" baseline="0" dirty="0" err="1"/>
              <a:t>BoD</a:t>
            </a:r>
            <a:r>
              <a:rPr lang="fr-FR" b="1" baseline="0" dirty="0"/>
              <a:t> </a:t>
            </a:r>
            <a:r>
              <a:rPr lang="fr-FR" b="1" baseline="0" dirty="0" err="1"/>
              <a:t>methods</a:t>
            </a:r>
            <a:r>
              <a:rPr lang="fr-FR" b="1" baseline="0" dirty="0"/>
              <a:t> and use </a:t>
            </a:r>
            <a:r>
              <a:rPr lang="fr-FR" b="1" baseline="0" dirty="0" err="1"/>
              <a:t>BoD</a:t>
            </a:r>
            <a:r>
              <a:rPr lang="fr-FR" b="1" baseline="0" dirty="0"/>
              <a:t> </a:t>
            </a:r>
            <a:r>
              <a:rPr lang="fr-FR" b="1" baseline="0" dirty="0" err="1"/>
              <a:t>estimate</a:t>
            </a:r>
            <a:r>
              <a:rPr lang="fr-FR" b="1" baseline="0" dirty="0"/>
              <a:t> to translate </a:t>
            </a:r>
            <a:r>
              <a:rPr lang="fr-FR" b="1" baseline="0" dirty="0" err="1"/>
              <a:t>into</a:t>
            </a:r>
            <a:r>
              <a:rPr lang="fr-FR" b="1" baseline="0" dirty="0"/>
              <a:t> </a:t>
            </a:r>
            <a:r>
              <a:rPr lang="fr-FR" b="1" baseline="0" dirty="0" err="1"/>
              <a:t>health</a:t>
            </a:r>
            <a:r>
              <a:rPr lang="fr-FR" b="1" baseline="0" dirty="0"/>
              <a:t> </a:t>
            </a:r>
            <a:r>
              <a:rPr lang="fr-FR" b="1" baseline="0" dirty="0" err="1"/>
              <a:t>policy</a:t>
            </a:r>
            <a:r>
              <a:rPr lang="fr-FR" baseline="0" dirty="0"/>
              <a:t>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143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latin typeface="Cambria" panose="02040503050406030204" pitchFamily="18" charset="0"/>
              </a:rPr>
              <a:t>Lack of </a:t>
            </a:r>
            <a:r>
              <a:rPr lang="fr-FR" sz="1400" b="1" dirty="0" err="1">
                <a:latin typeface="Cambria" panose="02040503050406030204" pitchFamily="18" charset="0"/>
              </a:rPr>
              <a:t>experience</a:t>
            </a:r>
            <a:r>
              <a:rPr lang="fr-FR" sz="1400" b="1" dirty="0">
                <a:latin typeface="Cambria" panose="02040503050406030204" pitchFamily="18" charset="0"/>
              </a:rPr>
              <a:t> and </a:t>
            </a:r>
            <a:r>
              <a:rPr lang="fr-FR" sz="1400" b="1" dirty="0" err="1">
                <a:latin typeface="Cambria" panose="02040503050406030204" pitchFamily="18" charset="0"/>
              </a:rPr>
              <a:t>capability</a:t>
            </a:r>
            <a:r>
              <a:rPr lang="fr-FR" sz="1400" b="1" dirty="0">
                <a:latin typeface="Cambria" panose="02040503050406030204" pitchFamily="18" charset="0"/>
              </a:rPr>
              <a:t> to: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 err="1">
                <a:latin typeface="Cambria" panose="02040503050406030204" pitchFamily="18" charset="0"/>
              </a:rPr>
              <a:t>develop</a:t>
            </a:r>
            <a:r>
              <a:rPr lang="fr-FR" sz="1200" dirty="0">
                <a:latin typeface="Cambria" panose="02040503050406030204" pitchFamily="18" charset="0"/>
              </a:rPr>
              <a:t> and </a:t>
            </a:r>
            <a:r>
              <a:rPr lang="fr-FR" sz="1200" dirty="0" err="1">
                <a:latin typeface="Cambria" panose="02040503050406030204" pitchFamily="18" charset="0"/>
              </a:rPr>
              <a:t>apply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methods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 err="1">
                <a:latin typeface="Cambria" panose="02040503050406030204" pitchFamily="18" charset="0"/>
              </a:rPr>
              <a:t>interpret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estimates</a:t>
            </a:r>
            <a:endParaRPr lang="fr-FR" sz="12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fr-FR" sz="1200" dirty="0">
                <a:latin typeface="Cambria" panose="02040503050406030204" pitchFamily="18" charset="0"/>
              </a:rPr>
              <a:t>translate </a:t>
            </a:r>
            <a:r>
              <a:rPr lang="fr-FR" sz="1200" dirty="0" err="1">
                <a:latin typeface="Cambria" panose="02040503050406030204" pitchFamily="18" charset="0"/>
              </a:rPr>
              <a:t>BoD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estimate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into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health</a:t>
            </a:r>
            <a:r>
              <a:rPr lang="fr-FR" sz="1200" dirty="0">
                <a:latin typeface="Cambria" panose="02040503050406030204" pitchFamily="18" charset="0"/>
              </a:rPr>
              <a:t> </a:t>
            </a:r>
            <a:r>
              <a:rPr lang="fr-FR" sz="1200" dirty="0" err="1">
                <a:latin typeface="Cambria" panose="02040503050406030204" pitchFamily="18" charset="0"/>
              </a:rPr>
              <a:t>policy</a:t>
            </a:r>
            <a:endParaRPr lang="fr-FR" sz="1200" dirty="0">
              <a:latin typeface="Cambria" panose="02040503050406030204" pitchFamily="18" charset="0"/>
            </a:endParaRP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CE78C-36BD-4F4A-AFBE-786BD16819EB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11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7463" y="2528888"/>
            <a:ext cx="9180513" cy="1935162"/>
          </a:xfrm>
          <a:prstGeom prst="rect">
            <a:avLst/>
          </a:prstGeom>
          <a:solidFill>
            <a:srgbClr val="005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3851275" y="4373563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3616168"/>
            <a:ext cx="5040560" cy="75793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71063"/>
            <a:ext cx="7772400" cy="76508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Trebuchet MS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3471" y="382826"/>
            <a:ext cx="3277057" cy="181952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274"/>
            <a:ext cx="8229600" cy="1039127"/>
          </a:xfrm>
        </p:spPr>
        <p:txBody>
          <a:bodyPr anchor="b">
            <a:normAutofit/>
          </a:bodyPr>
          <a:lstStyle>
            <a:lvl1pPr algn="r">
              <a:defRPr sz="2600">
                <a:solidFill>
                  <a:srgbClr val="005CA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19009"/>
          </a:xfrm>
        </p:spPr>
        <p:txBody>
          <a:bodyPr/>
          <a:lstStyle>
            <a:lvl1pPr marL="342900" indent="-342900">
              <a:buFont typeface="Trebuchet MS" pitchFamily="34" charset="0"/>
              <a:buChar char="–"/>
              <a:defRPr/>
            </a:lvl1pPr>
            <a:lvl2pPr marL="542925" indent="-285750">
              <a:buFont typeface="Trebuchet MS" pitchFamily="34" charset="0"/>
              <a:buChar char="–"/>
              <a:defRPr/>
            </a:lvl2pPr>
            <a:lvl3pPr marL="717550" indent="-228600">
              <a:buFont typeface="Trebuchet MS" pitchFamily="34" charset="0"/>
              <a:buChar char="–"/>
              <a:defRPr/>
            </a:lvl3pPr>
            <a:lvl4pPr marL="992505" indent="-228600">
              <a:buFont typeface="Trebuchet MS" pitchFamily="34" charset="0"/>
              <a:buChar char="–"/>
              <a:defRPr/>
            </a:lvl4pPr>
            <a:lvl5pPr marL="1259205" indent="-228600">
              <a:buFont typeface="Trebuchet MS" pitchFamily="34" charset="0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376612" y="943425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2040"/>
            <a:ext cx="7772400" cy="1272063"/>
          </a:xfrm>
        </p:spPr>
        <p:txBody>
          <a:bodyPr anchor="b">
            <a:normAutofit/>
          </a:bodyPr>
          <a:lstStyle>
            <a:lvl1pPr algn="r">
              <a:defRPr sz="3000" b="0" cap="none">
                <a:solidFill>
                  <a:srgbClr val="005CA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33812" y="4374103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1400" y="5405373"/>
            <a:ext cx="1981200" cy="11000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9127"/>
          </a:xfrm>
        </p:spPr>
        <p:txBody>
          <a:bodyPr anchor="b">
            <a:normAutofit/>
          </a:bodyPr>
          <a:lstStyle>
            <a:lvl1pPr algn="r">
              <a:defRPr sz="2600">
                <a:solidFill>
                  <a:srgbClr val="005CA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851275" y="1313765"/>
            <a:ext cx="5310188" cy="180975"/>
          </a:xfrm>
          <a:prstGeom prst="rect">
            <a:avLst/>
          </a:prstGeom>
          <a:gradFill flip="none" rotWithShape="1">
            <a:gsLst>
              <a:gs pos="0">
                <a:srgbClr val="80B059"/>
              </a:gs>
              <a:gs pos="50000">
                <a:srgbClr val="8AC1C2"/>
              </a:gs>
              <a:gs pos="100000">
                <a:srgbClr val="005CA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B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1400" y="5405373"/>
            <a:ext cx="1981200" cy="11000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1400" y="5405373"/>
            <a:ext cx="1981200" cy="110002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71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0331" y="5943600"/>
            <a:ext cx="771469" cy="514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6781800" y="5880826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dirty="0">
                <a:latin typeface="Trebuchet MS" pitchFamily="34" charset="0"/>
              </a:rPr>
              <a:t>This project is funded</a:t>
            </a:r>
            <a:r>
              <a:rPr lang="en-US" sz="1200" b="0" baseline="0" dirty="0">
                <a:latin typeface="Trebuchet MS" pitchFamily="34" charset="0"/>
              </a:rPr>
              <a:t> </a:t>
            </a:r>
            <a:r>
              <a:rPr lang="en-US" sz="1200" b="0" dirty="0">
                <a:latin typeface="Trebuchet MS" pitchFamily="34" charset="0"/>
              </a:rPr>
              <a:t>by the Health </a:t>
            </a:r>
            <a:r>
              <a:rPr lang="en-US" sz="1200" b="0" dirty="0" err="1">
                <a:latin typeface="Trebuchet MS" pitchFamily="34" charset="0"/>
              </a:rPr>
              <a:t>Programme</a:t>
            </a:r>
            <a:r>
              <a:rPr lang="en-US" sz="1200" b="0" dirty="0">
                <a:latin typeface="Trebuchet MS" pitchFamily="34" charset="0"/>
              </a:rPr>
              <a:t> of the European Union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80604020202020204" pitchFamily="34" charset="0"/>
        <a:buChar char="–"/>
        <a:defRPr sz="16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80604020202020204" pitchFamily="34" charset="0"/>
        <a:buChar char="»"/>
        <a:defRPr sz="1600" kern="1200">
          <a:solidFill>
            <a:schemeClr val="tx1"/>
          </a:solidFill>
          <a:latin typeface="Trebuchet MS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17417" y="2514600"/>
            <a:ext cx="9144000" cy="1680865"/>
          </a:xfrm>
        </p:spPr>
        <p:txBody>
          <a:bodyPr>
            <a:noAutofit/>
          </a:bodyPr>
          <a:lstStyle/>
          <a:p>
            <a:r>
              <a:rPr lang="fr-FR" sz="3000" b="1" dirty="0" err="1">
                <a:latin typeface="Cambria" panose="02040503050406030204" pitchFamily="18" charset="0"/>
              </a:rPr>
              <a:t>Burden</a:t>
            </a:r>
            <a:r>
              <a:rPr lang="fr-FR" sz="3000" b="1" dirty="0">
                <a:latin typeface="Cambria" panose="02040503050406030204" pitchFamily="18" charset="0"/>
              </a:rPr>
              <a:t> of </a:t>
            </a:r>
            <a:r>
              <a:rPr lang="fr-FR" sz="3000" b="1" dirty="0" err="1">
                <a:latin typeface="Cambria" panose="02040503050406030204" pitchFamily="18" charset="0"/>
              </a:rPr>
              <a:t>Disease</a:t>
            </a:r>
            <a:r>
              <a:rPr lang="fr-FR" sz="3000" b="1" dirty="0">
                <a:latin typeface="Cambria" panose="02040503050406030204" pitchFamily="18" charset="0"/>
              </a:rPr>
              <a:t> Fact </a:t>
            </a:r>
            <a:r>
              <a:rPr lang="fr-FR" sz="3000" b="1" dirty="0" err="1">
                <a:latin typeface="Cambria" panose="02040503050406030204" pitchFamily="18" charset="0"/>
              </a:rPr>
              <a:t>Sheet</a:t>
            </a:r>
            <a:endParaRPr lang="en-US" sz="3000" b="1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5861844" y="3940537"/>
            <a:ext cx="3273447" cy="40286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Cambria" panose="02040503050406030204" pitchFamily="18" charset="0"/>
              </a:rPr>
              <a:t>November 13, 2019</a:t>
            </a:r>
          </a:p>
        </p:txBody>
      </p:sp>
      <p:pic>
        <p:nvPicPr>
          <p:cNvPr id="5" name="Picture 2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57800"/>
            <a:ext cx="1600200" cy="145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964" y="5715000"/>
            <a:ext cx="3447619" cy="800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124200" y="47244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>
                <a:solidFill>
                  <a:srgbClr val="005C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Romana </a:t>
            </a:r>
            <a:r>
              <a:rPr lang="fr-FR" sz="2400" b="1" dirty="0" err="1">
                <a:solidFill>
                  <a:srgbClr val="005C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Haneef</a:t>
            </a:r>
            <a:r>
              <a:rPr lang="fr-FR" sz="2400" b="1" dirty="0">
                <a:solidFill>
                  <a:srgbClr val="005C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Anne Gallay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80703" y="1289448"/>
            <a:ext cx="8810898" cy="5568552"/>
          </a:xfrm>
        </p:spPr>
        <p:txBody>
          <a:bodyPr/>
          <a:lstStyle/>
          <a:p>
            <a:pPr marL="1003300" lvl="2" indent="-514350" algn="ctr">
              <a:buAutoNum type="alphaLcPeriod"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Support required for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(2)</a:t>
            </a:r>
          </a:p>
          <a:p>
            <a:pPr marL="488950" lvl="2" indent="0">
              <a:buNone/>
            </a:pPr>
            <a:endParaRPr lang="en-US" sz="2200" b="1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200" b="1" dirty="0">
                <a:latin typeface="Cambria" panose="02040503050406030204" pitchFamily="18" charset="0"/>
              </a:rPr>
              <a:t>Q1: Do they have any experience to carry out </a:t>
            </a:r>
            <a:r>
              <a:rPr lang="en-US" sz="2200" b="1" dirty="0" err="1">
                <a:latin typeface="Cambria" panose="02040503050406030204" pitchFamily="18" charset="0"/>
              </a:rPr>
              <a:t>BoD</a:t>
            </a:r>
            <a:r>
              <a:rPr lang="en-US" sz="2200" b="1" dirty="0">
                <a:latin typeface="Cambria" panose="02040503050406030204" pitchFamily="18" charset="0"/>
              </a:rPr>
              <a:t> study?</a:t>
            </a:r>
          </a:p>
          <a:p>
            <a:pPr marL="488950" lvl="2" indent="0">
              <a:buNone/>
            </a:pPr>
            <a:r>
              <a:rPr lang="en-US" sz="2000" dirty="0">
                <a:latin typeface="Cambria" panose="02040503050406030204" pitchFamily="18" charset="0"/>
              </a:rPr>
              <a:t>	</a:t>
            </a:r>
            <a:r>
              <a:rPr lang="en-US" sz="2200" dirty="0">
                <a:latin typeface="Cambria" panose="02040503050406030204" pitchFamily="18" charset="0"/>
              </a:rPr>
              <a:t>Experience = 7 MSs (BE, DE</a:t>
            </a:r>
            <a:r>
              <a:rPr lang="fr-FR" sz="2200" dirty="0">
                <a:latin typeface="Cambria" panose="02040503050406030204" pitchFamily="18" charset="0"/>
              </a:rPr>
              <a:t>, </a:t>
            </a:r>
            <a:r>
              <a:rPr lang="en-US" sz="2200" dirty="0">
                <a:latin typeface="Cambria" panose="02040503050406030204" pitchFamily="18" charset="0"/>
              </a:rPr>
              <a:t>EE, NL, </a:t>
            </a:r>
            <a:r>
              <a:rPr lang="fr-FR" sz="2200" dirty="0">
                <a:latin typeface="Cambria" panose="02040503050406030204" pitchFamily="18" charset="0"/>
              </a:rPr>
              <a:t>SL, SW, </a:t>
            </a:r>
            <a:r>
              <a:rPr lang="en-US" sz="2200" dirty="0">
                <a:latin typeface="Cambria" panose="02040503050406030204" pitchFamily="18" charset="0"/>
              </a:rPr>
              <a:t>UK</a:t>
            </a:r>
            <a:r>
              <a:rPr lang="fr-FR" sz="2200" dirty="0">
                <a:latin typeface="Cambria" panose="02040503050406030204" pitchFamily="18" charset="0"/>
              </a:rPr>
              <a:t>)</a:t>
            </a:r>
            <a:endParaRPr lang="en-US" sz="2200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200" dirty="0">
                <a:latin typeface="Cambria" panose="02040503050406030204" pitchFamily="18" charset="0"/>
              </a:rPr>
              <a:t>	No experience = 18 MSs</a:t>
            </a:r>
          </a:p>
          <a:p>
            <a:pPr marL="48895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763905" lvl="3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10</a:t>
            </a:r>
          </a:p>
        </p:txBody>
      </p:sp>
      <p:sp>
        <p:nvSpPr>
          <p:cNvPr id="2" name="Rectangle 1"/>
          <p:cNvSpPr/>
          <p:nvPr/>
        </p:nvSpPr>
        <p:spPr>
          <a:xfrm>
            <a:off x="705326" y="6359619"/>
            <a:ext cx="7924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Times New Roman" panose="02020603050405020304" pitchFamily="18" charset="0"/>
                <a:ea typeface="Calibri" pitchFamily="34" charset="0"/>
              </a:rPr>
              <a:t>Among 25 Member States, only The Netherlands is pioneer in applying </a:t>
            </a:r>
            <a:r>
              <a:rPr lang="en-US" sz="1600" i="1" dirty="0" err="1">
                <a:latin typeface="Times New Roman" panose="02020603050405020304" pitchFamily="18" charset="0"/>
                <a:ea typeface="Calibri" pitchFamily="34" charset="0"/>
              </a:rPr>
              <a:t>BoD</a:t>
            </a:r>
            <a:r>
              <a:rPr lang="en-US" sz="1600" i="1" dirty="0">
                <a:latin typeface="Times New Roman" panose="02020603050405020304" pitchFamily="18" charset="0"/>
                <a:ea typeface="Calibri" pitchFamily="34" charset="0"/>
              </a:rPr>
              <a:t> approaches.</a:t>
            </a:r>
            <a:endParaRPr lang="fr-FR" sz="1600" dirty="0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365785765"/>
              </p:ext>
            </p:extLst>
          </p:nvPr>
        </p:nvGraphicFramePr>
        <p:xfrm>
          <a:off x="3679303" y="3505193"/>
          <a:ext cx="4950823" cy="2743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5A62911-7AF6-4863-BF9E-7DA89C9A4875}"/>
              </a:ext>
            </a:extLst>
          </p:cNvPr>
          <p:cNvSpPr txBox="1"/>
          <p:nvPr/>
        </p:nvSpPr>
        <p:spPr>
          <a:xfrm>
            <a:off x="199242" y="3922035"/>
            <a:ext cx="338215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895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200" b="1" dirty="0">
                <a:latin typeface="Cambria" panose="02040503050406030204" pitchFamily="18" charset="0"/>
              </a:rPr>
              <a:t>Q2: Required area for the </a:t>
            </a:r>
            <a:r>
              <a:rPr lang="en-US" sz="2200" b="1" dirty="0" err="1">
                <a:latin typeface="Cambria" panose="02040503050406030204" pitchFamily="18" charset="0"/>
              </a:rPr>
              <a:t>BoD</a:t>
            </a:r>
            <a:r>
              <a:rPr lang="en-US" sz="2200" b="1" dirty="0">
                <a:latin typeface="Cambria" panose="02040503050406030204" pitchFamily="18" charset="0"/>
              </a:rPr>
              <a:t> support</a:t>
            </a:r>
          </a:p>
          <a:p>
            <a:endParaRPr lang="en-CH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199" y="1276497"/>
            <a:ext cx="8185355" cy="5276703"/>
          </a:xfrm>
        </p:spPr>
        <p:txBody>
          <a:bodyPr/>
          <a:lstStyle/>
          <a:p>
            <a:pPr marL="257175" lvl="1" indent="0" algn="ctr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b. Added value of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approaches (1)</a:t>
            </a:r>
          </a:p>
          <a:p>
            <a:pPr marL="257175" lvl="1" indent="0" algn="ctr">
              <a:buNone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en-US" sz="2600" b="1" dirty="0">
                <a:latin typeface="Cambria" panose="02040503050406030204" pitchFamily="18" charset="0"/>
              </a:rPr>
              <a:t> </a:t>
            </a: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 estimates:</a:t>
            </a:r>
          </a:p>
          <a:p>
            <a:pPr algn="just">
              <a:buFont typeface="+mj-lt"/>
              <a:buAutoNum type="arabicPeriod"/>
            </a:pPr>
            <a:endParaRPr lang="en-US" b="1" dirty="0">
              <a:latin typeface="Cambria" panose="02040503050406030204" pitchFamily="18" charset="0"/>
            </a:endParaRPr>
          </a:p>
          <a:p>
            <a:pPr marL="811530" lvl="1" indent="-368300" algn="just"/>
            <a:r>
              <a:rPr lang="en-US" sz="2400" dirty="0">
                <a:latin typeface="Cambria" panose="02040503050406030204" pitchFamily="18" charset="0"/>
              </a:rPr>
              <a:t>Insight of a </a:t>
            </a:r>
            <a:r>
              <a:rPr lang="en-US" sz="2400" b="1" dirty="0">
                <a:latin typeface="Cambria" panose="02040503050406030204" pitchFamily="18" charset="0"/>
              </a:rPr>
              <a:t>country’s health status</a:t>
            </a:r>
          </a:p>
          <a:p>
            <a:pPr marL="811530" lvl="1" indent="-368300" algn="just"/>
            <a:endParaRPr lang="en-US" sz="2400" dirty="0">
              <a:latin typeface="Cambria" panose="02040503050406030204" pitchFamily="18" charset="0"/>
            </a:endParaRPr>
          </a:p>
          <a:p>
            <a:pPr marL="811530" lvl="1" indent="-368300" algn="just"/>
            <a:r>
              <a:rPr lang="en-US" sz="2400" dirty="0">
                <a:latin typeface="Cambria" panose="02040503050406030204" pitchFamily="18" charset="0"/>
              </a:rPr>
              <a:t>Providing</a:t>
            </a:r>
            <a:r>
              <a:rPr lang="en-US" sz="2400" b="1" dirty="0">
                <a:latin typeface="Cambria" panose="02040503050406030204" pitchFamily="18" charset="0"/>
              </a:rPr>
              <a:t> comparable results </a:t>
            </a:r>
            <a:r>
              <a:rPr lang="en-US" sz="2400" dirty="0">
                <a:latin typeface="Cambria" panose="02040503050406030204" pitchFamily="18" charset="0"/>
              </a:rPr>
              <a:t>in different country contexts</a:t>
            </a:r>
          </a:p>
          <a:p>
            <a:pPr marL="811530" lvl="1" indent="-368300" algn="just"/>
            <a:endParaRPr lang="en-US" sz="2400" dirty="0">
              <a:latin typeface="Cambria" panose="02040503050406030204" pitchFamily="18" charset="0"/>
            </a:endParaRPr>
          </a:p>
          <a:p>
            <a:pPr marL="811530" lvl="1" indent="-368300" algn="just"/>
            <a:r>
              <a:rPr lang="en-US" sz="2400" dirty="0">
                <a:latin typeface="Cambria" panose="02040503050406030204" pitchFamily="18" charset="0"/>
              </a:rPr>
              <a:t>Defining and monitoring </a:t>
            </a:r>
            <a:r>
              <a:rPr lang="en-US" sz="2400" b="1" dirty="0">
                <a:latin typeface="Cambria" panose="02040503050406030204" pitchFamily="18" charset="0"/>
              </a:rPr>
              <a:t>trends in disease burden and risk factors</a:t>
            </a:r>
          </a:p>
          <a:p>
            <a:pPr marL="0" indent="0" algn="just"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04801" y="1143000"/>
            <a:ext cx="8534400" cy="548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b. Added value of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approaches (2) </a:t>
            </a:r>
          </a:p>
          <a:p>
            <a:pPr marL="457200" indent="-457200" algn="just">
              <a:spcBef>
                <a:spcPts val="0"/>
              </a:spcBef>
              <a:buAutoNum type="arabicPeriod" startAt="2"/>
            </a:pPr>
            <a:endParaRPr lang="en-US" sz="2600" b="1" dirty="0">
              <a:latin typeface="Cambria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buAutoNum type="arabicPeriod" startAt="2"/>
            </a:pPr>
            <a:r>
              <a:rPr lang="en-US" sz="2600" b="1" dirty="0">
                <a:latin typeface="Cambria" panose="02040503050406030204" pitchFamily="18" charset="0"/>
              </a:rPr>
              <a:t>Use of </a:t>
            </a: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 estimates:</a:t>
            </a:r>
          </a:p>
          <a:p>
            <a:pPr marL="457200" indent="-457200" algn="just">
              <a:spcBef>
                <a:spcPts val="0"/>
              </a:spcBef>
              <a:buAutoNum type="arabicPeriod" startAt="2"/>
            </a:pPr>
            <a:endParaRPr lang="en-US" sz="2600" b="1" dirty="0">
              <a:latin typeface="Cambria" panose="02040503050406030204" pitchFamily="18" charset="0"/>
            </a:endParaRPr>
          </a:p>
          <a:p>
            <a:pPr marL="722630" indent="-279400" algn="just">
              <a:spcBef>
                <a:spcPts val="0"/>
              </a:spcBef>
            </a:pPr>
            <a:r>
              <a:rPr lang="en-US" b="1" dirty="0">
                <a:latin typeface="Cambria" panose="02040503050406030204" pitchFamily="18" charset="0"/>
              </a:rPr>
              <a:t>National priority setting </a:t>
            </a:r>
            <a:r>
              <a:rPr lang="en-US" dirty="0">
                <a:latin typeface="Cambria" panose="02040503050406030204" pitchFamily="18" charset="0"/>
              </a:rPr>
              <a:t>and </a:t>
            </a:r>
            <a:r>
              <a:rPr lang="en-US" b="1" dirty="0">
                <a:latin typeface="Cambria" panose="02040503050406030204" pitchFamily="18" charset="0"/>
              </a:rPr>
              <a:t>resource allocation </a:t>
            </a:r>
            <a:r>
              <a:rPr lang="en-US" dirty="0">
                <a:latin typeface="Cambria" panose="02040503050406030204" pitchFamily="18" charset="0"/>
              </a:rPr>
              <a:t>with </a:t>
            </a:r>
            <a:r>
              <a:rPr lang="en-US" b="1" dirty="0">
                <a:latin typeface="Cambria" panose="02040503050406030204" pitchFamily="18" charset="0"/>
              </a:rPr>
              <a:t>potential economic impact</a:t>
            </a:r>
          </a:p>
          <a:p>
            <a:pPr marL="722630" indent="-279400" algn="just">
              <a:spcBef>
                <a:spcPts val="0"/>
              </a:spcBef>
            </a:pPr>
            <a:endParaRPr lang="en-US" dirty="0">
              <a:latin typeface="Cambria" panose="02040503050406030204" pitchFamily="18" charset="0"/>
            </a:endParaRPr>
          </a:p>
          <a:p>
            <a:pPr marL="722630" indent="-279400" algn="just">
              <a:spcBef>
                <a:spcPts val="0"/>
              </a:spcBef>
            </a:pPr>
            <a:r>
              <a:rPr lang="en-US" b="1" dirty="0">
                <a:latin typeface="Cambria" panose="02040503050406030204" pitchFamily="18" charset="0"/>
              </a:rPr>
              <a:t>Assessing impact of interventions and policies </a:t>
            </a:r>
            <a:r>
              <a:rPr lang="en-US" dirty="0">
                <a:latin typeface="Cambria" panose="02040503050406030204" pitchFamily="18" charset="0"/>
              </a:rPr>
              <a:t>by assessing trends in key outcomes</a:t>
            </a:r>
          </a:p>
          <a:p>
            <a:pPr marL="722630" indent="-279400" algn="just">
              <a:spcBef>
                <a:spcPts val="0"/>
              </a:spcBef>
            </a:pPr>
            <a:endParaRPr lang="en-US" dirty="0">
              <a:latin typeface="Cambria" panose="02040503050406030204" pitchFamily="18" charset="0"/>
            </a:endParaRPr>
          </a:p>
          <a:p>
            <a:pPr marL="722630" indent="-279400" algn="just">
              <a:spcBef>
                <a:spcPts val="0"/>
              </a:spcBef>
            </a:pPr>
            <a:r>
              <a:rPr lang="en-US" b="1" dirty="0">
                <a:latin typeface="Cambria" panose="02040503050406030204" pitchFamily="18" charset="0"/>
              </a:rPr>
              <a:t>Benchmarking health system performance</a:t>
            </a:r>
            <a:r>
              <a:rPr lang="en-US" dirty="0">
                <a:latin typeface="Cambria" panose="02040503050406030204" pitchFamily="18" charset="0"/>
              </a:rPr>
              <a:t> and providing a framework for quality improvement</a:t>
            </a:r>
          </a:p>
          <a:p>
            <a:pPr marL="722630" indent="-279400" algn="just">
              <a:spcBef>
                <a:spcPts val="0"/>
              </a:spcBef>
            </a:pPr>
            <a:endParaRPr lang="en-US" dirty="0">
              <a:latin typeface="Cambria" panose="02040503050406030204" pitchFamily="18" charset="0"/>
            </a:endParaRPr>
          </a:p>
          <a:p>
            <a:pPr marL="722630" indent="-279400" algn="just">
              <a:spcBef>
                <a:spcPts val="0"/>
              </a:spcBef>
            </a:pPr>
            <a:r>
              <a:rPr lang="en-US" b="1" dirty="0">
                <a:latin typeface="Cambria" panose="02040503050406030204" pitchFamily="18" charset="0"/>
              </a:rPr>
              <a:t>Target interventions </a:t>
            </a:r>
            <a:r>
              <a:rPr lang="en-US" dirty="0">
                <a:latin typeface="Cambria" panose="02040503050406030204" pitchFamily="18" charset="0"/>
              </a:rPr>
              <a:t>to populations that need them the most</a:t>
            </a:r>
          </a:p>
          <a:p>
            <a:pPr algn="just">
              <a:buFont typeface="+mj-lt"/>
              <a:buAutoNum type="arabicPeriod"/>
            </a:pPr>
            <a:endParaRPr lang="en-US" b="1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b. Added value of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approaches (3) </a:t>
            </a:r>
          </a:p>
          <a:p>
            <a:pPr marL="0" indent="0" algn="just">
              <a:buNone/>
            </a:pPr>
            <a:endParaRPr lang="en-US" sz="2600" b="1" dirty="0">
              <a:latin typeface="Cambria" panose="02040503050406030204" pitchFamily="18" charset="0"/>
            </a:endParaRPr>
          </a:p>
          <a:p>
            <a:pPr algn="just">
              <a:buAutoNum type="arabicPeriod" startAt="3"/>
            </a:pPr>
            <a:r>
              <a:rPr lang="en-US" sz="2600" b="1" dirty="0">
                <a:latin typeface="Cambria" panose="02040503050406030204" pitchFamily="18" charset="0"/>
              </a:rPr>
              <a:t> Indirect benefits of performing a </a:t>
            </a: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 study:</a:t>
            </a:r>
          </a:p>
          <a:p>
            <a:pPr algn="just">
              <a:buAutoNum type="arabicPeriod" startAt="3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722630" indent="-368300" algn="just"/>
            <a:r>
              <a:rPr lang="en-US" b="1" dirty="0">
                <a:latin typeface="Cambria" panose="02040503050406030204" pitchFamily="18" charset="0"/>
              </a:rPr>
              <a:t>Capacity building/skills </a:t>
            </a:r>
            <a:r>
              <a:rPr lang="en-US" dirty="0">
                <a:latin typeface="Cambria" panose="02040503050406030204" pitchFamily="18" charset="0"/>
              </a:rPr>
              <a:t>in a member state</a:t>
            </a:r>
          </a:p>
          <a:p>
            <a:pPr marL="722630" indent="-368300" algn="just"/>
            <a:endParaRPr lang="en-US" dirty="0">
              <a:latin typeface="Cambria" panose="02040503050406030204" pitchFamily="18" charset="0"/>
            </a:endParaRPr>
          </a:p>
          <a:p>
            <a:pPr marL="722630" indent="-368300" algn="just"/>
            <a:r>
              <a:rPr lang="en-US" b="1" dirty="0">
                <a:latin typeface="Cambria" panose="02040503050406030204" pitchFamily="18" charset="0"/>
              </a:rPr>
              <a:t>Identify data gaps</a:t>
            </a:r>
            <a:r>
              <a:rPr lang="en-US" dirty="0">
                <a:latin typeface="Cambria" panose="02040503050406030204" pitchFamily="18" charset="0"/>
              </a:rPr>
              <a:t> and improve data quality and completeness of information</a:t>
            </a:r>
          </a:p>
          <a:p>
            <a:pPr marL="722630" indent="-368300" algn="just"/>
            <a:endParaRPr lang="en-US" dirty="0">
              <a:latin typeface="Cambria" panose="02040503050406030204" pitchFamily="18" charset="0"/>
            </a:endParaRPr>
          </a:p>
          <a:p>
            <a:pPr marL="722630" indent="-368300" algn="just"/>
            <a:r>
              <a:rPr lang="en-US" b="1" dirty="0">
                <a:latin typeface="Cambria" panose="02040503050406030204" pitchFamily="18" charset="0"/>
              </a:rPr>
              <a:t>Guiding investments</a:t>
            </a:r>
            <a:r>
              <a:rPr lang="en-US" dirty="0">
                <a:latin typeface="Cambria" panose="02040503050406030204" pitchFamily="18" charset="0"/>
              </a:rPr>
              <a:t> to improve health information systems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13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 </a:t>
            </a:r>
            <a:endParaRPr 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897" y="106680"/>
            <a:ext cx="8229600" cy="655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28896" y="1524000"/>
            <a:ext cx="8334103" cy="36576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c.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Workshops initiatives: Target (1)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mbria" panose="02040503050406030204" pitchFamily="18" charset="0"/>
              </a:rPr>
              <a:t>To emphasize on the </a:t>
            </a:r>
            <a:r>
              <a:rPr lang="en-US" b="1" dirty="0">
                <a:latin typeface="Cambria" panose="02040503050406030204" pitchFamily="18" charset="0"/>
              </a:rPr>
              <a:t>potential role of burden of disease</a:t>
            </a:r>
            <a:r>
              <a:rPr lang="en-US" dirty="0">
                <a:latin typeface="Cambria" panose="02040503050406030204" pitchFamily="18" charset="0"/>
              </a:rPr>
              <a:t> measures to provide actionable population health information across Europe</a:t>
            </a:r>
          </a:p>
          <a:p>
            <a:pPr>
              <a:spcBef>
                <a:spcPts val="0"/>
              </a:spcBef>
            </a:pPr>
            <a:endParaRPr lang="en-US" sz="20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429897" y="640515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103695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897" y="152400"/>
            <a:ext cx="8229600" cy="655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28896" y="1143000"/>
            <a:ext cx="8334103" cy="553915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c.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Workshops initiatives: Objectives  (2)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2000" b="1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GB" dirty="0">
                <a:latin typeface="Cambria" panose="02040503050406030204" pitchFamily="18" charset="0"/>
              </a:rPr>
              <a:t>To </a:t>
            </a:r>
            <a:r>
              <a:rPr lang="en-GB" b="1" dirty="0">
                <a:latin typeface="Cambria" panose="02040503050406030204" pitchFamily="18" charset="0"/>
              </a:rPr>
              <a:t>raise awareness </a:t>
            </a:r>
            <a:r>
              <a:rPr lang="en-GB" dirty="0">
                <a:latin typeface="Cambria" panose="02040503050406030204" pitchFamily="18" charset="0"/>
              </a:rPr>
              <a:t>about </a:t>
            </a:r>
            <a:r>
              <a:rPr lang="en-GB" dirty="0" err="1">
                <a:latin typeface="Cambria" panose="02040503050406030204" pitchFamily="18" charset="0"/>
              </a:rPr>
              <a:t>BoD</a:t>
            </a:r>
            <a:r>
              <a:rPr lang="en-GB" dirty="0">
                <a:latin typeface="Cambria" panose="02040503050406030204" pitchFamily="18" charset="0"/>
              </a:rPr>
              <a:t> concept, method and implications in health policy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GB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GB" dirty="0">
                <a:latin typeface="Cambria" panose="02040503050406030204" pitchFamily="18" charset="0"/>
              </a:rPr>
              <a:t>To </a:t>
            </a:r>
            <a:r>
              <a:rPr lang="en-GB" b="1" dirty="0">
                <a:latin typeface="Cambria" panose="02040503050406030204" pitchFamily="18" charset="0"/>
              </a:rPr>
              <a:t>share </a:t>
            </a:r>
            <a:r>
              <a:rPr lang="en-GB" dirty="0">
                <a:latin typeface="Cambria" panose="02040503050406030204" pitchFamily="18" charset="0"/>
              </a:rPr>
              <a:t>knowledge, experience and good practices 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GB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GB" dirty="0">
                <a:latin typeface="Cambria" panose="02040503050406030204" pitchFamily="18" charset="0"/>
              </a:rPr>
              <a:t>To </a:t>
            </a:r>
            <a:r>
              <a:rPr lang="en-GB" b="1" dirty="0">
                <a:latin typeface="Cambria" panose="02040503050406030204" pitchFamily="18" charset="0"/>
              </a:rPr>
              <a:t>provide mutual support </a:t>
            </a:r>
            <a:r>
              <a:rPr lang="en-GB" dirty="0">
                <a:latin typeface="Cambria" panose="02040503050406030204" pitchFamily="18" charset="0"/>
              </a:rPr>
              <a:t>to integrate </a:t>
            </a:r>
            <a:r>
              <a:rPr lang="en-GB" dirty="0" err="1">
                <a:latin typeface="Cambria" panose="02040503050406030204" pitchFamily="18" charset="0"/>
              </a:rPr>
              <a:t>BoD</a:t>
            </a:r>
            <a:r>
              <a:rPr lang="en-GB" dirty="0">
                <a:latin typeface="Cambria" panose="02040503050406030204" pitchFamily="18" charset="0"/>
              </a:rPr>
              <a:t> indicators in the public health policies across Europe</a:t>
            </a:r>
            <a:endParaRPr lang="en-US" b="1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b="1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To </a:t>
            </a:r>
            <a:r>
              <a:rPr lang="en-US" b="1" dirty="0">
                <a:latin typeface="Cambria" panose="02040503050406030204" pitchFamily="18" charset="0"/>
              </a:rPr>
              <a:t>provide the networking opportunities </a:t>
            </a:r>
            <a:r>
              <a:rPr lang="en-US" dirty="0">
                <a:latin typeface="Cambria" panose="02040503050406030204" pitchFamily="18" charset="0"/>
              </a:rPr>
              <a:t>to collaborate 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To </a:t>
            </a:r>
            <a:r>
              <a:rPr lang="en-US" b="1" dirty="0">
                <a:latin typeface="Cambria" panose="02040503050406030204" pitchFamily="18" charset="0"/>
              </a:rPr>
              <a:t>improve the competencies and skills </a:t>
            </a:r>
            <a:r>
              <a:rPr lang="en-US" dirty="0">
                <a:latin typeface="Cambria" panose="02040503050406030204" pitchFamily="18" charset="0"/>
              </a:rPr>
              <a:t>to perform a </a:t>
            </a:r>
            <a:r>
              <a:rPr lang="en-US" dirty="0" err="1">
                <a:latin typeface="Cambria" panose="02040503050406030204" pitchFamily="18" charset="0"/>
              </a:rPr>
              <a:t>BoD</a:t>
            </a:r>
            <a:r>
              <a:rPr lang="en-US" dirty="0">
                <a:latin typeface="Cambria" panose="02040503050406030204" pitchFamily="18" charset="0"/>
              </a:rPr>
              <a:t> study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429897" y="640515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16379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2.  What have been done?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35429" y="1219200"/>
            <a:ext cx="8229600" cy="530173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latin typeface="Cambria" panose="02040503050406030204" pitchFamily="18" charset="0"/>
              </a:rPr>
              <a:t>Three workshops on </a:t>
            </a: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: April 2019 - 20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latin typeface="Cambria" panose="02040503050406030204" pitchFamily="18" charset="0"/>
              </a:rPr>
              <a:t>Workshop I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latin typeface="Cambria" panose="02040503050406030204" pitchFamily="18" charset="0"/>
              </a:rPr>
              <a:t>Concept and methodologies of </a:t>
            </a:r>
            <a:r>
              <a:rPr lang="en-US" sz="2400" dirty="0" err="1">
                <a:latin typeface="Cambria" panose="02040503050406030204" pitchFamily="18" charset="0"/>
              </a:rPr>
              <a:t>BoD</a:t>
            </a:r>
            <a:r>
              <a:rPr lang="en-US" sz="2400" dirty="0">
                <a:latin typeface="Cambria" panose="02040503050406030204" pitchFamily="18" charset="0"/>
              </a:rPr>
              <a:t> across MSs</a:t>
            </a:r>
          </a:p>
          <a:p>
            <a:pPr lvl="1">
              <a:spcBef>
                <a:spcPts val="0"/>
              </a:spcBef>
            </a:pPr>
            <a:endParaRPr lang="en-US" sz="2400" b="1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b="1" dirty="0">
                <a:latin typeface="Cambria" panose="02040503050406030204" pitchFamily="18" charset="0"/>
              </a:rPr>
              <a:t>Workshop II 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latin typeface="Cambria" panose="02040503050406030204" pitchFamily="18" charset="0"/>
              </a:rPr>
              <a:t>Use of </a:t>
            </a:r>
            <a:r>
              <a:rPr lang="en-US" sz="2400" dirty="0" err="1">
                <a:latin typeface="Cambria" panose="02040503050406030204" pitchFamily="18" charset="0"/>
              </a:rPr>
              <a:t>BoD</a:t>
            </a:r>
            <a:r>
              <a:rPr lang="en-US" sz="2400" dirty="0">
                <a:latin typeface="Cambria" panose="02040503050406030204" pitchFamily="18" charset="0"/>
              </a:rPr>
              <a:t> estimates  in public health policy and practice</a:t>
            </a:r>
          </a:p>
          <a:p>
            <a:pPr marL="257175" lvl="1" indent="0">
              <a:spcBef>
                <a:spcPts val="0"/>
              </a:spcBef>
              <a:buNone/>
            </a:pPr>
            <a:endParaRPr lang="en-US" sz="2400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r>
              <a:rPr lang="en-US" sz="2400" b="1" dirty="0">
                <a:latin typeface="Cambria" panose="02040503050406030204" pitchFamily="18" charset="0"/>
              </a:rPr>
              <a:t>	40 participants from 25 MSs</a:t>
            </a:r>
          </a:p>
          <a:p>
            <a:pPr marL="257175" lvl="1" indent="0">
              <a:spcBef>
                <a:spcPts val="0"/>
              </a:spcBef>
              <a:buNone/>
            </a:pPr>
            <a:endParaRPr lang="en-US" sz="2400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r>
              <a:rPr lang="en-US" sz="2400" b="1" dirty="0">
                <a:latin typeface="Cambria" panose="02040503050406030204" pitchFamily="18" charset="0"/>
              </a:rPr>
              <a:t>	16 </a:t>
            </a:r>
            <a:r>
              <a:rPr lang="en-US" sz="2400" b="1" dirty="0" err="1">
                <a:latin typeface="Cambria" panose="02040503050406030204" pitchFamily="18" charset="0"/>
              </a:rPr>
              <a:t>BoD</a:t>
            </a:r>
            <a:r>
              <a:rPr lang="en-US" sz="2400" b="1" dirty="0">
                <a:latin typeface="Cambria" panose="02040503050406030204" pitchFamily="18" charset="0"/>
              </a:rPr>
              <a:t> experts</a:t>
            </a:r>
          </a:p>
          <a:p>
            <a:pPr marL="257175" lvl="1" indent="0">
              <a:spcBef>
                <a:spcPts val="0"/>
              </a:spcBef>
              <a:buNone/>
            </a:pPr>
            <a:endParaRPr lang="en-US" sz="2400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r>
              <a:rPr lang="en-GB" sz="2400" dirty="0">
                <a:latin typeface="Cambria" panose="02040503050406030204" pitchFamily="18" charset="0"/>
              </a:rPr>
              <a:t>	Belgium, Germany, the Netherlands, Serbia, Sweden, 	United Kingdom and United Sates</a:t>
            </a:r>
            <a:endParaRPr lang="en-US" sz="2400" b="1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512628" y="6396335"/>
            <a:ext cx="402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16</a:t>
            </a:r>
          </a:p>
        </p:txBody>
      </p:sp>
      <p:sp>
        <p:nvSpPr>
          <p:cNvPr id="2" name="Flèche droite 1"/>
          <p:cNvSpPr/>
          <p:nvPr/>
        </p:nvSpPr>
        <p:spPr>
          <a:xfrm>
            <a:off x="416379" y="4447309"/>
            <a:ext cx="879021" cy="277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119418"/>
            <a:ext cx="8229600" cy="667201"/>
          </a:xfrm>
        </p:spPr>
        <p:txBody>
          <a:bodyPr>
            <a:normAutofit/>
          </a:bodyPr>
          <a:lstStyle/>
          <a:p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Workshops  I &amp; II </a:t>
            </a:r>
            <a:endParaRPr lang="fr-FR" sz="30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8153400" cy="43434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886599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000" b="1" dirty="0">
                <a:latin typeface="Cambria" panose="02040503050406030204" pitchFamily="18" charset="0"/>
              </a:rPr>
              <a:t>3. What are the Key results of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workshops </a:t>
            </a:r>
            <a:br>
              <a:rPr lang="en-US" sz="3000" b="1" dirty="0">
                <a:latin typeface="Cambria" panose="02040503050406030204" pitchFamily="18" charset="0"/>
              </a:rPr>
            </a:br>
            <a:r>
              <a:rPr lang="en-US" sz="3000" b="1" dirty="0">
                <a:latin typeface="Cambria" panose="02040503050406030204" pitchFamily="18" charset="0"/>
              </a:rPr>
              <a:t>I &amp; II?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800"/>
          </a:xfrm>
        </p:spPr>
        <p:txBody>
          <a:bodyPr/>
          <a:lstStyle/>
          <a:p>
            <a:pPr marL="488950" lvl="2" indent="0">
              <a:buNone/>
            </a:pPr>
            <a:endParaRPr lang="en-US" sz="2400" b="1" dirty="0">
              <a:latin typeface="Cambria" panose="02040503050406030204" pitchFamily="18" charset="0"/>
            </a:endParaRPr>
          </a:p>
          <a:p>
            <a:pPr marL="831850" lvl="2" indent="-342900">
              <a:buFont typeface="+mj-lt"/>
              <a:buAutoNum type="arabicPeriod"/>
            </a:pPr>
            <a:r>
              <a:rPr lang="en-GB" sz="2400" dirty="0">
                <a:latin typeface="Cambria" panose="02040503050406030204" pitchFamily="18" charset="0"/>
              </a:rPr>
              <a:t>The need for </a:t>
            </a:r>
            <a:r>
              <a:rPr lang="en-GB" sz="2400" b="1" u="sng" dirty="0">
                <a:latin typeface="Cambria" panose="02040503050406030204" pitchFamily="18" charset="0"/>
              </a:rPr>
              <a:t>methodological trainings</a:t>
            </a:r>
            <a:r>
              <a:rPr lang="en-GB" sz="2400" dirty="0">
                <a:latin typeface="Cambria" panose="02040503050406030204" pitchFamily="18" charset="0"/>
              </a:rPr>
              <a:t> to strengthen skills in calculating and in interpreting the </a:t>
            </a:r>
            <a:r>
              <a:rPr lang="en-GB" sz="2400" dirty="0" err="1">
                <a:latin typeface="Cambria" panose="02040503050406030204" pitchFamily="18" charset="0"/>
              </a:rPr>
              <a:t>BoD</a:t>
            </a:r>
            <a:r>
              <a:rPr lang="en-GB" sz="2400" dirty="0">
                <a:latin typeface="Cambria" panose="02040503050406030204" pitchFamily="18" charset="0"/>
              </a:rPr>
              <a:t> estimates across the Member States</a:t>
            </a:r>
          </a:p>
          <a:p>
            <a:pPr marL="831850" lvl="2" indent="-342900">
              <a:buFont typeface="+mj-lt"/>
              <a:buAutoNum type="arabicPeriod"/>
            </a:pPr>
            <a:endParaRPr lang="en-GB" sz="2400" dirty="0">
              <a:latin typeface="Cambria" panose="02040503050406030204" pitchFamily="18" charset="0"/>
            </a:endParaRPr>
          </a:p>
          <a:p>
            <a:pPr marL="831850" lvl="2" indent="-342900">
              <a:buFont typeface="+mj-lt"/>
              <a:buAutoNum type="arabicPeriod"/>
            </a:pPr>
            <a:r>
              <a:rPr lang="en-GB" sz="2400" dirty="0">
                <a:latin typeface="Cambria" panose="02040503050406030204" pitchFamily="18" charset="0"/>
              </a:rPr>
              <a:t>The encouragement of </a:t>
            </a:r>
            <a:r>
              <a:rPr lang="en-GB" sz="2400" b="1" u="sng" dirty="0">
                <a:latin typeface="Cambria" panose="02040503050406030204" pitchFamily="18" charset="0"/>
              </a:rPr>
              <a:t>more collaborations across </a:t>
            </a:r>
            <a:r>
              <a:rPr lang="en-GB" sz="2400" dirty="0">
                <a:latin typeface="Cambria" panose="02040503050406030204" pitchFamily="18" charset="0"/>
              </a:rPr>
              <a:t>MSs to share or exchange good practices on </a:t>
            </a:r>
            <a:r>
              <a:rPr lang="en-GB" sz="2400" dirty="0" err="1">
                <a:latin typeface="Cambria" panose="02040503050406030204" pitchFamily="18" charset="0"/>
              </a:rPr>
              <a:t>BoD</a:t>
            </a:r>
            <a:endParaRPr lang="en-GB" sz="2400" dirty="0">
              <a:latin typeface="Cambria" panose="02040503050406030204" pitchFamily="18" charset="0"/>
            </a:endParaRPr>
          </a:p>
          <a:p>
            <a:pPr marL="831850" lvl="2" indent="-342900">
              <a:buFont typeface="+mj-lt"/>
              <a:buAutoNum type="arabicPeriod"/>
            </a:pPr>
            <a:endParaRPr lang="en-GB" sz="2400" dirty="0">
              <a:latin typeface="Cambria" panose="02040503050406030204" pitchFamily="18" charset="0"/>
            </a:endParaRPr>
          </a:p>
          <a:p>
            <a:pPr marL="831850" lvl="2" indent="-342900">
              <a:buFont typeface="+mj-lt"/>
              <a:buAutoNum type="arabicPeriod"/>
            </a:pPr>
            <a:r>
              <a:rPr lang="en-GB" sz="2400" dirty="0">
                <a:latin typeface="Cambria" panose="02040503050406030204" pitchFamily="18" charset="0"/>
              </a:rPr>
              <a:t>The importance of the </a:t>
            </a:r>
            <a:r>
              <a:rPr lang="en-GB" sz="2400" b="1" u="sng" dirty="0">
                <a:latin typeface="Cambria" panose="02040503050406030204" pitchFamily="18" charset="0"/>
              </a:rPr>
              <a:t>implications of </a:t>
            </a:r>
            <a:r>
              <a:rPr lang="en-GB" sz="2400" b="1" u="sng" dirty="0" err="1">
                <a:latin typeface="Cambria" panose="02040503050406030204" pitchFamily="18" charset="0"/>
              </a:rPr>
              <a:t>BoD</a:t>
            </a:r>
            <a:r>
              <a:rPr lang="en-GB" sz="2400" b="1" u="sng" dirty="0">
                <a:latin typeface="Cambria" panose="02040503050406030204" pitchFamily="18" charset="0"/>
              </a:rPr>
              <a:t> data to guide health policies </a:t>
            </a:r>
            <a:r>
              <a:rPr lang="en-GB" sz="2400" dirty="0">
                <a:latin typeface="Cambria" panose="02040503050406030204" pitchFamily="18" charset="0"/>
              </a:rPr>
              <a:t>across MSs</a:t>
            </a:r>
          </a:p>
          <a:p>
            <a:pPr marL="831850" lvl="2" indent="-342900">
              <a:buFont typeface="+mj-lt"/>
              <a:buAutoNum type="arabicPeriod"/>
            </a:pPr>
            <a:endParaRPr lang="en-GB" sz="2400" dirty="0">
              <a:latin typeface="Cambria" panose="02040503050406030204" pitchFamily="18" charset="0"/>
            </a:endParaRPr>
          </a:p>
          <a:p>
            <a:pPr marL="831850" lvl="2" indent="-342900">
              <a:buFont typeface="+mj-lt"/>
              <a:buAutoNum type="arabicPeriod"/>
            </a:pPr>
            <a:r>
              <a:rPr lang="en-GB" sz="2400" dirty="0">
                <a:latin typeface="Cambria" panose="02040503050406030204" pitchFamily="18" charset="0"/>
              </a:rPr>
              <a:t>The </a:t>
            </a:r>
            <a:r>
              <a:rPr lang="en-GB" sz="2400" b="1" u="sng" dirty="0">
                <a:latin typeface="Cambria" panose="02040503050406030204" pitchFamily="18" charset="0"/>
              </a:rPr>
              <a:t>quality of data sources</a:t>
            </a:r>
            <a:r>
              <a:rPr lang="en-GB" sz="2400" dirty="0">
                <a:latin typeface="Cambria" panose="02040503050406030204" pitchFamily="18" charset="0"/>
              </a:rPr>
              <a:t> and </a:t>
            </a:r>
            <a:r>
              <a:rPr lang="en-GB" sz="2400" b="1" u="sng" dirty="0">
                <a:latin typeface="Cambria" panose="02040503050406030204" pitchFamily="18" charset="0"/>
              </a:rPr>
              <a:t>choice of indicators</a:t>
            </a:r>
            <a:endParaRPr lang="fr-FR" sz="2400" b="1" u="sng" dirty="0">
              <a:latin typeface="Cambria" panose="02040503050406030204" pitchFamily="18" charset="0"/>
            </a:endParaRPr>
          </a:p>
          <a:p>
            <a:pPr lvl="2">
              <a:buFont typeface="Arial" panose="02080604020202020204" pitchFamily="34" charset="0"/>
              <a:buChar char="•"/>
            </a:pPr>
            <a:endParaRPr lang="en-US" sz="2400" b="1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174171"/>
            <a:ext cx="8839200" cy="609600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4. What will be done (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workshop III)?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latin typeface="Cambria" panose="02040503050406030204" pitchFamily="18" charset="0"/>
              </a:rPr>
              <a:t>“Bringing it all together – The InfAct </a:t>
            </a: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 toolkit”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r>
              <a:rPr lang="en-US" sz="2400" b="1" dirty="0">
                <a:latin typeface="Cambria" panose="02040503050406030204" pitchFamily="18" charset="0"/>
              </a:rPr>
              <a:t>Objectives: </a:t>
            </a:r>
          </a:p>
          <a:p>
            <a:pPr lvl="1"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1000" b="1" dirty="0">
              <a:latin typeface="Cambria" panose="02040503050406030204" pitchFamily="18" charset="0"/>
            </a:endParaRPr>
          </a:p>
          <a:p>
            <a:pPr marL="831850" lvl="2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</a:rPr>
              <a:t>To </a:t>
            </a:r>
            <a:r>
              <a:rPr lang="en-US" sz="2400" b="1" u="sng" dirty="0">
                <a:latin typeface="Cambria" panose="02040503050406030204" pitchFamily="18" charset="0"/>
              </a:rPr>
              <a:t>interpret </a:t>
            </a:r>
            <a:r>
              <a:rPr lang="en-US" sz="2400" b="1" u="sng" dirty="0" err="1">
                <a:latin typeface="Cambria" panose="02040503050406030204" pitchFamily="18" charset="0"/>
              </a:rPr>
              <a:t>BoD</a:t>
            </a:r>
            <a:r>
              <a:rPr lang="en-US" sz="2400" b="1" u="sng" dirty="0">
                <a:latin typeface="Cambria" panose="02040503050406030204" pitchFamily="18" charset="0"/>
              </a:rPr>
              <a:t> estimates </a:t>
            </a:r>
            <a:r>
              <a:rPr lang="en-US" sz="2400" dirty="0">
                <a:latin typeface="Cambria" panose="02040503050406030204" pitchFamily="18" charset="0"/>
              </a:rPr>
              <a:t>in comparison to GBD and highlight the differences by taking into account various factors (i.e., technical, public health changes, etc.) </a:t>
            </a:r>
          </a:p>
          <a:p>
            <a:pPr marL="831850" lvl="2" indent="-342900" algn="just">
              <a:spcBef>
                <a:spcPts val="0"/>
              </a:spcBef>
              <a:buFont typeface="+mj-lt"/>
              <a:buAutoNum type="arabicPeriod"/>
            </a:pPr>
            <a:endParaRPr lang="fr-FR" sz="2400" dirty="0">
              <a:latin typeface="Cambria" panose="02040503050406030204" pitchFamily="18" charset="0"/>
            </a:endParaRPr>
          </a:p>
          <a:p>
            <a:pPr marL="831850" lvl="2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mbria" panose="02040503050406030204" pitchFamily="18" charset="0"/>
              </a:rPr>
              <a:t>To </a:t>
            </a:r>
            <a:r>
              <a:rPr lang="en-US" sz="2400" b="1" u="sng" dirty="0">
                <a:latin typeface="Cambria" panose="02040503050406030204" pitchFamily="18" charset="0"/>
              </a:rPr>
              <a:t>comment on country health profiles </a:t>
            </a:r>
            <a:r>
              <a:rPr lang="en-US" sz="2400" dirty="0">
                <a:latin typeface="Cambria" panose="02040503050406030204" pitchFamily="18" charset="0"/>
              </a:rPr>
              <a:t>(i.e., from 28 MSs) developed using GBD metrics in the background document (i.e., </a:t>
            </a:r>
            <a:r>
              <a:rPr lang="en-US" sz="2400" dirty="0" err="1">
                <a:latin typeface="Cambria" panose="02040503050406030204" pitchFamily="18" charset="0"/>
              </a:rPr>
              <a:t>BoD</a:t>
            </a:r>
            <a:r>
              <a:rPr lang="en-US" sz="2400" dirty="0">
                <a:latin typeface="Cambria" panose="02040503050406030204" pitchFamily="18" charset="0"/>
              </a:rPr>
              <a:t> report) by participating MSs</a:t>
            </a:r>
          </a:p>
          <a:p>
            <a:pPr marL="831850" lvl="2" indent="-342900" algn="just">
              <a:spcBef>
                <a:spcPts val="0"/>
              </a:spcBef>
              <a:buFont typeface="+mj-lt"/>
              <a:buAutoNum type="arabicPeriod"/>
            </a:pPr>
            <a:endParaRPr lang="fr-FR" sz="2400" dirty="0">
              <a:latin typeface="Cambria" panose="02040503050406030204" pitchFamily="18" charset="0"/>
            </a:endParaRPr>
          </a:p>
          <a:p>
            <a:pPr marL="831850" lvl="2" indent="-342900" algn="just">
              <a:spcBef>
                <a:spcPts val="0"/>
              </a:spcBef>
              <a:buFont typeface="+mj-lt"/>
              <a:buAutoNum type="arabicPeriod"/>
            </a:pPr>
            <a:r>
              <a:rPr lang="en-GB" sz="2400" dirty="0">
                <a:latin typeface="Cambria" panose="02040503050406030204" pitchFamily="18" charset="0"/>
              </a:rPr>
              <a:t>To develop a rational/good approach to conducting a </a:t>
            </a:r>
            <a:r>
              <a:rPr lang="en-GB" sz="2400" dirty="0" err="1">
                <a:latin typeface="Cambria" panose="02040503050406030204" pitchFamily="18" charset="0"/>
              </a:rPr>
              <a:t>BoD</a:t>
            </a:r>
            <a:r>
              <a:rPr lang="en-GB" sz="2400" dirty="0">
                <a:latin typeface="Cambria" panose="02040503050406030204" pitchFamily="18" charset="0"/>
              </a:rPr>
              <a:t> study in a given member state :</a:t>
            </a:r>
            <a:r>
              <a:rPr lang="en-GB" sz="2400" b="1" u="sng" dirty="0">
                <a:latin typeface="Cambria" panose="02040503050406030204" pitchFamily="18" charset="0"/>
              </a:rPr>
              <a:t> InfAct </a:t>
            </a:r>
            <a:r>
              <a:rPr lang="en-GB" sz="2400" b="1" u="sng" dirty="0" err="1">
                <a:latin typeface="Cambria" panose="02040503050406030204" pitchFamily="18" charset="0"/>
              </a:rPr>
              <a:t>BoD</a:t>
            </a:r>
            <a:r>
              <a:rPr lang="en-GB" sz="2400" b="1" u="sng" dirty="0">
                <a:latin typeface="Cambria" panose="02040503050406030204" pitchFamily="18" charset="0"/>
              </a:rPr>
              <a:t> Toolkit</a:t>
            </a:r>
            <a:endParaRPr lang="fr-FR" sz="2400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endParaRPr lang="en-US" sz="2400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endParaRPr lang="en-US" sz="1600" b="1" dirty="0">
              <a:latin typeface="Cambria" panose="02040503050406030204" pitchFamily="18" charset="0"/>
            </a:endParaRPr>
          </a:p>
          <a:p>
            <a:pPr marL="763905" lvl="3" indent="0"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>
              <a:buFont typeface="Cambria" panose="02040503050406030204" pitchFamily="18" charset="0"/>
              <a:buChar char="­"/>
            </a:pPr>
            <a:endParaRPr lang="fr-FR" dirty="0"/>
          </a:p>
          <a:p>
            <a:pPr marL="763905" lvl="3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610600" y="65048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954" y="152400"/>
            <a:ext cx="8229600" cy="657999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latin typeface="Cambria" panose="02040503050406030204" pitchFamily="18" charset="0"/>
              </a:rPr>
              <a:t>Joint Action (Information for Action)- Context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954" y="1295400"/>
            <a:ext cx="82296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Cambria" panose="02040503050406030204" pitchFamily="18" charset="0"/>
              </a:rPr>
              <a:t>What is missing? 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2800" b="1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Integrated </a:t>
            </a:r>
            <a:r>
              <a:rPr lang="en-US" b="1" dirty="0">
                <a:latin typeface="Cambria" panose="02040503050406030204" pitchFamily="18" charset="0"/>
              </a:rPr>
              <a:t>research infrastructure </a:t>
            </a:r>
            <a:r>
              <a:rPr lang="en-US" dirty="0">
                <a:latin typeface="Cambria" panose="02040503050406030204" pitchFamily="18" charset="0"/>
              </a:rPr>
              <a:t>which could allow to use the dispersed data sources to improve the evidence for better population health policies at EU level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b="1" dirty="0">
                <a:latin typeface="Cambria" panose="02040503050406030204" pitchFamily="18" charset="0"/>
              </a:rPr>
              <a:t>Integrated perspectives </a:t>
            </a:r>
            <a:r>
              <a:rPr lang="en-US" dirty="0">
                <a:latin typeface="Cambria" panose="02040503050406030204" pitchFamily="18" charset="0"/>
              </a:rPr>
              <a:t>between public health surveillance and health system performance for timely public health actions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b="1" dirty="0">
                <a:latin typeface="Cambria" panose="02040503050406030204" pitchFamily="18" charset="0"/>
              </a:rPr>
              <a:t>Collaborative approaches </a:t>
            </a:r>
            <a:r>
              <a:rPr lang="en-US" dirty="0">
                <a:latin typeface="Cambria" panose="02040503050406030204" pitchFamily="18" charset="0"/>
              </a:rPr>
              <a:t>for population health research at EU level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610600" y="6248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Cambria" panose="02040503050406030204" pitchFamily="18" charset="0"/>
              </a:rPr>
              <a:t>BoD</a:t>
            </a:r>
            <a:r>
              <a:rPr lang="en-US" sz="3200" b="1" dirty="0">
                <a:latin typeface="Cambria" panose="02040503050406030204" pitchFamily="18" charset="0"/>
              </a:rPr>
              <a:t> Workshop III </a:t>
            </a:r>
            <a:endParaRPr lang="en-US" sz="32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29098"/>
            <a:ext cx="8077200" cy="572890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</a:rPr>
              <a:t>“Bringing it all together – The InfAct </a:t>
            </a:r>
            <a:r>
              <a:rPr lang="en-US" b="1" dirty="0" err="1">
                <a:latin typeface="Cambria" panose="02040503050406030204" pitchFamily="18" charset="0"/>
              </a:rPr>
              <a:t>BoD</a:t>
            </a:r>
            <a:r>
              <a:rPr lang="en-US" b="1" dirty="0">
                <a:latin typeface="Cambria" panose="02040503050406030204" pitchFamily="18" charset="0"/>
              </a:rPr>
              <a:t> toolkit”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>
                <a:latin typeface="Cambria" panose="02040503050406030204" pitchFamily="18" charset="0"/>
              </a:rPr>
              <a:t>April 2 – 3, 2020 at Santé </a:t>
            </a:r>
            <a:r>
              <a:rPr lang="en-US" b="1" dirty="0" err="1">
                <a:latin typeface="Cambria" panose="02040503050406030204" pitchFamily="18" charset="0"/>
              </a:rPr>
              <a:t>Publique</a:t>
            </a:r>
            <a:r>
              <a:rPr lang="en-US" b="1" dirty="0">
                <a:latin typeface="Cambria" panose="02040503050406030204" pitchFamily="18" charset="0"/>
              </a:rPr>
              <a:t> France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257175" lvl="1" indent="0">
              <a:spcBef>
                <a:spcPts val="0"/>
              </a:spcBef>
              <a:buNone/>
            </a:pPr>
            <a:r>
              <a:rPr lang="en-US" sz="2400" b="1" dirty="0">
                <a:latin typeface="Cambria" panose="02040503050406030204" pitchFamily="18" charset="0"/>
              </a:rPr>
              <a:t>Background document including: </a:t>
            </a:r>
          </a:p>
          <a:p>
            <a:pPr lvl="1"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b="1" dirty="0">
              <a:latin typeface="Cambria" panose="02040503050406030204" pitchFamily="18" charset="0"/>
            </a:endParaRP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</a:rPr>
              <a:t>Four case studies as a narrative overview from Belgium, Germany, The Netherland and UK-Scotland.</a:t>
            </a: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400" dirty="0">
              <a:latin typeface="Cambria" panose="02040503050406030204" pitchFamily="18" charset="0"/>
            </a:endParaRPr>
          </a:p>
          <a:p>
            <a:pPr lvl="2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latin typeface="Cambria" panose="02040503050406030204" pitchFamily="18" charset="0"/>
              </a:rPr>
              <a:t>Country profile of 28 MSs (i.e., constructed using </a:t>
            </a:r>
            <a:r>
              <a:rPr lang="en-GB" sz="2400" dirty="0">
                <a:latin typeface="Cambria" panose="02040503050406030204" pitchFamily="18" charset="0"/>
              </a:rPr>
              <a:t>routinely available GBD metrics</a:t>
            </a:r>
            <a:r>
              <a:rPr lang="en-US" sz="2400" dirty="0">
                <a:latin typeface="Cambria" panose="02040503050406030204" pitchFamily="18" charset="0"/>
              </a:rPr>
              <a:t>)</a:t>
            </a:r>
          </a:p>
          <a:p>
            <a:pPr marL="763905" lvl="3" indent="0" algn="just">
              <a:spcBef>
                <a:spcPts val="0"/>
              </a:spcBef>
              <a:buNone/>
            </a:pPr>
            <a:endParaRPr lang="en-US" sz="2400" dirty="0">
              <a:latin typeface="Cambria" panose="02040503050406030204" pitchFamily="18" charset="0"/>
            </a:endParaRPr>
          </a:p>
          <a:p>
            <a:pPr marL="763905" lvl="3" indent="0" algn="just">
              <a:spcBef>
                <a:spcPts val="0"/>
              </a:spcBef>
              <a:buNone/>
            </a:pPr>
            <a:r>
              <a:rPr lang="en-US" sz="2400" dirty="0">
                <a:latin typeface="Cambria" panose="02040503050406030204" pitchFamily="18" charset="0"/>
              </a:rPr>
              <a:t>Country profiles such as: </a:t>
            </a:r>
          </a:p>
          <a:p>
            <a:pPr lvl="3"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GB" sz="2400" i="1" dirty="0">
                <a:latin typeface="Cambria" panose="02040503050406030204" pitchFamily="18" charset="0"/>
              </a:rPr>
              <a:t>What causes the most premature deaths?</a:t>
            </a:r>
            <a:endParaRPr lang="fr-FR" sz="2400" dirty="0">
              <a:latin typeface="Cambria" panose="02040503050406030204" pitchFamily="18" charset="0"/>
            </a:endParaRPr>
          </a:p>
          <a:p>
            <a:pPr lvl="3"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GB" sz="2400" i="1" dirty="0">
                <a:latin typeface="Cambria" panose="02040503050406030204" pitchFamily="18" charset="0"/>
              </a:rPr>
              <a:t>What health problems cause the most disability?</a:t>
            </a:r>
            <a:endParaRPr lang="fr-FR" sz="2400" dirty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endParaRPr lang="en-US" sz="1600" b="1" dirty="0">
              <a:latin typeface="Cambria" panose="02040503050406030204" pitchFamily="18" charset="0"/>
            </a:endParaRPr>
          </a:p>
          <a:p>
            <a:pPr marL="763905" lvl="3" indent="0">
              <a:buNone/>
            </a:pPr>
            <a:endParaRPr lang="en-US" b="1" dirty="0">
              <a:latin typeface="Cambria" panose="02040503050406030204" pitchFamily="18" charset="0"/>
            </a:endParaRPr>
          </a:p>
          <a:p>
            <a:pPr>
              <a:buFont typeface="Cambria" panose="02040503050406030204" pitchFamily="18" charset="0"/>
              <a:buChar char="­"/>
            </a:pPr>
            <a:endParaRPr lang="fr-FR" dirty="0"/>
          </a:p>
          <a:p>
            <a:pPr marL="763905" lvl="3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897" y="182880"/>
            <a:ext cx="8229600" cy="6553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latin typeface="Cambria" panose="02040503050406030204" pitchFamily="18" charset="0"/>
              </a:rPr>
              <a:t>4. What is next?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638800"/>
          </a:xfrm>
        </p:spPr>
        <p:txBody>
          <a:bodyPr/>
          <a:lstStyle/>
          <a:p>
            <a:pPr marL="488950" lvl="2" indent="0">
              <a:spcBef>
                <a:spcPts val="0"/>
              </a:spcBef>
              <a:buNone/>
            </a:pPr>
            <a:r>
              <a:rPr lang="en-US" sz="2600" b="1" dirty="0">
                <a:latin typeface="Cambria" panose="02040503050406030204" pitchFamily="18" charset="0"/>
              </a:rPr>
              <a:t>COST Action- </a:t>
            </a:r>
            <a:r>
              <a:rPr lang="en-US" sz="2600" dirty="0">
                <a:latin typeface="Cambria" panose="02040503050406030204" pitchFamily="18" charset="0"/>
              </a:rPr>
              <a:t>European Burden of Disease Network:</a:t>
            </a:r>
          </a:p>
          <a:p>
            <a:pPr marL="488950" lvl="2" indent="0">
              <a:spcBef>
                <a:spcPts val="0"/>
              </a:spcBef>
              <a:buNone/>
            </a:pPr>
            <a:endParaRPr lang="en-US" sz="2800" dirty="0">
              <a:latin typeface="Cambria" panose="02040503050406030204" pitchFamily="18" charset="0"/>
            </a:endParaRPr>
          </a:p>
          <a:p>
            <a:pPr lvl="3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latin typeface="Cambria" panose="02040503050406030204" pitchFamily="18" charset="0"/>
              </a:rPr>
              <a:t>Provides </a:t>
            </a:r>
            <a:r>
              <a:rPr lang="en-US" sz="2400" b="1" dirty="0">
                <a:latin typeface="Cambria" panose="02040503050406030204" pitchFamily="18" charset="0"/>
              </a:rPr>
              <a:t>networking opportunities </a:t>
            </a:r>
            <a:r>
              <a:rPr lang="en-US" sz="2400" dirty="0">
                <a:latin typeface="Cambria" panose="02040503050406030204" pitchFamily="18" charset="0"/>
              </a:rPr>
              <a:t>for researchers and innovators in order to </a:t>
            </a:r>
            <a:r>
              <a:rPr lang="en-US" sz="2400" b="1" dirty="0">
                <a:latin typeface="Cambria" panose="02040503050406030204" pitchFamily="18" charset="0"/>
              </a:rPr>
              <a:t>strengthen Europe’s capacity </a:t>
            </a:r>
            <a:r>
              <a:rPr lang="en-US" sz="2400" dirty="0">
                <a:latin typeface="Cambria" panose="02040503050406030204" pitchFamily="18" charset="0"/>
              </a:rPr>
              <a:t>to address scientific, technological and societal challenges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r-FR" sz="2400" dirty="0">
                <a:latin typeface="Cambria" panose="02040503050406030204" pitchFamily="18" charset="0"/>
              </a:rPr>
              <a:t>27 </a:t>
            </a:r>
            <a:r>
              <a:rPr lang="fr-FR" sz="2400" dirty="0" err="1">
                <a:latin typeface="Cambria" panose="02040503050406030204" pitchFamily="18" charset="0"/>
              </a:rPr>
              <a:t>Member</a:t>
            </a:r>
            <a:r>
              <a:rPr lang="fr-FR" sz="2400" dirty="0">
                <a:latin typeface="Cambria" panose="02040503050406030204" pitchFamily="18" charset="0"/>
              </a:rPr>
              <a:t> States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r-FR" sz="2400" dirty="0">
                <a:latin typeface="Cambria" panose="02040503050406030204" pitchFamily="18" charset="0"/>
              </a:rPr>
              <a:t>~ four </a:t>
            </a:r>
            <a:r>
              <a:rPr lang="fr-FR" sz="2400" dirty="0" err="1">
                <a:latin typeface="Cambria" panose="02040503050406030204" pitchFamily="18" charset="0"/>
              </a:rPr>
              <a:t>years</a:t>
            </a:r>
            <a:r>
              <a:rPr lang="fr-FR" sz="2400" dirty="0">
                <a:latin typeface="Cambria" panose="02040503050406030204" pitchFamily="18" charset="0"/>
              </a:rPr>
              <a:t> (28/10/2019 –27/10/2023)</a:t>
            </a:r>
          </a:p>
          <a:p>
            <a:pPr marL="831850" lvl="2" indent="-342900">
              <a:buFont typeface="+mj-lt"/>
              <a:buAutoNum type="arabicPeriod"/>
            </a:pPr>
            <a:endParaRPr lang="en-US" sz="2000" b="1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600" b="1" dirty="0">
                <a:latin typeface="Cambria" panose="02040503050406030204" pitchFamily="18" charset="0"/>
              </a:rPr>
              <a:t>Other perspectives:</a:t>
            </a:r>
          </a:p>
          <a:p>
            <a:pPr marL="987425" lvl="2" indent="-27178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Application of Machine Learning Techniques to available data sources with a comparative approach at EU level </a:t>
            </a:r>
          </a:p>
          <a:p>
            <a:pPr marL="987425" lvl="2" indent="-271780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400" dirty="0">
              <a:latin typeface="Cambria" panose="02040503050406030204" pitchFamily="18" charset="0"/>
            </a:endParaRPr>
          </a:p>
          <a:p>
            <a:pPr marL="1349375" lvl="2" indent="-271780">
              <a:spcBef>
                <a:spcPts val="0"/>
              </a:spcBef>
            </a:pPr>
            <a:r>
              <a:rPr lang="en-US" sz="2400" dirty="0">
                <a:latin typeface="Cambria" panose="02040503050406030204" pitchFamily="18" charset="0"/>
              </a:rPr>
              <a:t>First: aggregated level data</a:t>
            </a:r>
          </a:p>
          <a:p>
            <a:pPr marL="1349375" lvl="2" indent="-271780"/>
            <a:r>
              <a:rPr lang="en-US" sz="2400" dirty="0">
                <a:latin typeface="Cambria" panose="02040503050406030204" pitchFamily="18" charset="0"/>
              </a:rPr>
              <a:t>Second: individual and aggregated level data together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610600" y="64286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94747" y="228600"/>
            <a:ext cx="8229600" cy="762000"/>
          </a:xfrm>
        </p:spPr>
        <p:txBody>
          <a:bodyPr anchor="ctr">
            <a:normAutofit/>
          </a:bodyPr>
          <a:lstStyle/>
          <a:p>
            <a:r>
              <a:rPr lang="fr-FR" sz="3200" b="1" dirty="0">
                <a:latin typeface="Cambria" panose="02040503050406030204" pitchFamily="18" charset="0"/>
              </a:rPr>
              <a:t>WP 9_team</a:t>
            </a:r>
            <a:endParaRPr lang="en-US" sz="3200" dirty="0"/>
          </a:p>
        </p:txBody>
      </p:sp>
      <p:sp>
        <p:nvSpPr>
          <p:cNvPr id="4" name="Sous-titre 2"/>
          <p:cNvSpPr txBox="1">
            <a:spLocks noChangeAspect="1"/>
          </p:cNvSpPr>
          <p:nvPr/>
        </p:nvSpPr>
        <p:spPr>
          <a:xfrm>
            <a:off x="609600" y="1219200"/>
            <a:ext cx="8115098" cy="4846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8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 typeface="Arial" panose="0208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Santé publique France (Lead)</a:t>
            </a:r>
          </a:p>
          <a:p>
            <a:pPr marL="285750" indent="-285750" algn="l">
              <a:lnSpc>
                <a:spcPct val="150000"/>
              </a:lnSpc>
              <a:buFont typeface="Arial" panose="0208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Public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Health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England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 (Co-lead)</a:t>
            </a:r>
          </a:p>
          <a:p>
            <a:pPr marL="285750" indent="-285750" algn="l">
              <a:lnSpc>
                <a:spcPct val="150000"/>
              </a:lnSpc>
              <a:buFont typeface="Arial" panose="0208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WP 9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partners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</a:p>
          <a:p>
            <a:pPr marL="442913" algn="just">
              <a:lnSpc>
                <a:spcPct val="150000"/>
              </a:lnSpc>
            </a:pP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Austria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Belgium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Croatia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Czech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Republic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Germany, Ireland,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Italy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Latvia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Lithuania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 (Co-lead), Malta, The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Netherlands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Norway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Portugal, Romania,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Slovenia</a:t>
            </a:r>
            <a:r>
              <a:rPr lang="fr-FR" sz="2600" dirty="0">
                <a:solidFill>
                  <a:schemeClr val="tx1"/>
                </a:solidFill>
                <a:latin typeface="Cambria" panose="02040503050406030204" pitchFamily="18" charset="0"/>
              </a:rPr>
              <a:t>, Spain and </a:t>
            </a:r>
            <a:r>
              <a:rPr lang="fr-FR" sz="2600" dirty="0" err="1">
                <a:solidFill>
                  <a:schemeClr val="tx1"/>
                </a:solidFill>
                <a:latin typeface="Cambria" panose="02040503050406030204" pitchFamily="18" charset="0"/>
              </a:rPr>
              <a:t>Sweden</a:t>
            </a:r>
            <a:endParaRPr lang="fr-FR" sz="26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fr-FR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				</a:t>
            </a:r>
            <a:r>
              <a:rPr lang="fr-FR" sz="26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Thank</a:t>
            </a:r>
            <a:r>
              <a:rPr lang="fr-FR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sz="26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you</a:t>
            </a:r>
            <a:r>
              <a:rPr lang="fr-FR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algn="l">
              <a:lnSpc>
                <a:spcPct val="150000"/>
              </a:lnSpc>
            </a:pPr>
            <a:endParaRPr lang="fr-FR" sz="26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82000" y="6400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ambria" panose="02040503050406030204" pitchFamily="18" charset="0"/>
              </a:rPr>
              <a:t>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954" y="332601"/>
            <a:ext cx="8229600" cy="657999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latin typeface="Cambria" panose="02040503050406030204" pitchFamily="18" charset="0"/>
              </a:rPr>
              <a:t>Joint Action (Information for Action)- Objective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954" y="1093582"/>
            <a:ext cx="8229600" cy="530721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>
                <a:latin typeface="Cambria" panose="02040503050406030204" pitchFamily="18" charset="0"/>
              </a:rPr>
              <a:t>What is the solution?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  <a:tabLst>
                <a:tab pos="442913" algn="l"/>
              </a:tabLst>
            </a:pPr>
            <a:r>
              <a:rPr lang="en-US" sz="2600" dirty="0">
                <a:latin typeface="Cambria" panose="02040503050406030204" pitchFamily="18" charset="0"/>
              </a:rPr>
              <a:t>To </a:t>
            </a:r>
            <a:r>
              <a:rPr lang="en-US" sz="2600" b="1" dirty="0">
                <a:latin typeface="Cambria" panose="02040503050406030204" pitchFamily="18" charset="0"/>
              </a:rPr>
              <a:t>establish a sustainable EU-HIS </a:t>
            </a:r>
            <a:r>
              <a:rPr lang="en-US" sz="2600" dirty="0">
                <a:latin typeface="Cambria" panose="02040503050406030204" pitchFamily="18" charset="0"/>
              </a:rPr>
              <a:t>(Health Information System) research infrastructure </a:t>
            </a: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18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1"/>
          <p:cNvSpPr/>
          <p:nvPr/>
        </p:nvSpPr>
        <p:spPr>
          <a:xfrm>
            <a:off x="457200" y="2656342"/>
            <a:ext cx="8153400" cy="249916"/>
          </a:xfrm>
          <a:prstGeom prst="rightArrow">
            <a:avLst/>
          </a:prstGeom>
          <a:solidFill>
            <a:srgbClr val="80B0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ito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19601"/>
          </a:xfrm>
        </p:spPr>
        <p:txBody>
          <a:bodyPr>
            <a:noAutofit/>
          </a:bodyPr>
          <a:lstStyle/>
          <a:p>
            <a:r>
              <a:rPr lang="en-GB" sz="3000" b="1" dirty="0">
                <a:latin typeface="Cambria" panose="02040503050406030204" pitchFamily="18" charset="0"/>
              </a:rPr>
              <a:t>WP9: Context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663757" y="4495800"/>
            <a:ext cx="52292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High cost of data collection 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Low participation rate 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Self-reported information (information bias)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Lacking capacity to provide health indicators at regional level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Lack of registries for all diseases in Member States</a:t>
            </a:r>
          </a:p>
          <a:p>
            <a:endParaRPr lang="en-GB" dirty="0">
              <a:latin typeface="Cambria" panose="02040503050406030204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295400" y="3163592"/>
            <a:ext cx="0" cy="381000"/>
          </a:xfrm>
          <a:prstGeom prst="straightConnector1">
            <a:avLst/>
          </a:prstGeom>
          <a:ln w="19050">
            <a:solidFill>
              <a:srgbClr val="005C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581400" y="4495800"/>
            <a:ext cx="556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Feasible to link these data sources 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More precise and complete information on non-health care determinants 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Large coverage of population</a:t>
            </a:r>
          </a:p>
          <a:p>
            <a:pPr marL="1200150" lvl="2" indent="-285750">
              <a:buFont typeface="Cambria" panose="02040503050406030204" pitchFamily="18" charset="0"/>
              <a:buChar char="─"/>
            </a:pPr>
            <a:r>
              <a:rPr lang="en-GB" dirty="0">
                <a:latin typeface="Cambria" panose="02040503050406030204" pitchFamily="18" charset="0"/>
              </a:rPr>
              <a:t>Less costs</a:t>
            </a:r>
          </a:p>
          <a:p>
            <a:pPr marL="285750" indent="-285750">
              <a:buFont typeface="Cambria" panose="02040503050406030204" pitchFamily="18" charset="0"/>
              <a:buChar char="─"/>
            </a:pPr>
            <a:endParaRPr lang="en-GB" dirty="0">
              <a:latin typeface="Cambria" panose="02040503050406030204" pitchFamily="18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5562600" y="3163592"/>
            <a:ext cx="0" cy="381000"/>
          </a:xfrm>
          <a:prstGeom prst="straightConnector1">
            <a:avLst/>
          </a:prstGeom>
          <a:ln w="19050">
            <a:solidFill>
              <a:srgbClr val="005C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642257" y="2415689"/>
            <a:ext cx="3352800" cy="7312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Health surveys &amp; disease registries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781006" y="2415688"/>
            <a:ext cx="3200400" cy="7312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Administrative data sources 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09600" y="3736385"/>
            <a:ext cx="1600200" cy="4546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Limitations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105400" y="3734792"/>
            <a:ext cx="1752600" cy="4562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Advantages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66206" y="1180981"/>
            <a:ext cx="7924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300" b="1" dirty="0">
                <a:latin typeface="Cambria" panose="02040503050406030204" pitchFamily="18" charset="0"/>
              </a:rPr>
              <a:t>Innovation in health information for public health policy development</a:t>
            </a:r>
            <a:endParaRPr lang="en-US" sz="2300" dirty="0">
              <a:latin typeface="Cambria" panose="020405030504060302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686800" y="63524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954" y="76200"/>
            <a:ext cx="8229600" cy="734199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WP9-Objectives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Identification of the </a:t>
            </a:r>
            <a:r>
              <a:rPr lang="en-US" b="1" dirty="0">
                <a:latin typeface="Cambria" panose="02040503050406030204" pitchFamily="18" charset="0"/>
              </a:rPr>
              <a:t>innovative use of existing data sources 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Application of </a:t>
            </a:r>
            <a:r>
              <a:rPr lang="en-US" b="1" dirty="0">
                <a:latin typeface="Cambria" panose="02040503050406030204" pitchFamily="18" charset="0"/>
              </a:rPr>
              <a:t>new techniques </a:t>
            </a:r>
            <a:r>
              <a:rPr lang="en-US" dirty="0">
                <a:latin typeface="Cambria" panose="02040503050406030204" pitchFamily="18" charset="0"/>
              </a:rPr>
              <a:t>and</a:t>
            </a:r>
            <a:r>
              <a:rPr lang="en-US" b="1" dirty="0">
                <a:latin typeface="Cambria" panose="02040503050406030204" pitchFamily="18" charset="0"/>
              </a:rPr>
              <a:t> methodological approaches </a:t>
            </a:r>
            <a:r>
              <a:rPr lang="en-US" dirty="0">
                <a:latin typeface="Cambria" panose="02040503050406030204" pitchFamily="18" charset="0"/>
              </a:rPr>
              <a:t>for population health research 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Development of the </a:t>
            </a:r>
            <a:r>
              <a:rPr lang="en-US" b="1" dirty="0">
                <a:latin typeface="Cambria" panose="02040503050406030204" pitchFamily="18" charset="0"/>
              </a:rPr>
              <a:t>guidelines/recommendations for using new methods</a:t>
            </a:r>
            <a:r>
              <a:rPr lang="en-US" dirty="0">
                <a:latin typeface="Cambria" panose="02040503050406030204" pitchFamily="18" charset="0"/>
              </a:rPr>
              <a:t> to estimate health indicators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Identification of the </a:t>
            </a:r>
            <a:r>
              <a:rPr lang="en-US" b="1" dirty="0">
                <a:latin typeface="Cambria" panose="02040503050406030204" pitchFamily="18" charset="0"/>
              </a:rPr>
              <a:t>best practices for innovation </a:t>
            </a:r>
            <a:r>
              <a:rPr lang="en-US" dirty="0">
                <a:latin typeface="Cambria" panose="02040503050406030204" pitchFamily="18" charset="0"/>
              </a:rPr>
              <a:t>in health information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</a:rPr>
              <a:t>Development of </a:t>
            </a:r>
            <a:r>
              <a:rPr lang="en-US" b="1" dirty="0">
                <a:latin typeface="Cambria" panose="02040503050406030204" pitchFamily="18" charset="0"/>
              </a:rPr>
              <a:t>composite indicators at EU  level </a:t>
            </a:r>
            <a:r>
              <a:rPr lang="en-US" dirty="0">
                <a:latin typeface="Cambria" panose="02040503050406030204" pitchFamily="18" charset="0"/>
              </a:rPr>
              <a:t>and comparability between MSs</a:t>
            </a: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Arial" panose="02080604020202020204" pitchFamily="34" charset="0"/>
              <a:buChar char="•"/>
            </a:pPr>
            <a:endParaRPr lang="en-US" b="1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458200" y="640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Outputs of WP9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An example: Burden of Disease (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) Fact sheet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</a:rPr>
              <a:t>Why </a:t>
            </a:r>
            <a:r>
              <a:rPr lang="en-US" dirty="0" err="1">
                <a:latin typeface="Cambria" panose="02040503050406030204" pitchFamily="18" charset="0"/>
              </a:rPr>
              <a:t>BoD</a:t>
            </a:r>
            <a:r>
              <a:rPr lang="en-US" dirty="0">
                <a:latin typeface="Cambria" panose="02040503050406030204" pitchFamily="18" charset="0"/>
              </a:rPr>
              <a:t> initiative was taken?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</a:rPr>
              <a:t>What have been done for </a:t>
            </a:r>
            <a:r>
              <a:rPr lang="en-US" dirty="0" err="1">
                <a:latin typeface="Cambria" panose="02040503050406030204" pitchFamily="18" charset="0"/>
              </a:rPr>
              <a:t>BoD</a:t>
            </a:r>
            <a:r>
              <a:rPr lang="en-US" dirty="0">
                <a:latin typeface="Cambria" panose="02040503050406030204" pitchFamily="18" charset="0"/>
              </a:rPr>
              <a:t> task?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</a:rPr>
              <a:t>What are the key results of </a:t>
            </a:r>
            <a:r>
              <a:rPr lang="en-US" dirty="0" err="1">
                <a:latin typeface="Cambria" panose="02040503050406030204" pitchFamily="18" charset="0"/>
              </a:rPr>
              <a:t>BoD</a:t>
            </a:r>
            <a:r>
              <a:rPr lang="en-US" dirty="0">
                <a:latin typeface="Cambria" panose="02040503050406030204" pitchFamily="18" charset="0"/>
              </a:rPr>
              <a:t> workshop I &amp; II?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latin typeface="Cambria" panose="02040503050406030204" pitchFamily="18" charset="0"/>
              </a:rPr>
              <a:t>What will be done (</a:t>
            </a:r>
            <a:r>
              <a:rPr lang="en-US" dirty="0" err="1">
                <a:latin typeface="Cambria" panose="02040503050406030204" pitchFamily="18" charset="0"/>
              </a:rPr>
              <a:t>BoD</a:t>
            </a:r>
            <a:r>
              <a:rPr lang="en-US" dirty="0">
                <a:latin typeface="Cambria" panose="02040503050406030204" pitchFamily="18" charset="0"/>
              </a:rPr>
              <a:t> workshop III?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en-US" sz="18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mbria" panose="02040503050406030204" pitchFamily="18" charset="0"/>
              </a:rPr>
              <a:t>Definition of Burden of Disease</a:t>
            </a:r>
            <a:endParaRPr lang="en-US" sz="30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24543" y="1295400"/>
            <a:ext cx="8229600" cy="3581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mbria" panose="0204050305040603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600" dirty="0">
                <a:latin typeface="Cambria" panose="02040503050406030204" pitchFamily="18" charset="0"/>
              </a:rPr>
              <a:t>A </a:t>
            </a:r>
            <a:r>
              <a:rPr lang="en-US" sz="2600" b="1" i="1" dirty="0">
                <a:latin typeface="Cambria" panose="02040503050406030204" pitchFamily="18" charset="0"/>
              </a:rPr>
              <a:t>systematic,</a:t>
            </a:r>
            <a:r>
              <a:rPr lang="en-US" sz="2600" b="1" dirty="0">
                <a:latin typeface="Cambria" panose="02040503050406030204" pitchFamily="18" charset="0"/>
              </a:rPr>
              <a:t> </a:t>
            </a:r>
            <a:r>
              <a:rPr lang="en-US" sz="2600" b="1" i="1" dirty="0">
                <a:latin typeface="Cambria" panose="02040503050406030204" pitchFamily="18" charset="0"/>
              </a:rPr>
              <a:t>scientific</a:t>
            </a:r>
            <a:r>
              <a:rPr lang="en-US" sz="2600" b="1" dirty="0">
                <a:latin typeface="Cambria" panose="02040503050406030204" pitchFamily="18" charset="0"/>
              </a:rPr>
              <a:t> </a:t>
            </a:r>
            <a:r>
              <a:rPr lang="en-US" sz="2600" dirty="0">
                <a:latin typeface="Cambria" panose="02040503050406030204" pitchFamily="18" charset="0"/>
              </a:rPr>
              <a:t>effort to quantify the </a:t>
            </a:r>
            <a:r>
              <a:rPr lang="en-US" sz="2600" b="1" i="1" dirty="0">
                <a:latin typeface="Cambria" panose="02040503050406030204" pitchFamily="18" charset="0"/>
              </a:rPr>
              <a:t>comparative</a:t>
            </a:r>
            <a:r>
              <a:rPr lang="en-US" sz="2600" dirty="0">
                <a:latin typeface="Cambria" panose="02040503050406030204" pitchFamily="18" charset="0"/>
              </a:rPr>
              <a:t> magnitude of </a:t>
            </a:r>
            <a:r>
              <a:rPr lang="en-US" sz="2600" b="1" i="1" dirty="0">
                <a:latin typeface="Cambria" panose="02040503050406030204" pitchFamily="18" charset="0"/>
              </a:rPr>
              <a:t>health loss</a:t>
            </a:r>
            <a:r>
              <a:rPr lang="en-US" sz="2600" b="1" dirty="0">
                <a:latin typeface="Cambria" panose="02040503050406030204" pitchFamily="18" charset="0"/>
              </a:rPr>
              <a:t> </a:t>
            </a:r>
            <a:r>
              <a:rPr lang="en-US" sz="2600" dirty="0">
                <a:latin typeface="Cambria" panose="02040503050406030204" pitchFamily="18" charset="0"/>
              </a:rPr>
              <a:t>due to diseases, injuries, and risk factors by age, sex, and geographies for specific points in time</a:t>
            </a:r>
            <a:r>
              <a:rPr lang="fr-FR" sz="2600" i="1" baseline="30000" dirty="0">
                <a:latin typeface="Cambria" panose="02040503050406030204" pitchFamily="18" charset="0"/>
              </a:rPr>
              <a:t>1</a:t>
            </a:r>
            <a:r>
              <a:rPr lang="en-US" sz="2600" i="1" dirty="0">
                <a:latin typeface="Cambria" panose="02040503050406030204" pitchFamily="18" charset="0"/>
              </a:rPr>
              <a:t>.</a:t>
            </a:r>
          </a:p>
          <a:p>
            <a:pPr marL="457200" indent="-457200" algn="ctr">
              <a:spcBef>
                <a:spcPts val="0"/>
              </a:spcBef>
              <a:buFont typeface="+mj-lt"/>
              <a:buAutoNum type="arabicPeriod"/>
            </a:pPr>
            <a:endParaRPr lang="en-US" sz="2600" b="1" dirty="0">
              <a:latin typeface="Cambria" panose="02040503050406030204" pitchFamily="18" charset="0"/>
            </a:endParaRPr>
          </a:p>
          <a:p>
            <a:pPr marL="457200" indent="-457200" algn="ctr">
              <a:spcBef>
                <a:spcPts val="0"/>
              </a:spcBef>
              <a:buFont typeface="+mj-lt"/>
              <a:buAutoNum type="arabicPeriod"/>
            </a:pPr>
            <a:endParaRPr lang="en-US" sz="2600" b="1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2600" dirty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endParaRPr lang="en-US" sz="2600" dirty="0">
              <a:latin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0" y="640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7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918754" y="5867400"/>
            <a:ext cx="449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1. IHME: http://www.healthdata.org/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897" y="76200"/>
            <a:ext cx="8229600" cy="6553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28896" y="1143000"/>
            <a:ext cx="8334103" cy="5257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 err="1">
                <a:latin typeface="Cambria" panose="02040503050406030204" pitchFamily="18" charset="0"/>
              </a:rPr>
              <a:t>BoD</a:t>
            </a:r>
            <a:r>
              <a:rPr lang="en-US" sz="2600" b="1" dirty="0">
                <a:latin typeface="Cambria" panose="02040503050406030204" pitchFamily="18" charset="0"/>
              </a:rPr>
              <a:t> approaches: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ambria" panose="02040503050406030204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dirty="0">
                <a:latin typeface="Cambria" panose="02040503050406030204" pitchFamily="18" charset="0"/>
              </a:rPr>
              <a:t>Not part of </a:t>
            </a:r>
            <a:r>
              <a:rPr lang="en-GB" b="1" dirty="0">
                <a:latin typeface="Cambria" panose="02040503050406030204" pitchFamily="18" charset="0"/>
              </a:rPr>
              <a:t>routine public health monitoring and reporting </a:t>
            </a:r>
            <a:r>
              <a:rPr lang="en-GB" dirty="0">
                <a:latin typeface="Cambria" panose="02040503050406030204" pitchFamily="18" charset="0"/>
              </a:rPr>
              <a:t>in Europe</a:t>
            </a:r>
          </a:p>
          <a:p>
            <a:pPr>
              <a:spcBef>
                <a:spcPts val="0"/>
              </a:spcBef>
            </a:pPr>
            <a:endParaRPr lang="en-US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GB" dirty="0">
                <a:latin typeface="Cambria" panose="02040503050406030204" pitchFamily="18" charset="0"/>
              </a:rPr>
              <a:t>Not used for the </a:t>
            </a:r>
            <a:r>
              <a:rPr lang="en-GB" b="1" dirty="0">
                <a:latin typeface="Cambria" panose="02040503050406030204" pitchFamily="18" charset="0"/>
              </a:rPr>
              <a:t>policy development process </a:t>
            </a:r>
            <a:r>
              <a:rPr lang="en-GB" dirty="0">
                <a:latin typeface="Cambria" panose="02040503050406030204" pitchFamily="18" charset="0"/>
              </a:rPr>
              <a:t>across Member States</a:t>
            </a:r>
          </a:p>
          <a:p>
            <a:pPr>
              <a:spcBef>
                <a:spcPts val="0"/>
              </a:spcBef>
            </a:pPr>
            <a:endParaRPr lang="en-GB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ambria" panose="02040503050406030204" pitchFamily="18" charset="0"/>
              </a:rPr>
              <a:t>Lack of </a:t>
            </a:r>
            <a:r>
              <a:rPr lang="en-US" b="1" dirty="0">
                <a:latin typeface="Cambria" panose="02040503050406030204" pitchFamily="18" charset="0"/>
              </a:rPr>
              <a:t>integration into the EU-HIS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dirty="0">
                <a:latin typeface="Cambria" panose="02040503050406030204" pitchFamily="18" charset="0"/>
              </a:rPr>
              <a:t>Varying levels of knowledge, experience, and capability to apply and use </a:t>
            </a:r>
            <a:r>
              <a:rPr lang="en-GB" dirty="0" err="1">
                <a:latin typeface="Cambria" panose="02040503050406030204" pitchFamily="18" charset="0"/>
              </a:rPr>
              <a:t>BoD</a:t>
            </a:r>
            <a:r>
              <a:rPr lang="en-GB" dirty="0">
                <a:latin typeface="Cambria" panose="02040503050406030204" pitchFamily="18" charset="0"/>
              </a:rPr>
              <a:t> methods. </a:t>
            </a:r>
            <a:endParaRPr lang="en-US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fr-FR" sz="18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Cambria" panose="02040503050406030204" pitchFamily="18" charset="0"/>
              </a:rPr>
              <a:t> </a:t>
            </a:r>
            <a:endParaRPr lang="en-US" sz="18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429897" y="640515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28897" y="152400"/>
            <a:ext cx="8229600" cy="655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000" b="1" dirty="0">
                <a:latin typeface="Cambria" panose="02040503050406030204" pitchFamily="18" charset="0"/>
              </a:rPr>
              <a:t>1. Why </a:t>
            </a:r>
            <a:r>
              <a:rPr lang="en-US" sz="3000" b="1" dirty="0" err="1">
                <a:latin typeface="Cambria" panose="02040503050406030204" pitchFamily="18" charset="0"/>
              </a:rPr>
              <a:t>BoD</a:t>
            </a:r>
            <a:r>
              <a:rPr lang="en-US" sz="3000" b="1" dirty="0">
                <a:latin typeface="Cambria" panose="02040503050406030204" pitchFamily="18" charset="0"/>
              </a:rPr>
              <a:t> initiative was taken?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1274968"/>
            <a:ext cx="8305799" cy="5354432"/>
          </a:xfrm>
        </p:spPr>
        <p:txBody>
          <a:bodyPr/>
          <a:lstStyle/>
          <a:p>
            <a:pPr marL="1003300" lvl="2" indent="-514350" algn="ctr">
              <a:buAutoNum type="alphaLcPeriod"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Support required for </a:t>
            </a:r>
            <a:r>
              <a:rPr lang="en-US" sz="2600" b="1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BoD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(1) </a:t>
            </a:r>
          </a:p>
          <a:p>
            <a:pPr marL="1003300" lvl="2" indent="-514350" algn="ctr">
              <a:buAutoNum type="alphaLcPeriod"/>
            </a:pPr>
            <a:endParaRPr lang="en-US" sz="2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400" b="1" dirty="0">
                <a:latin typeface="Cambria" panose="02040503050406030204" pitchFamily="18" charset="0"/>
              </a:rPr>
              <a:t>National Public Health Institutes = 25 Member States</a:t>
            </a:r>
          </a:p>
          <a:p>
            <a:pPr marL="488950" lvl="2" indent="0">
              <a:buNone/>
            </a:pPr>
            <a:endParaRPr lang="en-US" sz="2400" b="1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200" b="1" dirty="0">
                <a:latin typeface="Cambria" panose="02040503050406030204" pitchFamily="18" charset="0"/>
              </a:rPr>
              <a:t>Q1: Do these institutes have any experience to carry out </a:t>
            </a:r>
            <a:r>
              <a:rPr lang="en-US" sz="2200" b="1" dirty="0" err="1">
                <a:latin typeface="Cambria" panose="02040503050406030204" pitchFamily="18" charset="0"/>
              </a:rPr>
              <a:t>BoD</a:t>
            </a:r>
            <a:r>
              <a:rPr lang="en-US" sz="2200" b="1" dirty="0">
                <a:latin typeface="Cambria" panose="02040503050406030204" pitchFamily="18" charset="0"/>
              </a:rPr>
              <a:t> study?</a:t>
            </a:r>
          </a:p>
          <a:p>
            <a:pPr marL="488950" lvl="2" indent="0">
              <a:buNone/>
            </a:pPr>
            <a:endParaRPr lang="en-US" sz="2200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r>
              <a:rPr lang="en-US" sz="2200" b="1" dirty="0">
                <a:latin typeface="Cambria" panose="02040503050406030204" pitchFamily="18" charset="0"/>
              </a:rPr>
              <a:t>Q2: If no, in which areas they would require the </a:t>
            </a:r>
            <a:r>
              <a:rPr lang="en-US" sz="2200" b="1" dirty="0" err="1">
                <a:latin typeface="Cambria" panose="02040503050406030204" pitchFamily="18" charset="0"/>
              </a:rPr>
              <a:t>BoD</a:t>
            </a:r>
            <a:r>
              <a:rPr lang="en-US" sz="2200" b="1" dirty="0">
                <a:latin typeface="Cambria" panose="02040503050406030204" pitchFamily="18" charset="0"/>
              </a:rPr>
              <a:t> support?</a:t>
            </a:r>
          </a:p>
          <a:p>
            <a:pPr marL="1106805" lvl="3" indent="-342900">
              <a:buFont typeface="+mj-lt"/>
              <a:buAutoNum type="arabicPeriod"/>
            </a:pPr>
            <a:r>
              <a:rPr lang="en-US" sz="2200" dirty="0">
                <a:latin typeface="Cambria" panose="02040503050406030204" pitchFamily="18" charset="0"/>
              </a:rPr>
              <a:t>Develop a </a:t>
            </a:r>
            <a:r>
              <a:rPr lang="en-US" sz="2200" dirty="0" err="1">
                <a:latin typeface="Cambria" panose="02040503050406030204" pitchFamily="18" charset="0"/>
              </a:rPr>
              <a:t>BoD</a:t>
            </a:r>
            <a:r>
              <a:rPr lang="en-US" sz="2200" dirty="0">
                <a:latin typeface="Cambria" panose="02040503050406030204" pitchFamily="18" charset="0"/>
              </a:rPr>
              <a:t> methodology</a:t>
            </a:r>
          </a:p>
          <a:p>
            <a:pPr marL="1106805" lvl="3" indent="-342900">
              <a:buFont typeface="+mj-lt"/>
              <a:buAutoNum type="arabicPeriod"/>
            </a:pPr>
            <a:r>
              <a:rPr lang="en-US" sz="2200" dirty="0">
                <a:latin typeface="Cambria" panose="02040503050406030204" pitchFamily="18" charset="0"/>
              </a:rPr>
              <a:t>Estimation of </a:t>
            </a:r>
            <a:r>
              <a:rPr lang="en-US" sz="2200" dirty="0" err="1">
                <a:latin typeface="Cambria" panose="02040503050406030204" pitchFamily="18" charset="0"/>
              </a:rPr>
              <a:t>BoD</a:t>
            </a:r>
            <a:r>
              <a:rPr lang="en-US" sz="2200" dirty="0">
                <a:latin typeface="Cambria" panose="02040503050406030204" pitchFamily="18" charset="0"/>
              </a:rPr>
              <a:t> with practical exercises</a:t>
            </a:r>
          </a:p>
          <a:p>
            <a:pPr marL="1106805" lvl="3" indent="-342900">
              <a:buFont typeface="+mj-lt"/>
              <a:buAutoNum type="arabicPeriod"/>
            </a:pPr>
            <a:r>
              <a:rPr lang="en-US" sz="2200" dirty="0">
                <a:latin typeface="Cambria" panose="02040503050406030204" pitchFamily="18" charset="0"/>
              </a:rPr>
              <a:t>Interpretation of </a:t>
            </a:r>
            <a:r>
              <a:rPr lang="en-US" sz="2200" dirty="0" err="1">
                <a:latin typeface="Cambria" panose="02040503050406030204" pitchFamily="18" charset="0"/>
              </a:rPr>
              <a:t>BoD</a:t>
            </a:r>
            <a:r>
              <a:rPr lang="en-US" sz="2200" dirty="0">
                <a:latin typeface="Cambria" panose="02040503050406030204" pitchFamily="18" charset="0"/>
              </a:rPr>
              <a:t> data</a:t>
            </a:r>
          </a:p>
          <a:p>
            <a:pPr marL="1106805" lvl="3" indent="-342900">
              <a:buFont typeface="+mj-lt"/>
              <a:buAutoNum type="arabicPeriod"/>
            </a:pPr>
            <a:r>
              <a:rPr lang="en-US" sz="2200" dirty="0">
                <a:latin typeface="Cambria" panose="02040503050406030204" pitchFamily="18" charset="0"/>
              </a:rPr>
              <a:t>Translation of </a:t>
            </a:r>
            <a:r>
              <a:rPr lang="en-US" sz="2200" dirty="0" err="1">
                <a:latin typeface="Cambria" panose="02040503050406030204" pitchFamily="18" charset="0"/>
              </a:rPr>
              <a:t>BoD</a:t>
            </a:r>
            <a:r>
              <a:rPr lang="en-US" sz="2200" dirty="0">
                <a:latin typeface="Cambria" panose="02040503050406030204" pitchFamily="18" charset="0"/>
              </a:rPr>
              <a:t> data into policy</a:t>
            </a:r>
          </a:p>
          <a:p>
            <a:pPr marL="48895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488950" lvl="2" indent="0">
              <a:buNone/>
            </a:pPr>
            <a:endParaRPr lang="en-US" sz="1600" b="1" dirty="0">
              <a:latin typeface="Cambria" panose="020405030504060302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382000" y="64008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Cambria" panose="02040503050406030204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DGEHealth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BRIDGEHealth_template</Template>
  <TotalTime>0</TotalTime>
  <Words>1579</Words>
  <Application>Microsoft Office PowerPoint</Application>
  <PresentationFormat>On-screen Show (4:3)</PresentationFormat>
  <Paragraphs>325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</vt:lpstr>
      <vt:lpstr>Courier New</vt:lpstr>
      <vt:lpstr>Tahoma</vt:lpstr>
      <vt:lpstr>Times New Roman</vt:lpstr>
      <vt:lpstr>Trebuchet MS</vt:lpstr>
      <vt:lpstr>Wingdings</vt:lpstr>
      <vt:lpstr>BRIDGEHealth_template</vt:lpstr>
      <vt:lpstr>Burden of Disease Fact Sheet</vt:lpstr>
      <vt:lpstr>Joint Action (Information for Action)- Context</vt:lpstr>
      <vt:lpstr>Joint Action (Information for Action)- Objective</vt:lpstr>
      <vt:lpstr>WP9: Context</vt:lpstr>
      <vt:lpstr>WP9-Objectives</vt:lpstr>
      <vt:lpstr>Outputs of WP9</vt:lpstr>
      <vt:lpstr>Definition of Burden of Disease</vt:lpstr>
      <vt:lpstr>1. Why BoD initiative was taken?</vt:lpstr>
      <vt:lpstr>1. Why BoD initiative was taken?</vt:lpstr>
      <vt:lpstr>1. Why BoD initiative was taken?</vt:lpstr>
      <vt:lpstr>1. Why BoD initiative was taken?</vt:lpstr>
      <vt:lpstr>1. Why BoD initiative was taken?</vt:lpstr>
      <vt:lpstr>1. Why BoD initiative was taken? </vt:lpstr>
      <vt:lpstr>1. Why BoD initiative was taken? </vt:lpstr>
      <vt:lpstr>1. Why BoD initiative was taken? </vt:lpstr>
      <vt:lpstr>2.  What have been done?</vt:lpstr>
      <vt:lpstr>BoD Workshops  I &amp; II </vt:lpstr>
      <vt:lpstr>3. What are the Key results of BoD workshops  I &amp; II?</vt:lpstr>
      <vt:lpstr>4. What will be done (BoD workshop III)?</vt:lpstr>
      <vt:lpstr>BoD Workshop III </vt:lpstr>
      <vt:lpstr>4. What is next?</vt:lpstr>
      <vt:lpstr>WP 9_team</vt:lpstr>
    </vt:vector>
  </TitlesOfParts>
  <Company>WIV-ISP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Petronille Bogaert</dc:creator>
  <cp:lastModifiedBy>Linda Abboud</cp:lastModifiedBy>
  <cp:revision>1294</cp:revision>
  <cp:lastPrinted>2019-11-10T07:32:26Z</cp:lastPrinted>
  <dcterms:created xsi:type="dcterms:W3CDTF">2019-11-10T07:32:26Z</dcterms:created>
  <dcterms:modified xsi:type="dcterms:W3CDTF">2019-11-13T07:35:45Z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1033-11.1.0.8865</vt:lpwstr>
  </property>
</Properties>
</file>