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22" r:id="rId2"/>
    <p:sldId id="498" r:id="rId3"/>
    <p:sldId id="499" r:id="rId4"/>
    <p:sldId id="502" r:id="rId5"/>
    <p:sldId id="500" r:id="rId6"/>
    <p:sldId id="496" r:id="rId7"/>
    <p:sldId id="438" r:id="rId8"/>
    <p:sldId id="501" r:id="rId9"/>
    <p:sldId id="481" r:id="rId10"/>
    <p:sldId id="482" r:id="rId11"/>
    <p:sldId id="483" r:id="rId12"/>
    <p:sldId id="484" r:id="rId13"/>
    <p:sldId id="485" r:id="rId14"/>
    <p:sldId id="486" r:id="rId15"/>
    <p:sldId id="491" r:id="rId16"/>
    <p:sldId id="349" r:id="rId17"/>
    <p:sldId id="503" r:id="rId18"/>
    <p:sldId id="504" r:id="rId19"/>
  </p:sldIdLst>
  <p:sldSz cx="9144000" cy="6858000" type="screen4x3"/>
  <p:notesSz cx="6797675" cy="9926638"/>
  <p:defaultTextStyle>
    <a:defPPr>
      <a:defRPr lang="nl-B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oud, Linda" initials="AL" lastIdx="1" clrIdx="0">
    <p:extLst>
      <p:ext uri="{19B8F6BF-5375-455C-9EA6-DF929625EA0E}">
        <p15:presenceInfo xmlns:p15="http://schemas.microsoft.com/office/powerpoint/2012/main" userId="S-1-5-21-1672835442-599339703-324685044-214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D6BC"/>
    <a:srgbClr val="B4EADD"/>
    <a:srgbClr val="80DCC6"/>
    <a:srgbClr val="5D9CD5"/>
    <a:srgbClr val="317ABD"/>
    <a:srgbClr val="A5D670"/>
    <a:srgbClr val="BCE094"/>
    <a:srgbClr val="3ECAA9"/>
    <a:srgbClr val="3EBAE6"/>
    <a:srgbClr val="73C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30" autoAdjust="0"/>
    <p:restoredTop sz="88105" autoAdjust="0"/>
  </p:normalViewPr>
  <p:slideViewPr>
    <p:cSldViewPr snapToObjects="1">
      <p:cViewPr varScale="1">
        <p:scale>
          <a:sx n="101" d="100"/>
          <a:sy n="101" d="100"/>
        </p:scale>
        <p:origin x="1548"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1" d="100"/>
          <a:sy n="51" d="100"/>
        </p:scale>
        <p:origin x="29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EC4617-BAA3-48C2-B747-8D469B3351B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FFABBC8-330E-4F07-881F-4338C19B1698}">
      <dgm:prSet phldrT="[Text]" custT="1"/>
      <dgm:spPr>
        <a:solidFill>
          <a:srgbClr val="317ABD"/>
        </a:solidFill>
      </dgm:spPr>
      <dgm:t>
        <a:bodyPr/>
        <a:lstStyle/>
        <a:p>
          <a:r>
            <a:rPr lang="en-US" sz="2000" dirty="0" smtClean="0">
              <a:latin typeface="Times New Roman" panose="02020603050405020304" pitchFamily="18" charset="0"/>
              <a:cs typeface="Times New Roman" panose="02020603050405020304" pitchFamily="18" charset="0"/>
            </a:rPr>
            <a:t>Central Office</a:t>
          </a:r>
          <a:endParaRPr lang="en-US" sz="2000" dirty="0">
            <a:latin typeface="Times New Roman" panose="02020603050405020304" pitchFamily="18" charset="0"/>
            <a:cs typeface="Times New Roman" panose="02020603050405020304" pitchFamily="18" charset="0"/>
          </a:endParaRPr>
        </a:p>
      </dgm:t>
    </dgm:pt>
    <dgm:pt modelId="{BAD41477-D4E8-4362-9704-0F6647DAC50F}" type="parTrans" cxnId="{7F14B67E-A307-49B6-813F-E7143247E74E}">
      <dgm:prSet/>
      <dgm:spPr/>
      <dgm:t>
        <a:bodyPr/>
        <a:lstStyle/>
        <a:p>
          <a:endParaRPr lang="en-US"/>
        </a:p>
      </dgm:t>
    </dgm:pt>
    <dgm:pt modelId="{2D22CE29-5C43-44BC-9D97-6F6B2EE54E08}" type="sibTrans" cxnId="{7F14B67E-A307-49B6-813F-E7143247E74E}">
      <dgm:prSet/>
      <dgm:spPr/>
      <dgm:t>
        <a:bodyPr/>
        <a:lstStyle/>
        <a:p>
          <a:endParaRPr lang="en-US"/>
        </a:p>
      </dgm:t>
    </dgm:pt>
    <dgm:pt modelId="{01AD0357-9FBA-438E-8274-40B649464EAE}">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3C2A288D-0A0A-4485-AE3D-809DDC8BC3AF}" type="parTrans" cxnId="{8F62E7E7-1A39-43CF-8488-20DB87549A9E}">
      <dgm:prSet/>
      <dgm:spPr/>
      <dgm:t>
        <a:bodyPr/>
        <a:lstStyle/>
        <a:p>
          <a:endParaRPr lang="en-US"/>
        </a:p>
      </dgm:t>
    </dgm:pt>
    <dgm:pt modelId="{26B54FFD-8282-4390-8978-F3F50E53D1D7}" type="sibTrans" cxnId="{8F62E7E7-1A39-43CF-8488-20DB87549A9E}">
      <dgm:prSet/>
      <dgm:spPr/>
      <dgm:t>
        <a:bodyPr/>
        <a:lstStyle/>
        <a:p>
          <a:endParaRPr lang="en-US"/>
        </a:p>
      </dgm:t>
    </dgm:pt>
    <dgm:pt modelId="{CD762D23-DC20-46CA-A983-2483C690C0EA}">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8815AC3A-CE60-4E76-A6A8-24D8ACAE6E46}" type="parTrans" cxnId="{75963E11-9910-4D9E-8DE6-E0C40373BE20}">
      <dgm:prSet/>
      <dgm:spPr/>
      <dgm:t>
        <a:bodyPr/>
        <a:lstStyle/>
        <a:p>
          <a:endParaRPr lang="en-US"/>
        </a:p>
      </dgm:t>
    </dgm:pt>
    <dgm:pt modelId="{566F88BB-2BCC-4BA2-8FCE-E20A438FFB37}" type="sibTrans" cxnId="{75963E11-9910-4D9E-8DE6-E0C40373BE20}">
      <dgm:prSet/>
      <dgm:spPr/>
      <dgm:t>
        <a:bodyPr/>
        <a:lstStyle/>
        <a:p>
          <a:endParaRPr lang="en-US"/>
        </a:p>
      </dgm:t>
    </dgm:pt>
    <dgm:pt modelId="{D125D770-489F-4897-94B7-5311EC11239D}">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8345B92D-27A5-4602-814F-ACF98BCD6EF3}" type="parTrans" cxnId="{A8FCA5FB-B27B-4724-9B63-A29A5E38529B}">
      <dgm:prSet/>
      <dgm:spPr/>
      <dgm:t>
        <a:bodyPr/>
        <a:lstStyle/>
        <a:p>
          <a:endParaRPr lang="en-US"/>
        </a:p>
      </dgm:t>
    </dgm:pt>
    <dgm:pt modelId="{7546A60F-EEAF-4931-8CCF-4C1142FE6FCE}" type="sibTrans" cxnId="{A8FCA5FB-B27B-4724-9B63-A29A5E38529B}">
      <dgm:prSet/>
      <dgm:spPr/>
      <dgm:t>
        <a:bodyPr/>
        <a:lstStyle/>
        <a:p>
          <a:endParaRPr lang="en-US"/>
        </a:p>
      </dgm:t>
    </dgm:pt>
    <dgm:pt modelId="{1D4EA2CC-A7F7-41D1-98CA-E4EE21E46B39}">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31E8AF2C-3A5B-42D6-B42D-56136F556CCC}" type="parTrans" cxnId="{B7B16BB6-20EC-45CA-9172-4C2A5E3CA713}">
      <dgm:prSet/>
      <dgm:spPr/>
      <dgm:t>
        <a:bodyPr/>
        <a:lstStyle/>
        <a:p>
          <a:endParaRPr lang="en-US"/>
        </a:p>
      </dgm:t>
    </dgm:pt>
    <dgm:pt modelId="{99A352B7-93DC-4310-BC0F-44AA6E81FBE4}" type="sibTrans" cxnId="{B7B16BB6-20EC-45CA-9172-4C2A5E3CA713}">
      <dgm:prSet/>
      <dgm:spPr/>
      <dgm:t>
        <a:bodyPr/>
        <a:lstStyle/>
        <a:p>
          <a:endParaRPr lang="en-US"/>
        </a:p>
      </dgm:t>
    </dgm:pt>
    <dgm:pt modelId="{525DBD7E-C321-4613-906B-7EC1740AC0FD}">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CD123520-488C-4EC8-8992-803060478A7C}" type="parTrans" cxnId="{1718E7BF-4707-42B3-ABB0-E1EA2BCC8F35}">
      <dgm:prSet/>
      <dgm:spPr/>
      <dgm:t>
        <a:bodyPr/>
        <a:lstStyle/>
        <a:p>
          <a:endParaRPr lang="en-US"/>
        </a:p>
      </dgm:t>
    </dgm:pt>
    <dgm:pt modelId="{A9B279FF-E844-4C4E-BC1C-01491E5DD301}" type="sibTrans" cxnId="{1718E7BF-4707-42B3-ABB0-E1EA2BCC8F35}">
      <dgm:prSet/>
      <dgm:spPr/>
      <dgm:t>
        <a:bodyPr/>
        <a:lstStyle/>
        <a:p>
          <a:endParaRPr lang="en-US"/>
        </a:p>
      </dgm:t>
    </dgm:pt>
    <dgm:pt modelId="{0900E9DF-5495-402B-BBE5-5377FC317F87}">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ABD9097B-88C1-4DD6-A86F-E7E289D52942}" type="parTrans" cxnId="{EAB4647F-D4F5-454A-8D9F-D3654275A21D}">
      <dgm:prSet/>
      <dgm:spPr/>
      <dgm:t>
        <a:bodyPr/>
        <a:lstStyle/>
        <a:p>
          <a:endParaRPr lang="en-US"/>
        </a:p>
      </dgm:t>
    </dgm:pt>
    <dgm:pt modelId="{7644954B-98F5-4817-A7B8-2E1674730788}" type="sibTrans" cxnId="{EAB4647F-D4F5-454A-8D9F-D3654275A21D}">
      <dgm:prSet/>
      <dgm:spPr/>
      <dgm:t>
        <a:bodyPr/>
        <a:lstStyle/>
        <a:p>
          <a:endParaRPr lang="en-US"/>
        </a:p>
      </dgm:t>
    </dgm:pt>
    <dgm:pt modelId="{7A12AB68-44F2-404E-BD74-224C0CDE2C60}">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1845A938-A50A-4D5F-9C88-61CD85EDA44C}" type="parTrans" cxnId="{7E1E4226-C8CF-49E0-8BFF-CBF2D53E7DF2}">
      <dgm:prSet/>
      <dgm:spPr/>
      <dgm:t>
        <a:bodyPr/>
        <a:lstStyle/>
        <a:p>
          <a:endParaRPr lang="en-US"/>
        </a:p>
      </dgm:t>
    </dgm:pt>
    <dgm:pt modelId="{AB7258FD-6B37-43BC-B665-E3C2CC572407}" type="sibTrans" cxnId="{7E1E4226-C8CF-49E0-8BFF-CBF2D53E7DF2}">
      <dgm:prSet/>
      <dgm:spPr/>
      <dgm:t>
        <a:bodyPr/>
        <a:lstStyle/>
        <a:p>
          <a:endParaRPr lang="en-US"/>
        </a:p>
      </dgm:t>
    </dgm:pt>
    <dgm:pt modelId="{05EDA8C9-7F76-4D46-B943-0A2132292161}" type="pres">
      <dgm:prSet presAssocID="{03EC4617-BAA3-48C2-B747-8D469B3351BD}" presName="cycle" presStyleCnt="0">
        <dgm:presLayoutVars>
          <dgm:chMax val="1"/>
          <dgm:dir/>
          <dgm:animLvl val="ctr"/>
          <dgm:resizeHandles val="exact"/>
        </dgm:presLayoutVars>
      </dgm:prSet>
      <dgm:spPr/>
      <dgm:t>
        <a:bodyPr/>
        <a:lstStyle/>
        <a:p>
          <a:endParaRPr lang="en-US"/>
        </a:p>
      </dgm:t>
    </dgm:pt>
    <dgm:pt modelId="{B141965F-BE8B-4145-8C52-B0F8BAD620A9}" type="pres">
      <dgm:prSet presAssocID="{2FFABBC8-330E-4F07-881F-4338C19B1698}" presName="centerShape" presStyleLbl="node0" presStyleIdx="0" presStyleCnt="1" custScaleX="184041" custScaleY="171019" custLinFactNeighborX="987" custLinFactNeighborY="-247"/>
      <dgm:spPr/>
      <dgm:t>
        <a:bodyPr/>
        <a:lstStyle/>
        <a:p>
          <a:endParaRPr lang="en-US"/>
        </a:p>
      </dgm:t>
    </dgm:pt>
    <dgm:pt modelId="{7FD8A484-78A8-4015-B050-ADFFED79488A}" type="pres">
      <dgm:prSet presAssocID="{3C2A288D-0A0A-4485-AE3D-809DDC8BC3AF}" presName="Name9" presStyleLbl="parChTrans1D2" presStyleIdx="0" presStyleCnt="7"/>
      <dgm:spPr/>
      <dgm:t>
        <a:bodyPr/>
        <a:lstStyle/>
        <a:p>
          <a:endParaRPr lang="en-US"/>
        </a:p>
      </dgm:t>
    </dgm:pt>
    <dgm:pt modelId="{3A982952-29C2-4982-A83A-B76F506E260B}" type="pres">
      <dgm:prSet presAssocID="{3C2A288D-0A0A-4485-AE3D-809DDC8BC3AF}" presName="connTx" presStyleLbl="parChTrans1D2" presStyleIdx="0" presStyleCnt="7"/>
      <dgm:spPr/>
      <dgm:t>
        <a:bodyPr/>
        <a:lstStyle/>
        <a:p>
          <a:endParaRPr lang="en-US"/>
        </a:p>
      </dgm:t>
    </dgm:pt>
    <dgm:pt modelId="{2BCD0878-7039-4690-BD91-66BFB0DFA83E}" type="pres">
      <dgm:prSet presAssocID="{01AD0357-9FBA-438E-8274-40B649464EAE}" presName="node" presStyleLbl="node1" presStyleIdx="0" presStyleCnt="7">
        <dgm:presLayoutVars>
          <dgm:bulletEnabled val="1"/>
        </dgm:presLayoutVars>
      </dgm:prSet>
      <dgm:spPr/>
      <dgm:t>
        <a:bodyPr/>
        <a:lstStyle/>
        <a:p>
          <a:endParaRPr lang="en-US"/>
        </a:p>
      </dgm:t>
    </dgm:pt>
    <dgm:pt modelId="{DF500E75-D6D6-45AC-B845-347008FAE9B4}" type="pres">
      <dgm:prSet presAssocID="{8815AC3A-CE60-4E76-A6A8-24D8ACAE6E46}" presName="Name9" presStyleLbl="parChTrans1D2" presStyleIdx="1" presStyleCnt="7"/>
      <dgm:spPr/>
      <dgm:t>
        <a:bodyPr/>
        <a:lstStyle/>
        <a:p>
          <a:endParaRPr lang="en-US"/>
        </a:p>
      </dgm:t>
    </dgm:pt>
    <dgm:pt modelId="{58878D55-E048-4050-846D-CE184197BBA8}" type="pres">
      <dgm:prSet presAssocID="{8815AC3A-CE60-4E76-A6A8-24D8ACAE6E46}" presName="connTx" presStyleLbl="parChTrans1D2" presStyleIdx="1" presStyleCnt="7"/>
      <dgm:spPr/>
      <dgm:t>
        <a:bodyPr/>
        <a:lstStyle/>
        <a:p>
          <a:endParaRPr lang="en-US"/>
        </a:p>
      </dgm:t>
    </dgm:pt>
    <dgm:pt modelId="{2FC79680-4850-4DDD-B63D-11E7C579A63B}" type="pres">
      <dgm:prSet presAssocID="{CD762D23-DC20-46CA-A983-2483C690C0EA}" presName="node" presStyleLbl="node1" presStyleIdx="1" presStyleCnt="7">
        <dgm:presLayoutVars>
          <dgm:bulletEnabled val="1"/>
        </dgm:presLayoutVars>
      </dgm:prSet>
      <dgm:spPr/>
      <dgm:t>
        <a:bodyPr/>
        <a:lstStyle/>
        <a:p>
          <a:endParaRPr lang="en-US"/>
        </a:p>
      </dgm:t>
    </dgm:pt>
    <dgm:pt modelId="{1F0ACA63-0F02-4BA1-9028-910BDCC5A090}" type="pres">
      <dgm:prSet presAssocID="{8345B92D-27A5-4602-814F-ACF98BCD6EF3}" presName="Name9" presStyleLbl="parChTrans1D2" presStyleIdx="2" presStyleCnt="7"/>
      <dgm:spPr/>
      <dgm:t>
        <a:bodyPr/>
        <a:lstStyle/>
        <a:p>
          <a:endParaRPr lang="en-US"/>
        </a:p>
      </dgm:t>
    </dgm:pt>
    <dgm:pt modelId="{EB58C0AF-75EF-4F91-98B2-3E5D4B8F02CF}" type="pres">
      <dgm:prSet presAssocID="{8345B92D-27A5-4602-814F-ACF98BCD6EF3}" presName="connTx" presStyleLbl="parChTrans1D2" presStyleIdx="2" presStyleCnt="7"/>
      <dgm:spPr/>
      <dgm:t>
        <a:bodyPr/>
        <a:lstStyle/>
        <a:p>
          <a:endParaRPr lang="en-US"/>
        </a:p>
      </dgm:t>
    </dgm:pt>
    <dgm:pt modelId="{256C5C74-098A-496C-BD90-D36575E3A611}" type="pres">
      <dgm:prSet presAssocID="{D125D770-489F-4897-94B7-5311EC11239D}" presName="node" presStyleLbl="node1" presStyleIdx="2" presStyleCnt="7">
        <dgm:presLayoutVars>
          <dgm:bulletEnabled val="1"/>
        </dgm:presLayoutVars>
      </dgm:prSet>
      <dgm:spPr/>
      <dgm:t>
        <a:bodyPr/>
        <a:lstStyle/>
        <a:p>
          <a:endParaRPr lang="en-US"/>
        </a:p>
      </dgm:t>
    </dgm:pt>
    <dgm:pt modelId="{DF996320-0979-46EB-BE07-E7D77013703E}" type="pres">
      <dgm:prSet presAssocID="{31E8AF2C-3A5B-42D6-B42D-56136F556CCC}" presName="Name9" presStyleLbl="parChTrans1D2" presStyleIdx="3" presStyleCnt="7"/>
      <dgm:spPr/>
      <dgm:t>
        <a:bodyPr/>
        <a:lstStyle/>
        <a:p>
          <a:endParaRPr lang="en-US"/>
        </a:p>
      </dgm:t>
    </dgm:pt>
    <dgm:pt modelId="{DD229AF3-F465-4B8D-B6C1-4BB6C068BDD0}" type="pres">
      <dgm:prSet presAssocID="{31E8AF2C-3A5B-42D6-B42D-56136F556CCC}" presName="connTx" presStyleLbl="parChTrans1D2" presStyleIdx="3" presStyleCnt="7"/>
      <dgm:spPr/>
      <dgm:t>
        <a:bodyPr/>
        <a:lstStyle/>
        <a:p>
          <a:endParaRPr lang="en-US"/>
        </a:p>
      </dgm:t>
    </dgm:pt>
    <dgm:pt modelId="{DC76FE83-62EA-424C-8581-49B593DC4588}" type="pres">
      <dgm:prSet presAssocID="{1D4EA2CC-A7F7-41D1-98CA-E4EE21E46B39}" presName="node" presStyleLbl="node1" presStyleIdx="3" presStyleCnt="7">
        <dgm:presLayoutVars>
          <dgm:bulletEnabled val="1"/>
        </dgm:presLayoutVars>
      </dgm:prSet>
      <dgm:spPr/>
      <dgm:t>
        <a:bodyPr/>
        <a:lstStyle/>
        <a:p>
          <a:endParaRPr lang="en-US"/>
        </a:p>
      </dgm:t>
    </dgm:pt>
    <dgm:pt modelId="{44C64802-4522-4147-8B0B-7C61EFAFA5B9}" type="pres">
      <dgm:prSet presAssocID="{ABD9097B-88C1-4DD6-A86F-E7E289D52942}" presName="Name9" presStyleLbl="parChTrans1D2" presStyleIdx="4" presStyleCnt="7"/>
      <dgm:spPr/>
      <dgm:t>
        <a:bodyPr/>
        <a:lstStyle/>
        <a:p>
          <a:endParaRPr lang="en-US"/>
        </a:p>
      </dgm:t>
    </dgm:pt>
    <dgm:pt modelId="{FD94E64E-D809-4B4D-9B28-E977E2758EEF}" type="pres">
      <dgm:prSet presAssocID="{ABD9097B-88C1-4DD6-A86F-E7E289D52942}" presName="connTx" presStyleLbl="parChTrans1D2" presStyleIdx="4" presStyleCnt="7"/>
      <dgm:spPr/>
      <dgm:t>
        <a:bodyPr/>
        <a:lstStyle/>
        <a:p>
          <a:endParaRPr lang="en-US"/>
        </a:p>
      </dgm:t>
    </dgm:pt>
    <dgm:pt modelId="{16C77792-D6C5-4692-988D-04E46B6282C6}" type="pres">
      <dgm:prSet presAssocID="{0900E9DF-5495-402B-BBE5-5377FC317F87}" presName="node" presStyleLbl="node1" presStyleIdx="4" presStyleCnt="7">
        <dgm:presLayoutVars>
          <dgm:bulletEnabled val="1"/>
        </dgm:presLayoutVars>
      </dgm:prSet>
      <dgm:spPr/>
      <dgm:t>
        <a:bodyPr/>
        <a:lstStyle/>
        <a:p>
          <a:endParaRPr lang="en-US"/>
        </a:p>
      </dgm:t>
    </dgm:pt>
    <dgm:pt modelId="{59306534-772D-4365-9B4B-E76CB1EFFC10}" type="pres">
      <dgm:prSet presAssocID="{1845A938-A50A-4D5F-9C88-61CD85EDA44C}" presName="Name9" presStyleLbl="parChTrans1D2" presStyleIdx="5" presStyleCnt="7"/>
      <dgm:spPr/>
      <dgm:t>
        <a:bodyPr/>
        <a:lstStyle/>
        <a:p>
          <a:endParaRPr lang="en-US"/>
        </a:p>
      </dgm:t>
    </dgm:pt>
    <dgm:pt modelId="{D15B593A-0A9A-44DA-8177-EC2DF55BAEE9}" type="pres">
      <dgm:prSet presAssocID="{1845A938-A50A-4D5F-9C88-61CD85EDA44C}" presName="connTx" presStyleLbl="parChTrans1D2" presStyleIdx="5" presStyleCnt="7"/>
      <dgm:spPr/>
      <dgm:t>
        <a:bodyPr/>
        <a:lstStyle/>
        <a:p>
          <a:endParaRPr lang="en-US"/>
        </a:p>
      </dgm:t>
    </dgm:pt>
    <dgm:pt modelId="{B9E1B14B-327B-444D-A273-DE13C4295AAB}" type="pres">
      <dgm:prSet presAssocID="{7A12AB68-44F2-404E-BD74-224C0CDE2C60}" presName="node" presStyleLbl="node1" presStyleIdx="5" presStyleCnt="7">
        <dgm:presLayoutVars>
          <dgm:bulletEnabled val="1"/>
        </dgm:presLayoutVars>
      </dgm:prSet>
      <dgm:spPr/>
      <dgm:t>
        <a:bodyPr/>
        <a:lstStyle/>
        <a:p>
          <a:endParaRPr lang="en-US"/>
        </a:p>
      </dgm:t>
    </dgm:pt>
    <dgm:pt modelId="{58FAB902-59EB-43C2-BB1F-656851E7D795}" type="pres">
      <dgm:prSet presAssocID="{CD123520-488C-4EC8-8992-803060478A7C}" presName="Name9" presStyleLbl="parChTrans1D2" presStyleIdx="6" presStyleCnt="7"/>
      <dgm:spPr/>
      <dgm:t>
        <a:bodyPr/>
        <a:lstStyle/>
        <a:p>
          <a:endParaRPr lang="en-US"/>
        </a:p>
      </dgm:t>
    </dgm:pt>
    <dgm:pt modelId="{5019CF89-3540-48EF-9CFF-8D76ED99900C}" type="pres">
      <dgm:prSet presAssocID="{CD123520-488C-4EC8-8992-803060478A7C}" presName="connTx" presStyleLbl="parChTrans1D2" presStyleIdx="6" presStyleCnt="7"/>
      <dgm:spPr/>
      <dgm:t>
        <a:bodyPr/>
        <a:lstStyle/>
        <a:p>
          <a:endParaRPr lang="en-US"/>
        </a:p>
      </dgm:t>
    </dgm:pt>
    <dgm:pt modelId="{493849B1-7702-4A23-8817-B7FDC372B6FF}" type="pres">
      <dgm:prSet presAssocID="{525DBD7E-C321-4613-906B-7EC1740AC0FD}" presName="node" presStyleLbl="node1" presStyleIdx="6" presStyleCnt="7">
        <dgm:presLayoutVars>
          <dgm:bulletEnabled val="1"/>
        </dgm:presLayoutVars>
      </dgm:prSet>
      <dgm:spPr/>
      <dgm:t>
        <a:bodyPr/>
        <a:lstStyle/>
        <a:p>
          <a:endParaRPr lang="en-US"/>
        </a:p>
      </dgm:t>
    </dgm:pt>
  </dgm:ptLst>
  <dgm:cxnLst>
    <dgm:cxn modelId="{1AD27A8E-D52B-41E5-8E90-6352DA24D3D5}" type="presOf" srcId="{31E8AF2C-3A5B-42D6-B42D-56136F556CCC}" destId="{DD229AF3-F465-4B8D-B6C1-4BB6C068BDD0}" srcOrd="1" destOrd="0" presId="urn:microsoft.com/office/officeart/2005/8/layout/radial1"/>
    <dgm:cxn modelId="{99CB56F0-0C53-482D-A556-99B911C2359E}" type="presOf" srcId="{1D4EA2CC-A7F7-41D1-98CA-E4EE21E46B39}" destId="{DC76FE83-62EA-424C-8581-49B593DC4588}" srcOrd="0" destOrd="0" presId="urn:microsoft.com/office/officeart/2005/8/layout/radial1"/>
    <dgm:cxn modelId="{E6B78775-B364-4DDF-8178-07B73B43DB60}" type="presOf" srcId="{7A12AB68-44F2-404E-BD74-224C0CDE2C60}" destId="{B9E1B14B-327B-444D-A273-DE13C4295AAB}" srcOrd="0" destOrd="0" presId="urn:microsoft.com/office/officeart/2005/8/layout/radial1"/>
    <dgm:cxn modelId="{0E4EFEB3-A110-456E-B9BB-4A92B6B6BC8D}" type="presOf" srcId="{8345B92D-27A5-4602-814F-ACF98BCD6EF3}" destId="{EB58C0AF-75EF-4F91-98B2-3E5D4B8F02CF}" srcOrd="1" destOrd="0" presId="urn:microsoft.com/office/officeart/2005/8/layout/radial1"/>
    <dgm:cxn modelId="{6E71F5DA-810D-4988-AE2F-79EDF7630A09}" type="presOf" srcId="{8815AC3A-CE60-4E76-A6A8-24D8ACAE6E46}" destId="{DF500E75-D6D6-45AC-B845-347008FAE9B4}" srcOrd="0" destOrd="0" presId="urn:microsoft.com/office/officeart/2005/8/layout/radial1"/>
    <dgm:cxn modelId="{245DF8FC-68FF-4665-95BF-047AB3F9930E}" type="presOf" srcId="{CD123520-488C-4EC8-8992-803060478A7C}" destId="{5019CF89-3540-48EF-9CFF-8D76ED99900C}" srcOrd="1" destOrd="0" presId="urn:microsoft.com/office/officeart/2005/8/layout/radial1"/>
    <dgm:cxn modelId="{8F62E7E7-1A39-43CF-8488-20DB87549A9E}" srcId="{2FFABBC8-330E-4F07-881F-4338C19B1698}" destId="{01AD0357-9FBA-438E-8274-40B649464EAE}" srcOrd="0" destOrd="0" parTransId="{3C2A288D-0A0A-4485-AE3D-809DDC8BC3AF}" sibTransId="{26B54FFD-8282-4390-8978-F3F50E53D1D7}"/>
    <dgm:cxn modelId="{EAB4647F-D4F5-454A-8D9F-D3654275A21D}" srcId="{2FFABBC8-330E-4F07-881F-4338C19B1698}" destId="{0900E9DF-5495-402B-BBE5-5377FC317F87}" srcOrd="4" destOrd="0" parTransId="{ABD9097B-88C1-4DD6-A86F-E7E289D52942}" sibTransId="{7644954B-98F5-4817-A7B8-2E1674730788}"/>
    <dgm:cxn modelId="{25240C4F-828D-470F-BF33-19A3BE82AFD4}" type="presOf" srcId="{2FFABBC8-330E-4F07-881F-4338C19B1698}" destId="{B141965F-BE8B-4145-8C52-B0F8BAD620A9}" srcOrd="0" destOrd="0" presId="urn:microsoft.com/office/officeart/2005/8/layout/radial1"/>
    <dgm:cxn modelId="{198615EE-0F08-4397-83C9-8A10CD507C73}" type="presOf" srcId="{1845A938-A50A-4D5F-9C88-61CD85EDA44C}" destId="{59306534-772D-4365-9B4B-E76CB1EFFC10}" srcOrd="0" destOrd="0" presId="urn:microsoft.com/office/officeart/2005/8/layout/radial1"/>
    <dgm:cxn modelId="{B7B16BB6-20EC-45CA-9172-4C2A5E3CA713}" srcId="{2FFABBC8-330E-4F07-881F-4338C19B1698}" destId="{1D4EA2CC-A7F7-41D1-98CA-E4EE21E46B39}" srcOrd="3" destOrd="0" parTransId="{31E8AF2C-3A5B-42D6-B42D-56136F556CCC}" sibTransId="{99A352B7-93DC-4310-BC0F-44AA6E81FBE4}"/>
    <dgm:cxn modelId="{A8FCA5FB-B27B-4724-9B63-A29A5E38529B}" srcId="{2FFABBC8-330E-4F07-881F-4338C19B1698}" destId="{D125D770-489F-4897-94B7-5311EC11239D}" srcOrd="2" destOrd="0" parTransId="{8345B92D-27A5-4602-814F-ACF98BCD6EF3}" sibTransId="{7546A60F-EEAF-4931-8CCF-4C1142FE6FCE}"/>
    <dgm:cxn modelId="{1718E7BF-4707-42B3-ABB0-E1EA2BCC8F35}" srcId="{2FFABBC8-330E-4F07-881F-4338C19B1698}" destId="{525DBD7E-C321-4613-906B-7EC1740AC0FD}" srcOrd="6" destOrd="0" parTransId="{CD123520-488C-4EC8-8992-803060478A7C}" sibTransId="{A9B279FF-E844-4C4E-BC1C-01491E5DD301}"/>
    <dgm:cxn modelId="{0C3BA247-DCD2-4D61-82E8-347571154AD7}" type="presOf" srcId="{3C2A288D-0A0A-4485-AE3D-809DDC8BC3AF}" destId="{3A982952-29C2-4982-A83A-B76F506E260B}" srcOrd="1" destOrd="0" presId="urn:microsoft.com/office/officeart/2005/8/layout/radial1"/>
    <dgm:cxn modelId="{4BBF4AEA-2ACF-4987-AA62-F433C0ACCFEB}" type="presOf" srcId="{1845A938-A50A-4D5F-9C88-61CD85EDA44C}" destId="{D15B593A-0A9A-44DA-8177-EC2DF55BAEE9}" srcOrd="1" destOrd="0" presId="urn:microsoft.com/office/officeart/2005/8/layout/radial1"/>
    <dgm:cxn modelId="{76BA1876-806E-41E4-B764-19B367761250}" type="presOf" srcId="{ABD9097B-88C1-4DD6-A86F-E7E289D52942}" destId="{FD94E64E-D809-4B4D-9B28-E977E2758EEF}" srcOrd="1" destOrd="0" presId="urn:microsoft.com/office/officeart/2005/8/layout/radial1"/>
    <dgm:cxn modelId="{2E381539-E64D-4567-8998-46B0136920DE}" type="presOf" srcId="{CD123520-488C-4EC8-8992-803060478A7C}" destId="{58FAB902-59EB-43C2-BB1F-656851E7D795}" srcOrd="0" destOrd="0" presId="urn:microsoft.com/office/officeart/2005/8/layout/radial1"/>
    <dgm:cxn modelId="{836FB5E3-47BB-43EB-85D7-6D80126E05A8}" type="presOf" srcId="{525DBD7E-C321-4613-906B-7EC1740AC0FD}" destId="{493849B1-7702-4A23-8817-B7FDC372B6FF}" srcOrd="0" destOrd="0" presId="urn:microsoft.com/office/officeart/2005/8/layout/radial1"/>
    <dgm:cxn modelId="{20A4B778-8009-4018-B910-5CC8C81076FA}" type="presOf" srcId="{ABD9097B-88C1-4DD6-A86F-E7E289D52942}" destId="{44C64802-4522-4147-8B0B-7C61EFAFA5B9}" srcOrd="0" destOrd="0" presId="urn:microsoft.com/office/officeart/2005/8/layout/radial1"/>
    <dgm:cxn modelId="{7F14B67E-A307-49B6-813F-E7143247E74E}" srcId="{03EC4617-BAA3-48C2-B747-8D469B3351BD}" destId="{2FFABBC8-330E-4F07-881F-4338C19B1698}" srcOrd="0" destOrd="0" parTransId="{BAD41477-D4E8-4362-9704-0F6647DAC50F}" sibTransId="{2D22CE29-5C43-44BC-9D97-6F6B2EE54E08}"/>
    <dgm:cxn modelId="{7E1E4226-C8CF-49E0-8BFF-CBF2D53E7DF2}" srcId="{2FFABBC8-330E-4F07-881F-4338C19B1698}" destId="{7A12AB68-44F2-404E-BD74-224C0CDE2C60}" srcOrd="5" destOrd="0" parTransId="{1845A938-A50A-4D5F-9C88-61CD85EDA44C}" sibTransId="{AB7258FD-6B37-43BC-B665-E3C2CC572407}"/>
    <dgm:cxn modelId="{75963E11-9910-4D9E-8DE6-E0C40373BE20}" srcId="{2FFABBC8-330E-4F07-881F-4338C19B1698}" destId="{CD762D23-DC20-46CA-A983-2483C690C0EA}" srcOrd="1" destOrd="0" parTransId="{8815AC3A-CE60-4E76-A6A8-24D8ACAE6E46}" sibTransId="{566F88BB-2BCC-4BA2-8FCE-E20A438FFB37}"/>
    <dgm:cxn modelId="{8D4A9744-F3BE-4F17-8ADE-43C448AEB09A}" type="presOf" srcId="{CD762D23-DC20-46CA-A983-2483C690C0EA}" destId="{2FC79680-4850-4DDD-B63D-11E7C579A63B}" srcOrd="0" destOrd="0" presId="urn:microsoft.com/office/officeart/2005/8/layout/radial1"/>
    <dgm:cxn modelId="{64F7018E-0548-45C9-B0D2-B108980DE52B}" type="presOf" srcId="{0900E9DF-5495-402B-BBE5-5377FC317F87}" destId="{16C77792-D6C5-4692-988D-04E46B6282C6}" srcOrd="0" destOrd="0" presId="urn:microsoft.com/office/officeart/2005/8/layout/radial1"/>
    <dgm:cxn modelId="{D5C73B2C-AE19-41FA-9581-42A59235ABBC}" type="presOf" srcId="{01AD0357-9FBA-438E-8274-40B649464EAE}" destId="{2BCD0878-7039-4690-BD91-66BFB0DFA83E}" srcOrd="0" destOrd="0" presId="urn:microsoft.com/office/officeart/2005/8/layout/radial1"/>
    <dgm:cxn modelId="{5E75EC54-8A8C-40B8-B731-C835620E5B81}" type="presOf" srcId="{8815AC3A-CE60-4E76-A6A8-24D8ACAE6E46}" destId="{58878D55-E048-4050-846D-CE184197BBA8}" srcOrd="1" destOrd="0" presId="urn:microsoft.com/office/officeart/2005/8/layout/radial1"/>
    <dgm:cxn modelId="{91E353B6-AC87-4AF0-8163-F700DA106A80}" type="presOf" srcId="{8345B92D-27A5-4602-814F-ACF98BCD6EF3}" destId="{1F0ACA63-0F02-4BA1-9028-910BDCC5A090}" srcOrd="0" destOrd="0" presId="urn:microsoft.com/office/officeart/2005/8/layout/radial1"/>
    <dgm:cxn modelId="{77D30CB5-4FA9-4D9D-A825-6D5F64EB917E}" type="presOf" srcId="{31E8AF2C-3A5B-42D6-B42D-56136F556CCC}" destId="{DF996320-0979-46EB-BE07-E7D77013703E}" srcOrd="0" destOrd="0" presId="urn:microsoft.com/office/officeart/2005/8/layout/radial1"/>
    <dgm:cxn modelId="{041B60AA-2E69-4E8C-8959-56AA78257D5A}" type="presOf" srcId="{D125D770-489F-4897-94B7-5311EC11239D}" destId="{256C5C74-098A-496C-BD90-D36575E3A611}" srcOrd="0" destOrd="0" presId="urn:microsoft.com/office/officeart/2005/8/layout/radial1"/>
    <dgm:cxn modelId="{65E6EE2A-40EA-4CBF-A427-0D72034F7ACE}" type="presOf" srcId="{3C2A288D-0A0A-4485-AE3D-809DDC8BC3AF}" destId="{7FD8A484-78A8-4015-B050-ADFFED79488A}" srcOrd="0" destOrd="0" presId="urn:microsoft.com/office/officeart/2005/8/layout/radial1"/>
    <dgm:cxn modelId="{EEF62CB1-C985-4AFD-8CB3-ECF095905A71}" type="presOf" srcId="{03EC4617-BAA3-48C2-B747-8D469B3351BD}" destId="{05EDA8C9-7F76-4D46-B943-0A2132292161}" srcOrd="0" destOrd="0" presId="urn:microsoft.com/office/officeart/2005/8/layout/radial1"/>
    <dgm:cxn modelId="{E155DFF3-E571-4AB0-8788-77D11BDA0032}" type="presParOf" srcId="{05EDA8C9-7F76-4D46-B943-0A2132292161}" destId="{B141965F-BE8B-4145-8C52-B0F8BAD620A9}" srcOrd="0" destOrd="0" presId="urn:microsoft.com/office/officeart/2005/8/layout/radial1"/>
    <dgm:cxn modelId="{8A08C969-D2E4-4604-8C13-34D6DC341B70}" type="presParOf" srcId="{05EDA8C9-7F76-4D46-B943-0A2132292161}" destId="{7FD8A484-78A8-4015-B050-ADFFED79488A}" srcOrd="1" destOrd="0" presId="urn:microsoft.com/office/officeart/2005/8/layout/radial1"/>
    <dgm:cxn modelId="{2D06F64F-E4B8-4C5D-846B-2380635A24DA}" type="presParOf" srcId="{7FD8A484-78A8-4015-B050-ADFFED79488A}" destId="{3A982952-29C2-4982-A83A-B76F506E260B}" srcOrd="0" destOrd="0" presId="urn:microsoft.com/office/officeart/2005/8/layout/radial1"/>
    <dgm:cxn modelId="{6EA0ACED-22D9-48E5-9A7F-88619E009659}" type="presParOf" srcId="{05EDA8C9-7F76-4D46-B943-0A2132292161}" destId="{2BCD0878-7039-4690-BD91-66BFB0DFA83E}" srcOrd="2" destOrd="0" presId="urn:microsoft.com/office/officeart/2005/8/layout/radial1"/>
    <dgm:cxn modelId="{2623C2F6-981D-4198-982E-27ED306AB72A}" type="presParOf" srcId="{05EDA8C9-7F76-4D46-B943-0A2132292161}" destId="{DF500E75-D6D6-45AC-B845-347008FAE9B4}" srcOrd="3" destOrd="0" presId="urn:microsoft.com/office/officeart/2005/8/layout/radial1"/>
    <dgm:cxn modelId="{91040421-A1A9-4DC5-8610-92C8CEF06E43}" type="presParOf" srcId="{DF500E75-D6D6-45AC-B845-347008FAE9B4}" destId="{58878D55-E048-4050-846D-CE184197BBA8}" srcOrd="0" destOrd="0" presId="urn:microsoft.com/office/officeart/2005/8/layout/radial1"/>
    <dgm:cxn modelId="{99302A15-9FFB-411D-9904-8305653630DC}" type="presParOf" srcId="{05EDA8C9-7F76-4D46-B943-0A2132292161}" destId="{2FC79680-4850-4DDD-B63D-11E7C579A63B}" srcOrd="4" destOrd="0" presId="urn:microsoft.com/office/officeart/2005/8/layout/radial1"/>
    <dgm:cxn modelId="{2E1E6D43-BEBA-403F-9898-45C456D2F897}" type="presParOf" srcId="{05EDA8C9-7F76-4D46-B943-0A2132292161}" destId="{1F0ACA63-0F02-4BA1-9028-910BDCC5A090}" srcOrd="5" destOrd="0" presId="urn:microsoft.com/office/officeart/2005/8/layout/radial1"/>
    <dgm:cxn modelId="{3A0EDD82-E88E-4D01-AE45-CCFCB0386D0C}" type="presParOf" srcId="{1F0ACA63-0F02-4BA1-9028-910BDCC5A090}" destId="{EB58C0AF-75EF-4F91-98B2-3E5D4B8F02CF}" srcOrd="0" destOrd="0" presId="urn:microsoft.com/office/officeart/2005/8/layout/radial1"/>
    <dgm:cxn modelId="{7A1A041C-65DA-47DE-B9A3-1970BD3D259E}" type="presParOf" srcId="{05EDA8C9-7F76-4D46-B943-0A2132292161}" destId="{256C5C74-098A-496C-BD90-D36575E3A611}" srcOrd="6" destOrd="0" presId="urn:microsoft.com/office/officeart/2005/8/layout/radial1"/>
    <dgm:cxn modelId="{30DCDD8A-B31F-42F9-A129-9B1E21CAC272}" type="presParOf" srcId="{05EDA8C9-7F76-4D46-B943-0A2132292161}" destId="{DF996320-0979-46EB-BE07-E7D77013703E}" srcOrd="7" destOrd="0" presId="urn:microsoft.com/office/officeart/2005/8/layout/radial1"/>
    <dgm:cxn modelId="{B7C87A36-D4B2-4155-A61F-50E420A1D849}" type="presParOf" srcId="{DF996320-0979-46EB-BE07-E7D77013703E}" destId="{DD229AF3-F465-4B8D-B6C1-4BB6C068BDD0}" srcOrd="0" destOrd="0" presId="urn:microsoft.com/office/officeart/2005/8/layout/radial1"/>
    <dgm:cxn modelId="{22D37915-7270-47E5-A00A-63FB92053109}" type="presParOf" srcId="{05EDA8C9-7F76-4D46-B943-0A2132292161}" destId="{DC76FE83-62EA-424C-8581-49B593DC4588}" srcOrd="8" destOrd="0" presId="urn:microsoft.com/office/officeart/2005/8/layout/radial1"/>
    <dgm:cxn modelId="{6B575D9C-B26F-4C00-8332-08FF66F417E3}" type="presParOf" srcId="{05EDA8C9-7F76-4D46-B943-0A2132292161}" destId="{44C64802-4522-4147-8B0B-7C61EFAFA5B9}" srcOrd="9" destOrd="0" presId="urn:microsoft.com/office/officeart/2005/8/layout/radial1"/>
    <dgm:cxn modelId="{01E9B440-F708-45E4-AA21-0EB2C6C61388}" type="presParOf" srcId="{44C64802-4522-4147-8B0B-7C61EFAFA5B9}" destId="{FD94E64E-D809-4B4D-9B28-E977E2758EEF}" srcOrd="0" destOrd="0" presId="urn:microsoft.com/office/officeart/2005/8/layout/radial1"/>
    <dgm:cxn modelId="{45198F2A-494B-4935-959D-580365A55C44}" type="presParOf" srcId="{05EDA8C9-7F76-4D46-B943-0A2132292161}" destId="{16C77792-D6C5-4692-988D-04E46B6282C6}" srcOrd="10" destOrd="0" presId="urn:microsoft.com/office/officeart/2005/8/layout/radial1"/>
    <dgm:cxn modelId="{25C0D812-4D9D-4B2B-9733-46A2B2BDE801}" type="presParOf" srcId="{05EDA8C9-7F76-4D46-B943-0A2132292161}" destId="{59306534-772D-4365-9B4B-E76CB1EFFC10}" srcOrd="11" destOrd="0" presId="urn:microsoft.com/office/officeart/2005/8/layout/radial1"/>
    <dgm:cxn modelId="{C0D98C33-9AB2-47AC-9D65-FFDD43DD497C}" type="presParOf" srcId="{59306534-772D-4365-9B4B-E76CB1EFFC10}" destId="{D15B593A-0A9A-44DA-8177-EC2DF55BAEE9}" srcOrd="0" destOrd="0" presId="urn:microsoft.com/office/officeart/2005/8/layout/radial1"/>
    <dgm:cxn modelId="{7E435E07-1CE0-4EBD-9ED3-18431A59F2B2}" type="presParOf" srcId="{05EDA8C9-7F76-4D46-B943-0A2132292161}" destId="{B9E1B14B-327B-444D-A273-DE13C4295AAB}" srcOrd="12" destOrd="0" presId="urn:microsoft.com/office/officeart/2005/8/layout/radial1"/>
    <dgm:cxn modelId="{B1B39F43-89F9-439E-BF4F-D50B387ED366}" type="presParOf" srcId="{05EDA8C9-7F76-4D46-B943-0A2132292161}" destId="{58FAB902-59EB-43C2-BB1F-656851E7D795}" srcOrd="13" destOrd="0" presId="urn:microsoft.com/office/officeart/2005/8/layout/radial1"/>
    <dgm:cxn modelId="{12430D9A-1496-4CD9-837B-A196D691BA55}" type="presParOf" srcId="{58FAB902-59EB-43C2-BB1F-656851E7D795}" destId="{5019CF89-3540-48EF-9CFF-8D76ED99900C}" srcOrd="0" destOrd="0" presId="urn:microsoft.com/office/officeart/2005/8/layout/radial1"/>
    <dgm:cxn modelId="{DEA2BDB5-AF12-4F5F-9706-F410F1911B32}" type="presParOf" srcId="{05EDA8C9-7F76-4D46-B943-0A2132292161}" destId="{493849B1-7702-4A23-8817-B7FDC372B6FF}"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1965F-BE8B-4145-8C52-B0F8BAD620A9}">
      <dsp:nvSpPr>
        <dsp:cNvPr id="0" name=""/>
        <dsp:cNvSpPr/>
      </dsp:nvSpPr>
      <dsp:spPr>
        <a:xfrm>
          <a:off x="2170756" y="1468462"/>
          <a:ext cx="2374859" cy="2206824"/>
        </a:xfrm>
        <a:prstGeom prst="ellipse">
          <a:avLst/>
        </a:prstGeom>
        <a:solidFill>
          <a:srgbClr val="317A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Central Office</a:t>
          </a:r>
          <a:endParaRPr lang="en-US" sz="2000" kern="1200" dirty="0">
            <a:latin typeface="Times New Roman" panose="02020603050405020304" pitchFamily="18" charset="0"/>
            <a:cs typeface="Times New Roman" panose="02020603050405020304" pitchFamily="18" charset="0"/>
          </a:endParaRPr>
        </a:p>
      </dsp:txBody>
      <dsp:txXfrm>
        <a:off x="2518546" y="1791644"/>
        <a:ext cx="1679279" cy="1560460"/>
      </dsp:txXfrm>
    </dsp:sp>
    <dsp:sp modelId="{7FD8A484-78A8-4015-B050-ADFFED79488A}">
      <dsp:nvSpPr>
        <dsp:cNvPr id="0" name=""/>
        <dsp:cNvSpPr/>
      </dsp:nvSpPr>
      <dsp:spPr>
        <a:xfrm rot="16131811">
          <a:off x="3246653" y="1363273"/>
          <a:ext cx="175806" cy="34980"/>
        </a:xfrm>
        <a:custGeom>
          <a:avLst/>
          <a:gdLst/>
          <a:ahLst/>
          <a:cxnLst/>
          <a:rect l="0" t="0" r="0" b="0"/>
          <a:pathLst>
            <a:path>
              <a:moveTo>
                <a:pt x="0" y="17490"/>
              </a:moveTo>
              <a:lnTo>
                <a:pt x="175806"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30161" y="1376368"/>
        <a:ext cx="8790" cy="8790"/>
      </dsp:txXfrm>
    </dsp:sp>
    <dsp:sp modelId="{2BCD0878-7039-4690-BD91-66BFB0DFA83E}">
      <dsp:nvSpPr>
        <dsp:cNvPr id="0" name=""/>
        <dsp:cNvSpPr/>
      </dsp:nvSpPr>
      <dsp:spPr>
        <a:xfrm>
          <a:off x="2674817" y="2607"/>
          <a:ext cx="1290397" cy="1290397"/>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National Node</a:t>
          </a:r>
          <a:endParaRPr lang="en-US" sz="1900" kern="1200" dirty="0">
            <a:latin typeface="Times New Roman" panose="02020603050405020304" pitchFamily="18" charset="0"/>
            <a:cs typeface="Times New Roman" panose="02020603050405020304" pitchFamily="18" charset="0"/>
          </a:endParaRPr>
        </a:p>
      </dsp:txBody>
      <dsp:txXfrm>
        <a:off x="2863791" y="191581"/>
        <a:ext cx="912449" cy="912449"/>
      </dsp:txXfrm>
    </dsp:sp>
    <dsp:sp modelId="{DF500E75-D6D6-45AC-B845-347008FAE9B4}">
      <dsp:nvSpPr>
        <dsp:cNvPr id="0" name=""/>
        <dsp:cNvSpPr/>
      </dsp:nvSpPr>
      <dsp:spPr>
        <a:xfrm rot="19256134">
          <a:off x="4241229" y="1796728"/>
          <a:ext cx="100871" cy="34980"/>
        </a:xfrm>
        <a:custGeom>
          <a:avLst/>
          <a:gdLst/>
          <a:ahLst/>
          <a:cxnLst/>
          <a:rect l="0" t="0" r="0" b="0"/>
          <a:pathLst>
            <a:path>
              <a:moveTo>
                <a:pt x="0" y="17490"/>
              </a:moveTo>
              <a:lnTo>
                <a:pt x="100871"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89143" y="1811696"/>
        <a:ext cx="5043" cy="5043"/>
      </dsp:txXfrm>
    </dsp:sp>
    <dsp:sp modelId="{2FC79680-4850-4DDD-B63D-11E7C579A63B}">
      <dsp:nvSpPr>
        <dsp:cNvPr id="0" name=""/>
        <dsp:cNvSpPr/>
      </dsp:nvSpPr>
      <dsp:spPr>
        <a:xfrm>
          <a:off x="4186583" y="730635"/>
          <a:ext cx="1290397" cy="1290397"/>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National Node</a:t>
          </a:r>
          <a:endParaRPr lang="en-US" sz="1900" kern="1200" dirty="0">
            <a:latin typeface="Times New Roman" panose="02020603050405020304" pitchFamily="18" charset="0"/>
            <a:cs typeface="Times New Roman" panose="02020603050405020304" pitchFamily="18" charset="0"/>
          </a:endParaRPr>
        </a:p>
      </dsp:txBody>
      <dsp:txXfrm>
        <a:off x="4375557" y="919609"/>
        <a:ext cx="912449" cy="912449"/>
      </dsp:txXfrm>
    </dsp:sp>
    <dsp:sp modelId="{1F0ACA63-0F02-4BA1-9028-910BDCC5A090}">
      <dsp:nvSpPr>
        <dsp:cNvPr id="0" name=""/>
        <dsp:cNvSpPr/>
      </dsp:nvSpPr>
      <dsp:spPr>
        <a:xfrm rot="803670">
          <a:off x="4507481" y="2836521"/>
          <a:ext cx="70993" cy="34980"/>
        </a:xfrm>
        <a:custGeom>
          <a:avLst/>
          <a:gdLst/>
          <a:ahLst/>
          <a:cxnLst/>
          <a:rect l="0" t="0" r="0" b="0"/>
          <a:pathLst>
            <a:path>
              <a:moveTo>
                <a:pt x="0" y="17490"/>
              </a:moveTo>
              <a:lnTo>
                <a:pt x="70993"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41203" y="2852236"/>
        <a:ext cx="3549" cy="3549"/>
      </dsp:txXfrm>
    </dsp:sp>
    <dsp:sp modelId="{256C5C74-098A-496C-BD90-D36575E3A611}">
      <dsp:nvSpPr>
        <dsp:cNvPr id="0" name=""/>
        <dsp:cNvSpPr/>
      </dsp:nvSpPr>
      <dsp:spPr>
        <a:xfrm>
          <a:off x="4559958" y="2366499"/>
          <a:ext cx="1290397" cy="1290397"/>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National Node</a:t>
          </a:r>
          <a:endParaRPr lang="en-US" sz="1900" kern="1200" dirty="0">
            <a:latin typeface="Times New Roman" panose="02020603050405020304" pitchFamily="18" charset="0"/>
            <a:cs typeface="Times New Roman" panose="02020603050405020304" pitchFamily="18" charset="0"/>
          </a:endParaRPr>
        </a:p>
      </dsp:txBody>
      <dsp:txXfrm>
        <a:off x="4748932" y="2555473"/>
        <a:ext cx="912449" cy="912449"/>
      </dsp:txXfrm>
    </dsp:sp>
    <dsp:sp modelId="{DF996320-0979-46EB-BE07-E7D77013703E}">
      <dsp:nvSpPr>
        <dsp:cNvPr id="0" name=""/>
        <dsp:cNvSpPr/>
      </dsp:nvSpPr>
      <dsp:spPr>
        <a:xfrm rot="3925926">
          <a:off x="3774502" y="3644618"/>
          <a:ext cx="164186" cy="34980"/>
        </a:xfrm>
        <a:custGeom>
          <a:avLst/>
          <a:gdLst/>
          <a:ahLst/>
          <a:cxnLst/>
          <a:rect l="0" t="0" r="0" b="0"/>
          <a:pathLst>
            <a:path>
              <a:moveTo>
                <a:pt x="0" y="17490"/>
              </a:moveTo>
              <a:lnTo>
                <a:pt x="164186"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52491" y="3658004"/>
        <a:ext cx="8209" cy="8209"/>
      </dsp:txXfrm>
    </dsp:sp>
    <dsp:sp modelId="{DC76FE83-62EA-424C-8581-49B593DC4588}">
      <dsp:nvSpPr>
        <dsp:cNvPr id="0" name=""/>
        <dsp:cNvSpPr/>
      </dsp:nvSpPr>
      <dsp:spPr>
        <a:xfrm>
          <a:off x="3513784" y="3678360"/>
          <a:ext cx="1290397" cy="1290397"/>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National Node</a:t>
          </a:r>
          <a:endParaRPr lang="en-US" sz="1900" kern="1200" dirty="0">
            <a:latin typeface="Times New Roman" panose="02020603050405020304" pitchFamily="18" charset="0"/>
            <a:cs typeface="Times New Roman" panose="02020603050405020304" pitchFamily="18" charset="0"/>
          </a:endParaRPr>
        </a:p>
      </dsp:txBody>
      <dsp:txXfrm>
        <a:off x="3702758" y="3867334"/>
        <a:ext cx="912449" cy="912449"/>
      </dsp:txXfrm>
    </dsp:sp>
    <dsp:sp modelId="{44C64802-4522-4147-8B0B-7C61EFAFA5B9}">
      <dsp:nvSpPr>
        <dsp:cNvPr id="0" name=""/>
        <dsp:cNvSpPr/>
      </dsp:nvSpPr>
      <dsp:spPr>
        <a:xfrm rot="6995934">
          <a:off x="2716088" y="3641976"/>
          <a:ext cx="194995" cy="34980"/>
        </a:xfrm>
        <a:custGeom>
          <a:avLst/>
          <a:gdLst/>
          <a:ahLst/>
          <a:cxnLst/>
          <a:rect l="0" t="0" r="0" b="0"/>
          <a:pathLst>
            <a:path>
              <a:moveTo>
                <a:pt x="0" y="17490"/>
              </a:moveTo>
              <a:lnTo>
                <a:pt x="194995"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08711" y="3654592"/>
        <a:ext cx="9749" cy="9749"/>
      </dsp:txXfrm>
    </dsp:sp>
    <dsp:sp modelId="{16C77792-D6C5-4692-988D-04E46B6282C6}">
      <dsp:nvSpPr>
        <dsp:cNvPr id="0" name=""/>
        <dsp:cNvSpPr/>
      </dsp:nvSpPr>
      <dsp:spPr>
        <a:xfrm>
          <a:off x="1835851" y="3678360"/>
          <a:ext cx="1290397" cy="1290397"/>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Research Network</a:t>
          </a:r>
          <a:endParaRPr lang="en-US" sz="1900" kern="1200" dirty="0">
            <a:latin typeface="Times New Roman" panose="02020603050405020304" pitchFamily="18" charset="0"/>
            <a:cs typeface="Times New Roman" panose="02020603050405020304" pitchFamily="18" charset="0"/>
          </a:endParaRPr>
        </a:p>
      </dsp:txBody>
      <dsp:txXfrm>
        <a:off x="2024825" y="3867334"/>
        <a:ext cx="912449" cy="912449"/>
      </dsp:txXfrm>
    </dsp:sp>
    <dsp:sp modelId="{59306534-772D-4365-9B4B-E76CB1EFFC10}">
      <dsp:nvSpPr>
        <dsp:cNvPr id="0" name=""/>
        <dsp:cNvSpPr/>
      </dsp:nvSpPr>
      <dsp:spPr>
        <a:xfrm rot="10027144">
          <a:off x="2062014" y="2834217"/>
          <a:ext cx="144967" cy="34980"/>
        </a:xfrm>
        <a:custGeom>
          <a:avLst/>
          <a:gdLst/>
          <a:ahLst/>
          <a:cxnLst/>
          <a:rect l="0" t="0" r="0" b="0"/>
          <a:pathLst>
            <a:path>
              <a:moveTo>
                <a:pt x="0" y="17490"/>
              </a:moveTo>
              <a:lnTo>
                <a:pt x="144967"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30873" y="2848083"/>
        <a:ext cx="7248" cy="7248"/>
      </dsp:txXfrm>
    </dsp:sp>
    <dsp:sp modelId="{B9E1B14B-327B-444D-A273-DE13C4295AAB}">
      <dsp:nvSpPr>
        <dsp:cNvPr id="0" name=""/>
        <dsp:cNvSpPr/>
      </dsp:nvSpPr>
      <dsp:spPr>
        <a:xfrm>
          <a:off x="789677" y="2366499"/>
          <a:ext cx="1290397" cy="1290397"/>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Research Network</a:t>
          </a:r>
          <a:endParaRPr lang="en-US" sz="1900" kern="1200" dirty="0">
            <a:latin typeface="Times New Roman" panose="02020603050405020304" pitchFamily="18" charset="0"/>
            <a:cs typeface="Times New Roman" panose="02020603050405020304" pitchFamily="18" charset="0"/>
          </a:endParaRPr>
        </a:p>
      </dsp:txBody>
      <dsp:txXfrm>
        <a:off x="978651" y="2555473"/>
        <a:ext cx="912449" cy="912449"/>
      </dsp:txXfrm>
    </dsp:sp>
    <dsp:sp modelId="{58FAB902-59EB-43C2-BB1F-656851E7D795}">
      <dsp:nvSpPr>
        <dsp:cNvPr id="0" name=""/>
        <dsp:cNvSpPr/>
      </dsp:nvSpPr>
      <dsp:spPr>
        <a:xfrm rot="13059381">
          <a:off x="2302520" y="1800982"/>
          <a:ext cx="158680" cy="34980"/>
        </a:xfrm>
        <a:custGeom>
          <a:avLst/>
          <a:gdLst/>
          <a:ahLst/>
          <a:cxnLst/>
          <a:rect l="0" t="0" r="0" b="0"/>
          <a:pathLst>
            <a:path>
              <a:moveTo>
                <a:pt x="0" y="17490"/>
              </a:moveTo>
              <a:lnTo>
                <a:pt x="158680" y="17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377893" y="1814505"/>
        <a:ext cx="7934" cy="7934"/>
      </dsp:txXfrm>
    </dsp:sp>
    <dsp:sp modelId="{493849B1-7702-4A23-8817-B7FDC372B6FF}">
      <dsp:nvSpPr>
        <dsp:cNvPr id="0" name=""/>
        <dsp:cNvSpPr/>
      </dsp:nvSpPr>
      <dsp:spPr>
        <a:xfrm>
          <a:off x="1163052" y="730635"/>
          <a:ext cx="1290397" cy="1290397"/>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latin typeface="Times New Roman" panose="02020603050405020304" pitchFamily="18" charset="0"/>
              <a:cs typeface="Times New Roman" panose="02020603050405020304" pitchFamily="18" charset="0"/>
            </a:rPr>
            <a:t>Research Network</a:t>
          </a:r>
          <a:endParaRPr lang="en-US" sz="1900" kern="1200" dirty="0">
            <a:latin typeface="Times New Roman" panose="02020603050405020304" pitchFamily="18" charset="0"/>
            <a:cs typeface="Times New Roman" panose="02020603050405020304" pitchFamily="18" charset="0"/>
          </a:endParaRPr>
        </a:p>
      </dsp:txBody>
      <dsp:txXfrm>
        <a:off x="1352026" y="919609"/>
        <a:ext cx="912449" cy="91244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03720B9-BBB0-44BF-A3FE-1AEABCD7552C}" type="datetimeFigureOut">
              <a:rPr lang="en-GB" smtClean="0"/>
              <a:t>18/11/2019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2BF80AC-A704-45B0-BA80-07A57D873D3C}" type="slidenum">
              <a:rPr lang="en-GB" smtClean="0"/>
              <a:t>‹#›</a:t>
            </a:fld>
            <a:endParaRPr lang="en-GB"/>
          </a:p>
        </p:txBody>
      </p:sp>
    </p:spTree>
    <p:extLst>
      <p:ext uri="{BB962C8B-B14F-4D97-AF65-F5344CB8AC3E}">
        <p14:creationId xmlns:p14="http://schemas.microsoft.com/office/powerpoint/2010/main" val="3693712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ACD4125-A9DD-44A3-AF19-AB104D4C6DCC}" type="datetimeFigureOut">
              <a:rPr lang="en-GB" smtClean="0"/>
              <a:t>18/11/2019</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E1BD3F6-36CF-44DB-B9C3-EEE6E2A8A211}" type="slidenum">
              <a:rPr lang="en-GB" smtClean="0"/>
              <a:t>‹#›</a:t>
            </a:fld>
            <a:endParaRPr lang="en-GB"/>
          </a:p>
        </p:txBody>
      </p:sp>
    </p:spTree>
    <p:extLst>
      <p:ext uri="{BB962C8B-B14F-4D97-AF65-F5344CB8AC3E}">
        <p14:creationId xmlns:p14="http://schemas.microsoft.com/office/powerpoint/2010/main" val="536134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Setting out an improved EU health information system infrastructure</a:t>
            </a:r>
            <a:endParaRPr lang="en-GB" dirty="0"/>
          </a:p>
        </p:txBody>
      </p:sp>
      <p:sp>
        <p:nvSpPr>
          <p:cNvPr id="4" name="Slide Number Placeholder 3"/>
          <p:cNvSpPr>
            <a:spLocks noGrp="1"/>
          </p:cNvSpPr>
          <p:nvPr>
            <p:ph type="sldNum" sz="quarter" idx="10"/>
          </p:nvPr>
        </p:nvSpPr>
        <p:spPr/>
        <p:txBody>
          <a:bodyPr/>
          <a:lstStyle/>
          <a:p>
            <a:fld id="{7E1BD3F6-36CF-44DB-B9C3-EEE6E2A8A211}" type="slidenum">
              <a:rPr lang="en-GB" smtClean="0"/>
              <a:t>1</a:t>
            </a:fld>
            <a:endParaRPr lang="en-GB"/>
          </a:p>
        </p:txBody>
      </p:sp>
    </p:spTree>
    <p:extLst>
      <p:ext uri="{BB962C8B-B14F-4D97-AF65-F5344CB8AC3E}">
        <p14:creationId xmlns:p14="http://schemas.microsoft.com/office/powerpoint/2010/main" val="933371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BD3F6-36CF-44DB-B9C3-EEE6E2A8A211}" type="slidenum">
              <a:rPr lang="en-GB" smtClean="0"/>
              <a:t>10</a:t>
            </a:fld>
            <a:endParaRPr lang="en-GB"/>
          </a:p>
        </p:txBody>
      </p:sp>
    </p:spTree>
    <p:extLst>
      <p:ext uri="{BB962C8B-B14F-4D97-AF65-F5344CB8AC3E}">
        <p14:creationId xmlns:p14="http://schemas.microsoft.com/office/powerpoint/2010/main" val="102097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BD3F6-36CF-44DB-B9C3-EEE6E2A8A211}" type="slidenum">
              <a:rPr lang="en-GB" smtClean="0"/>
              <a:t>11</a:t>
            </a:fld>
            <a:endParaRPr lang="en-GB"/>
          </a:p>
        </p:txBody>
      </p:sp>
    </p:spTree>
    <p:extLst>
      <p:ext uri="{BB962C8B-B14F-4D97-AF65-F5344CB8AC3E}">
        <p14:creationId xmlns:p14="http://schemas.microsoft.com/office/powerpoint/2010/main" val="3773335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BD3F6-36CF-44DB-B9C3-EEE6E2A8A211}" type="slidenum">
              <a:rPr lang="en-GB" smtClean="0"/>
              <a:t>12</a:t>
            </a:fld>
            <a:endParaRPr lang="en-GB"/>
          </a:p>
        </p:txBody>
      </p:sp>
    </p:spTree>
    <p:extLst>
      <p:ext uri="{BB962C8B-B14F-4D97-AF65-F5344CB8AC3E}">
        <p14:creationId xmlns:p14="http://schemas.microsoft.com/office/powerpoint/2010/main" val="1043942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BD3F6-36CF-44DB-B9C3-EEE6E2A8A211}" type="slidenum">
              <a:rPr lang="en-GB" smtClean="0"/>
              <a:t>13</a:t>
            </a:fld>
            <a:endParaRPr lang="en-GB"/>
          </a:p>
        </p:txBody>
      </p:sp>
    </p:spTree>
    <p:extLst>
      <p:ext uri="{BB962C8B-B14F-4D97-AF65-F5344CB8AC3E}">
        <p14:creationId xmlns:p14="http://schemas.microsoft.com/office/powerpoint/2010/main" val="2779973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BD3F6-36CF-44DB-B9C3-EEE6E2A8A211}" type="slidenum">
              <a:rPr lang="en-GB" smtClean="0"/>
              <a:t>14</a:t>
            </a:fld>
            <a:endParaRPr lang="en-GB"/>
          </a:p>
        </p:txBody>
      </p:sp>
    </p:spTree>
    <p:extLst>
      <p:ext uri="{BB962C8B-B14F-4D97-AF65-F5344CB8AC3E}">
        <p14:creationId xmlns:p14="http://schemas.microsoft.com/office/powerpoint/2010/main" val="3307100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sym typeface="Wingdings" panose="05000000000000000000" pitchFamily="2" charset="2"/>
              </a:rPr>
              <a:t>FACILITING</a:t>
            </a:r>
            <a:r>
              <a:rPr lang="en-US" baseline="0" dirty="0" smtClean="0">
                <a:sym typeface="Wingdings" panose="05000000000000000000" pitchFamily="2" charset="2"/>
              </a:rPr>
              <a:t> KNOWLEDGE</a:t>
            </a:r>
          </a:p>
          <a:p>
            <a:r>
              <a:rPr lang="en-US" baseline="0" dirty="0" smtClean="0">
                <a:sym typeface="Wingdings" panose="05000000000000000000" pitchFamily="2" charset="2"/>
              </a:rPr>
              <a:t>Make use of the infrastructure </a:t>
            </a:r>
            <a:endParaRPr lang="en-US" dirty="0" smtClean="0">
              <a:sym typeface="Wingdings" panose="05000000000000000000" pitchFamily="2" charset="2"/>
            </a:endParaRPr>
          </a:p>
          <a:p>
            <a:r>
              <a:rPr lang="en-US" dirty="0" smtClean="0"/>
              <a:t>Data stays at home, </a:t>
            </a:r>
          </a:p>
          <a:p>
            <a:endParaRPr lang="en-GB" dirty="0"/>
          </a:p>
        </p:txBody>
      </p:sp>
      <p:sp>
        <p:nvSpPr>
          <p:cNvPr id="4" name="Slide Number Placeholder 3"/>
          <p:cNvSpPr>
            <a:spLocks noGrp="1"/>
          </p:cNvSpPr>
          <p:nvPr>
            <p:ph type="sldNum" sz="quarter" idx="10"/>
          </p:nvPr>
        </p:nvSpPr>
        <p:spPr/>
        <p:txBody>
          <a:bodyPr/>
          <a:lstStyle/>
          <a:p>
            <a:fld id="{7E1BD3F6-36CF-44DB-B9C3-EEE6E2A8A211}" type="slidenum">
              <a:rPr lang="en-GB" smtClean="0"/>
              <a:t>15</a:t>
            </a:fld>
            <a:endParaRPr lang="en-GB"/>
          </a:p>
        </p:txBody>
      </p:sp>
    </p:spTree>
    <p:extLst>
      <p:ext uri="{BB962C8B-B14F-4D97-AF65-F5344CB8AC3E}">
        <p14:creationId xmlns:p14="http://schemas.microsoft.com/office/powerpoint/2010/main" val="834401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135BD1-CD82-4683-A5D1-DECD95F543CD}" type="slidenum">
              <a:rPr lang="en-GB" smtClean="0"/>
              <a:t>16</a:t>
            </a:fld>
            <a:endParaRPr lang="en-GB" dirty="0"/>
          </a:p>
        </p:txBody>
      </p:sp>
    </p:spTree>
    <p:extLst>
      <p:ext uri="{BB962C8B-B14F-4D97-AF65-F5344CB8AC3E}">
        <p14:creationId xmlns:p14="http://schemas.microsoft.com/office/powerpoint/2010/main" val="2774700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1BD3F6-36CF-44DB-B9C3-EEE6E2A8A211}" type="slidenum">
              <a:rPr lang="en-GB" smtClean="0"/>
              <a:t>17</a:t>
            </a:fld>
            <a:endParaRPr lang="en-GB"/>
          </a:p>
        </p:txBody>
      </p:sp>
    </p:spTree>
    <p:extLst>
      <p:ext uri="{BB962C8B-B14F-4D97-AF65-F5344CB8AC3E}">
        <p14:creationId xmlns:p14="http://schemas.microsoft.com/office/powerpoint/2010/main" val="2911186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1BD3F6-36CF-44DB-B9C3-EEE6E2A8A211}" type="slidenum">
              <a:rPr lang="en-GB" smtClean="0"/>
              <a:t>18</a:t>
            </a:fld>
            <a:endParaRPr lang="en-GB"/>
          </a:p>
        </p:txBody>
      </p:sp>
    </p:spTree>
    <p:extLst>
      <p:ext uri="{BB962C8B-B14F-4D97-AF65-F5344CB8AC3E}">
        <p14:creationId xmlns:p14="http://schemas.microsoft.com/office/powerpoint/2010/main" val="1718725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Enable: to</a:t>
            </a:r>
            <a:r>
              <a:rPr lang="en-GB" baseline="0" dirty="0" smtClean="0"/>
              <a:t> identify sources, access sources, assess quality of source and reuse/ </a:t>
            </a:r>
            <a:endParaRPr lang="en-GB" dirty="0"/>
          </a:p>
        </p:txBody>
      </p:sp>
    </p:spTree>
    <p:extLst>
      <p:ext uri="{BB962C8B-B14F-4D97-AF65-F5344CB8AC3E}">
        <p14:creationId xmlns:p14="http://schemas.microsoft.com/office/powerpoint/2010/main" val="1145300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3 most important </a:t>
            </a:r>
            <a:r>
              <a:rPr lang="en-GB" b="1" dirty="0" smtClean="0"/>
              <a:t>DOMAINS</a:t>
            </a:r>
            <a:r>
              <a:rPr lang="en-GB" dirty="0" smtClean="0"/>
              <a:t> to</a:t>
            </a:r>
            <a:r>
              <a:rPr lang="en-GB" baseline="0" dirty="0" smtClean="0"/>
              <a:t> understand population health and health systems:</a:t>
            </a:r>
          </a:p>
          <a:p>
            <a:r>
              <a:rPr lang="en-GB" baseline="0" dirty="0" smtClean="0">
                <a:sym typeface="Wingdings" panose="05000000000000000000" pitchFamily="2" charset="2"/>
              </a:rPr>
              <a:t>What are drives of the dynamics of health of populations, what makes one population healthier than others and what is the impact of health systems in this.  Health systems comprises close to 10% of GDP in most countries and in some countries even more. B</a:t>
            </a:r>
            <a:r>
              <a:rPr lang="en-GB" baseline="0" dirty="0" smtClean="0"/>
              <a:t>etter understanding as to what comprises a health system, its goals, and the underlying structure and factors that drive its performance in relation to health outcomes is therefore essential</a:t>
            </a:r>
            <a:endParaRPr lang="en-GB" dirty="0" smtClean="0"/>
          </a:p>
          <a:p>
            <a:endParaRPr lang="en-GB" dirty="0" smtClean="0"/>
          </a:p>
          <a:p>
            <a:endParaRPr lang="en-GB" dirty="0"/>
          </a:p>
        </p:txBody>
      </p:sp>
    </p:spTree>
    <p:extLst>
      <p:ext uri="{BB962C8B-B14F-4D97-AF65-F5344CB8AC3E}">
        <p14:creationId xmlns:p14="http://schemas.microsoft.com/office/powerpoint/2010/main" val="2305882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E1BD3F6-36CF-44DB-B9C3-EEE6E2A8A211}" type="slidenum">
              <a:rPr lang="en-GB" smtClean="0"/>
              <a:t>4</a:t>
            </a:fld>
            <a:endParaRPr lang="en-GB"/>
          </a:p>
        </p:txBody>
      </p:sp>
    </p:spTree>
    <p:extLst>
      <p:ext uri="{BB962C8B-B14F-4D97-AF65-F5344CB8AC3E}">
        <p14:creationId xmlns:p14="http://schemas.microsoft.com/office/powerpoint/2010/main" val="849665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1BD3F6-36CF-44DB-B9C3-EEE6E2A8A211}" type="slidenum">
              <a:rPr lang="en-GB" smtClean="0"/>
              <a:t>5</a:t>
            </a:fld>
            <a:endParaRPr lang="en-GB"/>
          </a:p>
        </p:txBody>
      </p:sp>
    </p:spTree>
    <p:extLst>
      <p:ext uri="{BB962C8B-B14F-4D97-AF65-F5344CB8AC3E}">
        <p14:creationId xmlns:p14="http://schemas.microsoft.com/office/powerpoint/2010/main" val="2233387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1BD3F6-36CF-44DB-B9C3-EEE6E2A8A211}" type="slidenum">
              <a:rPr lang="en-GB" smtClean="0"/>
              <a:t>6</a:t>
            </a:fld>
            <a:endParaRPr lang="en-GB"/>
          </a:p>
        </p:txBody>
      </p:sp>
    </p:spTree>
    <p:extLst>
      <p:ext uri="{BB962C8B-B14F-4D97-AF65-F5344CB8AC3E}">
        <p14:creationId xmlns:p14="http://schemas.microsoft.com/office/powerpoint/2010/main" val="2664266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 </a:t>
            </a:r>
            <a:endParaRPr lang="nl-BE" baseline="0" dirty="0" smtClean="0"/>
          </a:p>
        </p:txBody>
      </p:sp>
      <p:sp>
        <p:nvSpPr>
          <p:cNvPr id="4" name="Slide Number Placeholder 3"/>
          <p:cNvSpPr>
            <a:spLocks noGrp="1"/>
          </p:cNvSpPr>
          <p:nvPr>
            <p:ph type="sldNum" sz="quarter" idx="10"/>
          </p:nvPr>
        </p:nvSpPr>
        <p:spPr/>
        <p:txBody>
          <a:bodyPr/>
          <a:lstStyle/>
          <a:p>
            <a:fld id="{7E1BD3F6-36CF-44DB-B9C3-EEE6E2A8A211}" type="slidenum">
              <a:rPr lang="en-GB" smtClean="0"/>
              <a:t>7</a:t>
            </a:fld>
            <a:endParaRPr lang="en-GB"/>
          </a:p>
        </p:txBody>
      </p:sp>
    </p:spTree>
    <p:extLst>
      <p:ext uri="{BB962C8B-B14F-4D97-AF65-F5344CB8AC3E}">
        <p14:creationId xmlns:p14="http://schemas.microsoft.com/office/powerpoint/2010/main" val="2672670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1BD3F6-36CF-44DB-B9C3-EEE6E2A8A211}" type="slidenum">
              <a:rPr lang="en-GB" smtClean="0"/>
              <a:t>8</a:t>
            </a:fld>
            <a:endParaRPr lang="en-GB"/>
          </a:p>
        </p:txBody>
      </p:sp>
    </p:spTree>
    <p:extLst>
      <p:ext uri="{BB962C8B-B14F-4D97-AF65-F5344CB8AC3E}">
        <p14:creationId xmlns:p14="http://schemas.microsoft.com/office/powerpoint/2010/main" val="106648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RI activities/services that facilitate </a:t>
            </a:r>
            <a:br>
              <a:rPr lang="en-GB" dirty="0" smtClean="0"/>
            </a:br>
            <a:r>
              <a:rPr lang="en-GB" dirty="0" smtClean="0"/>
              <a:t>the entire research process</a:t>
            </a:r>
            <a:endParaRPr lang="en-US" dirty="0"/>
          </a:p>
        </p:txBody>
      </p:sp>
      <p:sp>
        <p:nvSpPr>
          <p:cNvPr id="4" name="Slide Number Placeholder 3"/>
          <p:cNvSpPr>
            <a:spLocks noGrp="1"/>
          </p:cNvSpPr>
          <p:nvPr>
            <p:ph type="sldNum" sz="quarter" idx="10"/>
          </p:nvPr>
        </p:nvSpPr>
        <p:spPr/>
        <p:txBody>
          <a:bodyPr/>
          <a:lstStyle/>
          <a:p>
            <a:fld id="{7E1BD3F6-36CF-44DB-B9C3-EEE6E2A8A211}" type="slidenum">
              <a:rPr lang="en-GB" smtClean="0"/>
              <a:t>9</a:t>
            </a:fld>
            <a:endParaRPr lang="en-GB"/>
          </a:p>
        </p:txBody>
      </p:sp>
    </p:spTree>
    <p:extLst>
      <p:ext uri="{BB962C8B-B14F-4D97-AF65-F5344CB8AC3E}">
        <p14:creationId xmlns:p14="http://schemas.microsoft.com/office/powerpoint/2010/main" val="6087038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p:nvSpPr>
        <p:spPr>
          <a:xfrm>
            <a:off x="-17463" y="2528888"/>
            <a:ext cx="9180513" cy="1935162"/>
          </a:xfrm>
          <a:prstGeom prst="rect">
            <a:avLst/>
          </a:prstGeom>
          <a:solidFill>
            <a:srgbClr val="005CA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sp>
        <p:nvSpPr>
          <p:cNvPr id="6" name="Rectangle 5"/>
          <p:cNvSpPr/>
          <p:nvPr/>
        </p:nvSpPr>
        <p:spPr>
          <a:xfrm>
            <a:off x="3851275" y="4373563"/>
            <a:ext cx="5310188" cy="180975"/>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sp>
        <p:nvSpPr>
          <p:cNvPr id="3" name="Subtitle 2"/>
          <p:cNvSpPr>
            <a:spLocks noGrp="1"/>
          </p:cNvSpPr>
          <p:nvPr>
            <p:ph type="subTitle" idx="1"/>
          </p:nvPr>
        </p:nvSpPr>
        <p:spPr>
          <a:xfrm>
            <a:off x="3851920" y="3616168"/>
            <a:ext cx="5040560" cy="75793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dirty="0"/>
          </a:p>
        </p:txBody>
      </p:sp>
      <p:sp>
        <p:nvSpPr>
          <p:cNvPr id="2" name="Title 1"/>
          <p:cNvSpPr>
            <a:spLocks noGrp="1"/>
          </p:cNvSpPr>
          <p:nvPr>
            <p:ph type="ctrTitle"/>
          </p:nvPr>
        </p:nvSpPr>
        <p:spPr>
          <a:xfrm>
            <a:off x="685800" y="2671063"/>
            <a:ext cx="7772400" cy="765085"/>
          </a:xfrm>
        </p:spPr>
        <p:txBody>
          <a:bodyPr>
            <a:normAutofit/>
          </a:bodyPr>
          <a:lstStyle>
            <a:lvl1pPr>
              <a:defRPr sz="3200">
                <a:solidFill>
                  <a:schemeClr val="bg1"/>
                </a:solidFill>
                <a:latin typeface="Trebuchet MS" pitchFamily="34" charset="0"/>
                <a:ea typeface="Tahoma" pitchFamily="34" charset="0"/>
                <a:cs typeface="Tahoma" pitchFamily="34" charset="0"/>
              </a:defRPr>
            </a:lvl1pPr>
          </a:lstStyle>
          <a:p>
            <a:r>
              <a:rPr lang="en-US" smtClean="0"/>
              <a:t>Click to edit Master title style</a:t>
            </a:r>
            <a:endParaRPr lang="nl-BE" dirty="0"/>
          </a:p>
        </p:txBody>
      </p:sp>
      <p:pic>
        <p:nvPicPr>
          <p:cNvPr id="7" name="Picture 6"/>
          <p:cNvPicPr>
            <a:picLocks noChangeAspect="1"/>
          </p:cNvPicPr>
          <p:nvPr userDrawn="1"/>
        </p:nvPicPr>
        <p:blipFill>
          <a:blip r:embed="rId2"/>
          <a:stretch>
            <a:fillRect/>
          </a:stretch>
        </p:blipFill>
        <p:spPr>
          <a:xfrm>
            <a:off x="2933471" y="382826"/>
            <a:ext cx="3277057" cy="1819529"/>
          </a:xfrm>
          <a:prstGeom prst="rect">
            <a:avLst/>
          </a:prstGeom>
        </p:spPr>
      </p:pic>
      <p:pic>
        <p:nvPicPr>
          <p:cNvPr id="3075" name="Picture 3"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9087" y="6011729"/>
            <a:ext cx="167737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6010331" y="6048968"/>
            <a:ext cx="771469" cy="514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userDrawn="1"/>
        </p:nvSpPr>
        <p:spPr>
          <a:xfrm>
            <a:off x="6781800" y="5983069"/>
            <a:ext cx="1981200" cy="646331"/>
          </a:xfrm>
          <a:prstGeom prst="rect">
            <a:avLst/>
          </a:prstGeom>
          <a:noFill/>
        </p:spPr>
        <p:txBody>
          <a:bodyPr wrap="square" rtlCol="0">
            <a:spAutoFit/>
          </a:bodyPr>
          <a:lstStyle/>
          <a:p>
            <a:pPr algn="l"/>
            <a:r>
              <a:rPr lang="en-US" sz="1200" b="0" dirty="0" smtClean="0">
                <a:latin typeface="Trebuchet MS" pitchFamily="34" charset="0"/>
              </a:rPr>
              <a:t>This project is funded</a:t>
            </a:r>
            <a:r>
              <a:rPr lang="en-US" sz="1200" b="0" baseline="0" dirty="0" smtClean="0">
                <a:latin typeface="Trebuchet MS" pitchFamily="34" charset="0"/>
              </a:rPr>
              <a:t> </a:t>
            </a:r>
            <a:r>
              <a:rPr lang="en-US" sz="1200" b="0" dirty="0" smtClean="0">
                <a:latin typeface="Trebuchet MS" pitchFamily="34" charset="0"/>
              </a:rPr>
              <a:t>by the Health </a:t>
            </a:r>
            <a:r>
              <a:rPr lang="en-US" sz="1200" b="0" dirty="0" err="1" smtClean="0">
                <a:latin typeface="Trebuchet MS" pitchFamily="34" charset="0"/>
              </a:rPr>
              <a:t>Programme</a:t>
            </a:r>
            <a:r>
              <a:rPr lang="en-US" sz="1200" b="0" dirty="0" smtClean="0">
                <a:latin typeface="Trebuchet MS" pitchFamily="34" charset="0"/>
              </a:rPr>
              <a:t> of the European Union</a:t>
            </a:r>
            <a:endParaRPr lang="en-US" sz="1200" b="0" dirty="0">
              <a:latin typeface="Trebuchet MS" pitchFamily="34" charset="0"/>
            </a:endParaRPr>
          </a:p>
        </p:txBody>
      </p:sp>
    </p:spTree>
    <p:extLst>
      <p:ext uri="{BB962C8B-B14F-4D97-AF65-F5344CB8AC3E}">
        <p14:creationId xmlns:p14="http://schemas.microsoft.com/office/powerpoint/2010/main" val="21858311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39127"/>
          </a:xfrm>
        </p:spPr>
        <p:txBody>
          <a:bodyPr anchor="b">
            <a:normAutofit/>
          </a:bodyPr>
          <a:lstStyle>
            <a:lvl1pPr algn="r">
              <a:defRPr sz="2600">
                <a:solidFill>
                  <a:srgbClr val="005CA9"/>
                </a:solidFill>
              </a:defRPr>
            </a:lvl1pPr>
          </a:lstStyle>
          <a:p>
            <a:r>
              <a:rPr lang="en-US" smtClean="0"/>
              <a:t>Click to edit Master title style</a:t>
            </a:r>
            <a:endParaRPr lang="nl-BE" dirty="0"/>
          </a:p>
        </p:txBody>
      </p:sp>
      <p:sp>
        <p:nvSpPr>
          <p:cNvPr id="3" name="Content Placeholder 2"/>
          <p:cNvSpPr>
            <a:spLocks noGrp="1"/>
          </p:cNvSpPr>
          <p:nvPr>
            <p:ph idx="1"/>
          </p:nvPr>
        </p:nvSpPr>
        <p:spPr>
          <a:xfrm>
            <a:off x="457200" y="1600201"/>
            <a:ext cx="8229600" cy="3719009"/>
          </a:xfrm>
        </p:spPr>
        <p:txBody>
          <a:bodyPr/>
          <a:lstStyle>
            <a:lvl1pPr marL="342900" indent="-342900">
              <a:buFont typeface="Trebuchet MS" pitchFamily="34" charset="0"/>
              <a:buChar char="–"/>
              <a:defRPr/>
            </a:lvl1pPr>
            <a:lvl2pPr marL="542925" indent="-285750">
              <a:buFont typeface="Trebuchet MS" pitchFamily="34" charset="0"/>
              <a:buChar char="–"/>
              <a:defRPr/>
            </a:lvl2pPr>
            <a:lvl3pPr marL="717550" indent="-228600">
              <a:buFont typeface="Trebuchet MS" pitchFamily="34" charset="0"/>
              <a:buChar char="–"/>
              <a:defRPr/>
            </a:lvl3pPr>
            <a:lvl4pPr marL="992188" indent="-228600">
              <a:buFont typeface="Trebuchet MS" pitchFamily="34" charset="0"/>
              <a:buChar char="–"/>
              <a:defRPr/>
            </a:lvl4pPr>
            <a:lvl5pPr marL="1258888" indent="-228600">
              <a:buFont typeface="Trebuchet MS"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6" name="Rectangle 5"/>
          <p:cNvSpPr/>
          <p:nvPr userDrawn="1"/>
        </p:nvSpPr>
        <p:spPr>
          <a:xfrm>
            <a:off x="3376612" y="1333063"/>
            <a:ext cx="5310188" cy="180975"/>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7" name="Picture 6"/>
          <p:cNvPicPr>
            <a:picLocks noChangeAspect="1"/>
          </p:cNvPicPr>
          <p:nvPr userDrawn="1"/>
        </p:nvPicPr>
        <p:blipFill>
          <a:blip r:embed="rId2"/>
          <a:stretch>
            <a:fillRect/>
          </a:stretch>
        </p:blipFill>
        <p:spPr>
          <a:xfrm>
            <a:off x="76200" y="233036"/>
            <a:ext cx="1981200" cy="1100027"/>
          </a:xfrm>
          <a:prstGeom prst="rect">
            <a:avLst/>
          </a:prstGeom>
        </p:spPr>
      </p:pic>
    </p:spTree>
    <p:extLst>
      <p:ext uri="{BB962C8B-B14F-4D97-AF65-F5344CB8AC3E}">
        <p14:creationId xmlns:p14="http://schemas.microsoft.com/office/powerpoint/2010/main" val="4301377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102040"/>
            <a:ext cx="7772400" cy="1272063"/>
          </a:xfrm>
        </p:spPr>
        <p:txBody>
          <a:bodyPr anchor="b">
            <a:normAutofit/>
          </a:bodyPr>
          <a:lstStyle>
            <a:lvl1pPr algn="r">
              <a:defRPr sz="3000" b="0" cap="none">
                <a:solidFill>
                  <a:srgbClr val="005CA9"/>
                </a:solidFill>
              </a:defRPr>
            </a:lvl1pPr>
          </a:lstStyle>
          <a:p>
            <a:r>
              <a:rPr lang="en-US" smtClean="0"/>
              <a:t>Click to edit Master title style</a:t>
            </a:r>
            <a:endParaRPr lang="nl-BE" dirty="0"/>
          </a:p>
        </p:txBody>
      </p:sp>
      <p:sp>
        <p:nvSpPr>
          <p:cNvPr id="5" name="Rectangle 4"/>
          <p:cNvSpPr/>
          <p:nvPr userDrawn="1"/>
        </p:nvSpPr>
        <p:spPr>
          <a:xfrm>
            <a:off x="3833812" y="4374103"/>
            <a:ext cx="5310188" cy="180975"/>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6" name="Picture 5"/>
          <p:cNvPicPr>
            <a:picLocks noChangeAspect="1"/>
          </p:cNvPicPr>
          <p:nvPr userDrawn="1"/>
        </p:nvPicPr>
        <p:blipFill>
          <a:blip r:embed="rId2"/>
          <a:stretch>
            <a:fillRect/>
          </a:stretch>
        </p:blipFill>
        <p:spPr>
          <a:xfrm>
            <a:off x="551567" y="543289"/>
            <a:ext cx="1981200" cy="1100027"/>
          </a:xfrm>
          <a:prstGeom prst="rect">
            <a:avLst/>
          </a:prstGeom>
        </p:spPr>
      </p:pic>
      <p:pic>
        <p:nvPicPr>
          <p:cNvPr id="7" name="Picture 3"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8158" y="5832827"/>
            <a:ext cx="1508018" cy="47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5614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039127"/>
          </a:xfrm>
        </p:spPr>
        <p:txBody>
          <a:bodyPr anchor="b">
            <a:normAutofit/>
          </a:bodyPr>
          <a:lstStyle>
            <a:lvl1pPr algn="r">
              <a:defRPr sz="2600">
                <a:solidFill>
                  <a:srgbClr val="005CA9"/>
                </a:solidFill>
              </a:defRPr>
            </a:lvl1pPr>
          </a:lstStyle>
          <a:p>
            <a:r>
              <a:rPr lang="en-US" smtClean="0"/>
              <a:t>Click to edit Master title style</a:t>
            </a:r>
            <a:endParaRPr lang="nl-BE" dirty="0"/>
          </a:p>
        </p:txBody>
      </p:sp>
      <p:sp>
        <p:nvSpPr>
          <p:cNvPr id="5" name="Rectangle 4"/>
          <p:cNvSpPr/>
          <p:nvPr userDrawn="1"/>
        </p:nvSpPr>
        <p:spPr>
          <a:xfrm>
            <a:off x="3851275" y="1313765"/>
            <a:ext cx="5310188" cy="180975"/>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6" name="Picture 5"/>
          <p:cNvPicPr>
            <a:picLocks noChangeAspect="1"/>
          </p:cNvPicPr>
          <p:nvPr userDrawn="1"/>
        </p:nvPicPr>
        <p:blipFill>
          <a:blip r:embed="rId2"/>
          <a:stretch>
            <a:fillRect/>
          </a:stretch>
        </p:blipFill>
        <p:spPr>
          <a:xfrm>
            <a:off x="525409" y="304225"/>
            <a:ext cx="1981200" cy="1100027"/>
          </a:xfrm>
          <a:prstGeom prst="rect">
            <a:avLst/>
          </a:prstGeom>
        </p:spPr>
      </p:pic>
      <p:pic>
        <p:nvPicPr>
          <p:cNvPr id="8" name="Picture 3"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0" y="5955386"/>
            <a:ext cx="1508018" cy="47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107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118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BE" smtClean="0"/>
          </a:p>
        </p:txBody>
      </p:sp>
      <p:sp>
        <p:nvSpPr>
          <p:cNvPr id="1027" name="Text Placeholder 2"/>
          <p:cNvSpPr>
            <a:spLocks noGrp="1"/>
          </p:cNvSpPr>
          <p:nvPr>
            <p:ph type="body" idx="1"/>
          </p:nvPr>
        </p:nvSpPr>
        <p:spPr bwMode="auto">
          <a:xfrm>
            <a:off x="457200" y="1600200"/>
            <a:ext cx="8229600" cy="371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rtl="0" eaLnBrk="1" fontAlgn="base" hangingPunct="1">
        <a:spcBef>
          <a:spcPct val="0"/>
        </a:spcBef>
        <a:spcAft>
          <a:spcPct val="0"/>
        </a:spcAft>
        <a:defRPr sz="2800" kern="1200">
          <a:solidFill>
            <a:schemeClr val="tx1"/>
          </a:solidFill>
          <a:latin typeface="Trebuchet MS" pitchFamily="34" charset="0"/>
          <a:ea typeface="Tahoma" pitchFamily="34" charset="0"/>
          <a:cs typeface="Tahoma" pitchFamily="34" charset="0"/>
        </a:defRPr>
      </a:lvl1pPr>
      <a:lvl2pPr algn="ctr" rtl="0" eaLnBrk="1" fontAlgn="base" hangingPunct="1">
        <a:spcBef>
          <a:spcPct val="0"/>
        </a:spcBef>
        <a:spcAft>
          <a:spcPct val="0"/>
        </a:spcAft>
        <a:defRPr sz="2800">
          <a:solidFill>
            <a:schemeClr val="tx1"/>
          </a:solidFill>
          <a:latin typeface="Trebuchet MS" pitchFamily="34" charset="0"/>
          <a:cs typeface="Tahoma" pitchFamily="34" charset="0"/>
        </a:defRPr>
      </a:lvl2pPr>
      <a:lvl3pPr algn="ctr" rtl="0" eaLnBrk="1" fontAlgn="base" hangingPunct="1">
        <a:spcBef>
          <a:spcPct val="0"/>
        </a:spcBef>
        <a:spcAft>
          <a:spcPct val="0"/>
        </a:spcAft>
        <a:defRPr sz="2800">
          <a:solidFill>
            <a:schemeClr val="tx1"/>
          </a:solidFill>
          <a:latin typeface="Trebuchet MS" pitchFamily="34" charset="0"/>
          <a:cs typeface="Tahoma" pitchFamily="34" charset="0"/>
        </a:defRPr>
      </a:lvl3pPr>
      <a:lvl4pPr algn="ctr" rtl="0" eaLnBrk="1" fontAlgn="base" hangingPunct="1">
        <a:spcBef>
          <a:spcPct val="0"/>
        </a:spcBef>
        <a:spcAft>
          <a:spcPct val="0"/>
        </a:spcAft>
        <a:defRPr sz="2800">
          <a:solidFill>
            <a:schemeClr val="tx1"/>
          </a:solidFill>
          <a:latin typeface="Trebuchet MS" pitchFamily="34" charset="0"/>
          <a:cs typeface="Tahoma" pitchFamily="34" charset="0"/>
        </a:defRPr>
      </a:lvl4pPr>
      <a:lvl5pPr algn="ctr" rtl="0" eaLnBrk="1" fontAlgn="base" hangingPunct="1">
        <a:spcBef>
          <a:spcPct val="0"/>
        </a:spcBef>
        <a:spcAft>
          <a:spcPct val="0"/>
        </a:spcAft>
        <a:defRPr sz="2800">
          <a:solidFill>
            <a:schemeClr val="tx1"/>
          </a:solidFill>
          <a:latin typeface="Trebuchet MS" pitchFamily="34" charset="0"/>
          <a:cs typeface="Tahoma" pitchFamily="34" charset="0"/>
        </a:defRPr>
      </a:lvl5pPr>
      <a:lvl6pPr marL="457200" algn="ctr" rtl="0" eaLnBrk="1" fontAlgn="base" hangingPunct="1">
        <a:spcBef>
          <a:spcPct val="0"/>
        </a:spcBef>
        <a:spcAft>
          <a:spcPct val="0"/>
        </a:spcAft>
        <a:defRPr sz="2800">
          <a:solidFill>
            <a:schemeClr val="tx1"/>
          </a:solidFill>
          <a:latin typeface="Trebuchet MS" pitchFamily="34" charset="0"/>
          <a:cs typeface="Tahoma" pitchFamily="34" charset="0"/>
        </a:defRPr>
      </a:lvl6pPr>
      <a:lvl7pPr marL="914400" algn="ctr" rtl="0" eaLnBrk="1" fontAlgn="base" hangingPunct="1">
        <a:spcBef>
          <a:spcPct val="0"/>
        </a:spcBef>
        <a:spcAft>
          <a:spcPct val="0"/>
        </a:spcAft>
        <a:defRPr sz="2800">
          <a:solidFill>
            <a:schemeClr val="tx1"/>
          </a:solidFill>
          <a:latin typeface="Trebuchet MS" pitchFamily="34" charset="0"/>
          <a:cs typeface="Tahoma" pitchFamily="34" charset="0"/>
        </a:defRPr>
      </a:lvl7pPr>
      <a:lvl8pPr marL="1371600" algn="ctr" rtl="0" eaLnBrk="1" fontAlgn="base" hangingPunct="1">
        <a:spcBef>
          <a:spcPct val="0"/>
        </a:spcBef>
        <a:spcAft>
          <a:spcPct val="0"/>
        </a:spcAft>
        <a:defRPr sz="2800">
          <a:solidFill>
            <a:schemeClr val="tx1"/>
          </a:solidFill>
          <a:latin typeface="Trebuchet MS" pitchFamily="34" charset="0"/>
          <a:cs typeface="Tahoma" pitchFamily="34" charset="0"/>
        </a:defRPr>
      </a:lvl8pPr>
      <a:lvl9pPr marL="1828800" algn="ctr" rtl="0" eaLnBrk="1" fontAlgn="base" hangingPunct="1">
        <a:spcBef>
          <a:spcPct val="0"/>
        </a:spcBef>
        <a:spcAft>
          <a:spcPct val="0"/>
        </a:spcAft>
        <a:defRPr sz="2800">
          <a:solidFill>
            <a:schemeClr val="tx1"/>
          </a:solidFill>
          <a:latin typeface="Trebuchet MS" pitchFamily="34" charset="0"/>
          <a:cs typeface="Tahoma" pitchFamily="34" charset="0"/>
        </a:defRPr>
      </a:lvl9pPr>
    </p:titleStyle>
    <p:bodyStyle>
      <a:lvl1pPr marL="342900" indent="-342900" algn="l" rtl="0" eaLnBrk="1" fontAlgn="base" hangingPunct="1">
        <a:spcBef>
          <a:spcPct val="20000"/>
        </a:spcBef>
        <a:spcAft>
          <a:spcPct val="0"/>
        </a:spcAft>
        <a:buFont typeface="Arial" charset="0"/>
        <a:buChar char="•"/>
        <a:defRPr sz="2400" kern="1200">
          <a:solidFill>
            <a:schemeClr val="tx1"/>
          </a:solidFill>
          <a:latin typeface="Trebuchet MS" pitchFamily="34" charset="0"/>
          <a:ea typeface="Tahoma" pitchFamily="34" charset="0"/>
          <a:cs typeface="Tahoma" pitchFamily="34"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Trebuchet MS" pitchFamily="34" charset="0"/>
          <a:ea typeface="Tahoma" pitchFamily="34" charset="0"/>
          <a:cs typeface="Tahoma" pitchFamily="34" charset="0"/>
        </a:defRPr>
      </a:lvl2pPr>
      <a:lvl3pPr marL="1143000" indent="-228600" algn="l" rtl="0" eaLnBrk="1" fontAlgn="base" hangingPunct="1">
        <a:spcBef>
          <a:spcPct val="20000"/>
        </a:spcBef>
        <a:spcAft>
          <a:spcPct val="0"/>
        </a:spcAft>
        <a:buFont typeface="Arial" charset="0"/>
        <a:buChar char="•"/>
        <a:defRPr kern="1200">
          <a:solidFill>
            <a:schemeClr val="tx1"/>
          </a:solidFill>
          <a:latin typeface="Trebuchet MS" pitchFamily="34" charset="0"/>
          <a:ea typeface="Tahoma" pitchFamily="34" charset="0"/>
          <a:cs typeface="Tahoma" pitchFamily="34" charset="0"/>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Trebuchet MS" pitchFamily="34" charset="0"/>
          <a:ea typeface="Tahoma" pitchFamily="34" charset="0"/>
          <a:cs typeface="Tahoma" pitchFamily="34" charset="0"/>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Trebuchet MS"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act.coordination@sciensano.b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114301" y="2743200"/>
            <a:ext cx="8991599" cy="1219199"/>
          </a:xfrm>
        </p:spPr>
        <p:txBody>
          <a:bodyPr>
            <a:normAutofit/>
          </a:bodyPr>
          <a:lstStyle/>
          <a:p>
            <a:r>
              <a:rPr lang="en-US" dirty="0" smtClean="0"/>
              <a:t>Distributed Infrastructure on Population Health </a:t>
            </a:r>
            <a:br>
              <a:rPr lang="en-US" dirty="0" smtClean="0"/>
            </a:br>
            <a:r>
              <a:rPr lang="en-US" dirty="0" smtClean="0"/>
              <a:t>DIPoH</a:t>
            </a:r>
          </a:p>
        </p:txBody>
      </p:sp>
      <p:sp>
        <p:nvSpPr>
          <p:cNvPr id="7171" name="Subtitle 2"/>
          <p:cNvSpPr>
            <a:spLocks noGrp="1"/>
          </p:cNvSpPr>
          <p:nvPr>
            <p:ph type="subTitle" idx="1"/>
          </p:nvPr>
        </p:nvSpPr>
        <p:spPr>
          <a:xfrm>
            <a:off x="4191000" y="3962399"/>
            <a:ext cx="5041900" cy="411163"/>
          </a:xfrm>
        </p:spPr>
        <p:txBody>
          <a:bodyPr>
            <a:normAutofit fontScale="70000" lnSpcReduction="20000"/>
          </a:bodyPr>
          <a:lstStyle/>
          <a:p>
            <a:r>
              <a:rPr lang="en-US" dirty="0" smtClean="0"/>
              <a:t>Assembly of Members II – 13 November 2019, </a:t>
            </a:r>
            <a:r>
              <a:rPr lang="en-US" dirty="0" err="1" smtClean="0"/>
              <a:t>Brussles</a:t>
            </a:r>
            <a:endParaRPr lang="en-US" dirty="0"/>
          </a:p>
        </p:txBody>
      </p:sp>
      <p:sp>
        <p:nvSpPr>
          <p:cNvPr id="5" name="TextBox 4"/>
          <p:cNvSpPr txBox="1"/>
          <p:nvPr/>
        </p:nvSpPr>
        <p:spPr>
          <a:xfrm>
            <a:off x="114301" y="5943600"/>
            <a:ext cx="5257799" cy="646331"/>
          </a:xfrm>
          <a:prstGeom prst="rect">
            <a:avLst/>
          </a:prstGeom>
          <a:solidFill>
            <a:schemeClr val="bg1"/>
          </a:solidFill>
        </p:spPr>
        <p:txBody>
          <a:bodyPr wrap="square" rtlCol="0">
            <a:spAutoFit/>
          </a:bodyPr>
          <a:lstStyle/>
          <a:p>
            <a:r>
              <a:rPr lang="en-GB" sz="1200" dirty="0" smtClean="0">
                <a:latin typeface="Trebuchet MS" pitchFamily="34" charset="0"/>
              </a:rPr>
              <a:t>Name: </a:t>
            </a:r>
            <a:r>
              <a:rPr lang="en-GB" sz="1200" dirty="0">
                <a:latin typeface="Trebuchet MS" pitchFamily="34" charset="0"/>
              </a:rPr>
              <a:t>Linda </a:t>
            </a:r>
            <a:r>
              <a:rPr lang="en-GB" sz="1200" dirty="0" smtClean="0">
                <a:latin typeface="Trebuchet MS" pitchFamily="34" charset="0"/>
              </a:rPr>
              <a:t>Abboud, Petronille Bogaert and Herman Van Oyen</a:t>
            </a:r>
            <a:endParaRPr lang="en-GB" sz="1200" dirty="0">
              <a:latin typeface="Trebuchet MS" pitchFamily="34" charset="0"/>
            </a:endParaRPr>
          </a:p>
          <a:p>
            <a:r>
              <a:rPr lang="en-GB" sz="1200" dirty="0" smtClean="0">
                <a:latin typeface="Trebuchet MS" pitchFamily="34" charset="0"/>
              </a:rPr>
              <a:t>Institution: Sciensano, Belgium</a:t>
            </a:r>
          </a:p>
          <a:p>
            <a:r>
              <a:rPr lang="en-US" sz="1200" dirty="0">
                <a:latin typeface="Trebuchet MS" panose="020B0603020202020204" pitchFamily="34" charset="0"/>
              </a:rPr>
              <a:t>Contact: </a:t>
            </a:r>
            <a:r>
              <a:rPr lang="en-US" sz="1200" dirty="0" smtClean="0">
                <a:latin typeface="Trebuchet MS" panose="020B0603020202020204" pitchFamily="34" charset="0"/>
                <a:hlinkClick r:id="rId3"/>
              </a:rPr>
              <a:t>infact.coordination@sciensano.be</a:t>
            </a:r>
            <a:endParaRPr lang="en-GB" sz="1200" dirty="0" smtClean="0">
              <a:latin typeface="Trebuchet MS" pitchFamily="34" charset="0"/>
            </a:endParaRPr>
          </a:p>
        </p:txBody>
      </p:sp>
    </p:spTree>
    <p:extLst>
      <p:ext uri="{BB962C8B-B14F-4D97-AF65-F5344CB8AC3E}">
        <p14:creationId xmlns:p14="http://schemas.microsoft.com/office/powerpoint/2010/main" val="204221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b="1" u="sng" dirty="0">
                <a:solidFill>
                  <a:schemeClr val="accent1"/>
                </a:solidFill>
              </a:rPr>
              <a:t/>
            </a:r>
            <a:br>
              <a:rPr lang="en-US" sz="2800" b="1" u="sng" dirty="0">
                <a:solidFill>
                  <a:schemeClr val="accent1"/>
                </a:solidFill>
              </a:rPr>
            </a:br>
            <a:r>
              <a:rPr lang="en-US" dirty="0">
                <a:solidFill>
                  <a:schemeClr val="accent1"/>
                </a:solidFill>
              </a:rPr>
              <a:t>I. </a:t>
            </a:r>
            <a:r>
              <a:rPr lang="en-US" dirty="0">
                <a:solidFill>
                  <a:srgbClr val="297AB0"/>
                </a:solidFill>
              </a:rPr>
              <a:t>Core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9934626"/>
              </p:ext>
            </p:extLst>
          </p:nvPr>
        </p:nvGraphicFramePr>
        <p:xfrm>
          <a:off x="209309" y="1524000"/>
          <a:ext cx="8934691" cy="5257800"/>
        </p:xfrm>
        <a:graphic>
          <a:graphicData uri="http://schemas.openxmlformats.org/drawingml/2006/table">
            <a:tbl>
              <a:tblPr firstRow="1" bandRow="1">
                <a:tableStyleId>{5940675A-B579-460E-94D1-54222C63F5DA}</a:tableStyleId>
              </a:tblPr>
              <a:tblGrid>
                <a:gridCol w="4667491">
                  <a:extLst>
                    <a:ext uri="{9D8B030D-6E8A-4147-A177-3AD203B41FA5}">
                      <a16:colId xmlns:a16="http://schemas.microsoft.com/office/drawing/2014/main" val="3670530898"/>
                    </a:ext>
                  </a:extLst>
                </a:gridCol>
                <a:gridCol w="4267200">
                  <a:extLst>
                    <a:ext uri="{9D8B030D-6E8A-4147-A177-3AD203B41FA5}">
                      <a16:colId xmlns:a16="http://schemas.microsoft.com/office/drawing/2014/main" val="1860140322"/>
                    </a:ext>
                  </a:extLst>
                </a:gridCol>
              </a:tblGrid>
              <a:tr h="5257800">
                <a:tc>
                  <a:txBody>
                    <a:bodyPr/>
                    <a:lstStyle/>
                    <a:p>
                      <a:endParaRPr lang="en-GB" sz="2000" kern="1200" dirty="0" smtClean="0">
                        <a:solidFill>
                          <a:schemeClr val="tx2"/>
                        </a:solidFill>
                        <a:latin typeface="Trebuchet MS" pitchFamily="34" charset="0"/>
                        <a:ea typeface="Tahoma" pitchFamily="34" charset="0"/>
                        <a:cs typeface="Tahoma"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2"/>
                          </a:solidFill>
                          <a:latin typeface="Trebuchet MS" pitchFamily="34" charset="0"/>
                          <a:ea typeface="Tahoma" pitchFamily="34" charset="0"/>
                          <a:cs typeface="Tahoma" pitchFamily="34" charset="0"/>
                        </a:rPr>
                        <a:t>    </a:t>
                      </a:r>
                      <a:r>
                        <a:rPr lang="en-US" sz="2000" kern="1200" dirty="0" smtClean="0">
                          <a:solidFill>
                            <a:srgbClr val="5294BF"/>
                          </a:solidFill>
                          <a:latin typeface="Trebuchet MS" pitchFamily="34" charset="0"/>
                          <a:ea typeface="Tahoma" pitchFamily="34" charset="0"/>
                          <a:cs typeface="Tahoma" pitchFamily="34" charset="0"/>
                        </a:rPr>
                        <a:t>Catalogue of collections of FAIR data</a:t>
                      </a:r>
                      <a:endParaRPr lang="en-GB" sz="2000" kern="1200" dirty="0" smtClean="0">
                        <a:solidFill>
                          <a:srgbClr val="5294BF"/>
                        </a:solidFill>
                        <a:latin typeface="Trebuchet MS" pitchFamily="34" charset="0"/>
                        <a:ea typeface="Tahoma" pitchFamily="34" charset="0"/>
                        <a:cs typeface="Tahoma" pitchFamily="34" charset="0"/>
                      </a:endParaRPr>
                    </a:p>
                    <a:p>
                      <a:endParaRPr lang="en-GB" sz="2000" dirty="0" smtClean="0">
                        <a:solidFill>
                          <a:schemeClr val="tx2"/>
                        </a:solidFill>
                        <a:latin typeface="Trebuchet MS" panose="020B0603020202020204" pitchFamily="34" charset="0"/>
                      </a:endParaRPr>
                    </a:p>
                    <a:p>
                      <a:pPr marL="285750" lvl="0" indent="-285750">
                        <a:buFont typeface="Arial" panose="020B0604020202020204" pitchFamily="34" charset="0"/>
                        <a:buChar char="•"/>
                      </a:pPr>
                      <a:r>
                        <a:rPr lang="en-US" dirty="0" smtClean="0">
                          <a:latin typeface="Trebuchet MS" panose="020B0603020202020204" pitchFamily="34" charset="0"/>
                        </a:rPr>
                        <a:t>Search engine: find data, find a network, find an expert, find data tools, knowledge translation tools and services</a:t>
                      </a:r>
                    </a:p>
                    <a:p>
                      <a:pPr marL="285750" lvl="0" indent="-285750">
                        <a:buFont typeface="Arial" panose="020B0604020202020204" pitchFamily="34" charset="0"/>
                        <a:buChar char="•"/>
                      </a:pPr>
                      <a:r>
                        <a:rPr lang="en-US" dirty="0" smtClean="0">
                          <a:latin typeface="Trebuchet MS" panose="020B0603020202020204" pitchFamily="34" charset="0"/>
                        </a:rPr>
                        <a:t>Develop and maintain repositories for: international comparative datasets, indicator sets, research articles and reports from the networks, standards and guidelines, methods, metadata</a:t>
                      </a:r>
                    </a:p>
                    <a:p>
                      <a:pPr marL="285750" lvl="0" indent="-285750">
                        <a:buFont typeface="Arial" panose="020B0604020202020204" pitchFamily="34" charset="0"/>
                        <a:buChar char="•"/>
                      </a:pPr>
                      <a:r>
                        <a:rPr lang="en-US" dirty="0" smtClean="0">
                          <a:latin typeface="Trebuchet MS" panose="020B0603020202020204" pitchFamily="34" charset="0"/>
                        </a:rPr>
                        <a:t>Facilitate access to relevant classification methods and standards</a:t>
                      </a:r>
                    </a:p>
                    <a:p>
                      <a:pPr marL="285750" lvl="0" indent="-285750">
                        <a:buFont typeface="Arial" panose="020B0604020202020204" pitchFamily="34" charset="0"/>
                        <a:buChar char="•"/>
                      </a:pPr>
                      <a:r>
                        <a:rPr lang="en-US" dirty="0" smtClean="0">
                          <a:latin typeface="Trebuchet MS" panose="020B0603020202020204" pitchFamily="34" charset="0"/>
                        </a:rPr>
                        <a:t>Map of open access software solutions</a:t>
                      </a:r>
                    </a:p>
                    <a:p>
                      <a:pPr marL="285750" lvl="0" indent="-285750">
                        <a:buFont typeface="Arial" panose="020B0604020202020204" pitchFamily="34" charset="0"/>
                        <a:buChar char="•"/>
                      </a:pPr>
                      <a:r>
                        <a:rPr lang="en-US" dirty="0" smtClean="0">
                          <a:latin typeface="Trebuchet MS" panose="020B0603020202020204" pitchFamily="34" charset="0"/>
                        </a:rPr>
                        <a:t>Literature searches and reviews</a:t>
                      </a:r>
                    </a:p>
                    <a:p>
                      <a:pPr marL="285750" lvl="0" indent="-285750">
                        <a:buFont typeface="Arial" panose="020B0604020202020204" pitchFamily="34" charset="0"/>
                        <a:buChar char="•"/>
                      </a:pPr>
                      <a:r>
                        <a:rPr lang="en-US" dirty="0" smtClean="0">
                          <a:latin typeface="Trebuchet MS" panose="020B0603020202020204" pitchFamily="34" charset="0"/>
                        </a:rPr>
                        <a:t>Collective memory EU population health and health systems projects </a:t>
                      </a: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endParaRPr lang="en-GB" sz="2000" kern="1200" dirty="0" smtClean="0">
                        <a:solidFill>
                          <a:schemeClr val="tx2"/>
                        </a:solidFill>
                        <a:latin typeface="Trebuchet MS" pitchFamily="34" charset="0"/>
                        <a:ea typeface="Tahoma" pitchFamily="34" charset="0"/>
                        <a:cs typeface="Tahoma"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2"/>
                          </a:solidFill>
                          <a:latin typeface="Trebuchet MS" pitchFamily="34" charset="0"/>
                          <a:ea typeface="Tahoma" pitchFamily="34" charset="0"/>
                          <a:cs typeface="Tahoma" pitchFamily="34" charset="0"/>
                        </a:rPr>
                        <a:t>       </a:t>
                      </a:r>
                      <a:r>
                        <a:rPr lang="en-US" sz="2000" kern="1200" dirty="0" smtClean="0">
                          <a:solidFill>
                            <a:srgbClr val="5294BF"/>
                          </a:solidFill>
                          <a:latin typeface="Trebuchet MS" pitchFamily="34" charset="0"/>
                          <a:ea typeface="Tahoma" pitchFamily="34" charset="0"/>
                          <a:cs typeface="Tahoma" pitchFamily="34" charset="0"/>
                        </a:rPr>
                        <a:t>Advisory services</a:t>
                      </a:r>
                      <a:endParaRPr lang="en-US" sz="2000" b="1" u="sng" dirty="0" smtClean="0">
                        <a:solidFill>
                          <a:srgbClr val="5294BF"/>
                        </a:solidFill>
                        <a:latin typeface="Trebuchet MS" panose="020B0603020202020204" pitchFamily="34" charset="0"/>
                      </a:endParaRPr>
                    </a:p>
                    <a:p>
                      <a:pPr marL="0" algn="l" defTabSz="914400" rtl="0" eaLnBrk="1" latinLnBrk="0" hangingPunct="1"/>
                      <a:endParaRPr lang="en-GB" dirty="0" smtClean="0">
                        <a:latin typeface="Trebuchet MS" panose="020B0603020202020204" pitchFamily="34" charset="0"/>
                      </a:endParaRPr>
                    </a:p>
                    <a:p>
                      <a:pPr marL="742950" lvl="1" indent="-285750">
                        <a:buFont typeface="Arial" panose="020B0604020202020204" pitchFamily="34" charset="0"/>
                        <a:buChar char="•"/>
                      </a:pPr>
                      <a:r>
                        <a:rPr lang="en-US" dirty="0" smtClean="0">
                          <a:latin typeface="Trebuchet MS" panose="020B0603020202020204" pitchFamily="34" charset="0"/>
                        </a:rPr>
                        <a:t>Guidelines to FAIR data and being in line with ELSI requirements </a:t>
                      </a:r>
                    </a:p>
                    <a:p>
                      <a:pPr marL="742950" lvl="1" indent="-285750">
                        <a:buFont typeface="Arial" panose="020B0604020202020204" pitchFamily="34" charset="0"/>
                        <a:buChar char="•"/>
                      </a:pPr>
                      <a:r>
                        <a:rPr lang="en-US" dirty="0" smtClean="0">
                          <a:latin typeface="Trebuchet MS" panose="020B0603020202020204" pitchFamily="34" charset="0"/>
                        </a:rPr>
                        <a:t>Working with complex/big data; data model development, analytical pipelines, customized selection of data models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Trebuchet MS" panose="020B0603020202020204" pitchFamily="34" charset="0"/>
                        </a:rPr>
                        <a:t>Building a productive research network</a:t>
                      </a:r>
                    </a:p>
                    <a:p>
                      <a:pPr marL="742950" lvl="1" indent="-285750">
                        <a:buFont typeface="Arial" panose="020B0604020202020204" pitchFamily="34" charset="0"/>
                        <a:buChar char="•"/>
                      </a:pPr>
                      <a:r>
                        <a:rPr lang="en-US" dirty="0" smtClean="0">
                          <a:latin typeface="Trebuchet MS" panose="020B0603020202020204" pitchFamily="34" charset="0"/>
                        </a:rPr>
                        <a:t>Writing hands-on guides on methodologies and tools for health information practitioners and researchers</a:t>
                      </a: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040135"/>
                  </a:ext>
                </a:extLst>
              </a:tr>
            </a:tbl>
          </a:graphicData>
        </a:graphic>
      </p:graphicFrame>
      <p:sp>
        <p:nvSpPr>
          <p:cNvPr id="6" name="Rounded Rectangle 5"/>
          <p:cNvSpPr/>
          <p:nvPr/>
        </p:nvSpPr>
        <p:spPr>
          <a:xfrm>
            <a:off x="103208" y="1600200"/>
            <a:ext cx="5009909" cy="5220837"/>
          </a:xfrm>
          <a:prstGeom prst="roundRect">
            <a:avLst/>
          </a:prstGeom>
          <a:noFill/>
          <a:ln w="76200">
            <a:solidFill>
              <a:srgbClr val="5294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2"/>
              </a:solidFill>
              <a:latin typeface="Trebuchet MS" panose="020B0603020202020204" pitchFamily="34" charset="0"/>
            </a:endParaRPr>
          </a:p>
        </p:txBody>
      </p:sp>
      <p:sp>
        <p:nvSpPr>
          <p:cNvPr id="7" name="Rounded Rectangle 6"/>
          <p:cNvSpPr/>
          <p:nvPr/>
        </p:nvSpPr>
        <p:spPr>
          <a:xfrm>
            <a:off x="5219217" y="1600200"/>
            <a:ext cx="3848581" cy="5182255"/>
          </a:xfrm>
          <a:prstGeom prst="roundRect">
            <a:avLst/>
          </a:prstGeom>
          <a:noFill/>
          <a:ln w="76200">
            <a:solidFill>
              <a:srgbClr val="5294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2"/>
              </a:solidFill>
              <a:latin typeface="Trebuchet MS" panose="020B0603020202020204" pitchFamily="34" charset="0"/>
            </a:endParaRPr>
          </a:p>
        </p:txBody>
      </p:sp>
    </p:spTree>
    <p:extLst>
      <p:ext uri="{BB962C8B-B14F-4D97-AF65-F5344CB8AC3E}">
        <p14:creationId xmlns:p14="http://schemas.microsoft.com/office/powerpoint/2010/main" val="108591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b="1" u="sng" dirty="0">
                <a:solidFill>
                  <a:schemeClr val="accent1"/>
                </a:solidFill>
              </a:rPr>
              <a:t/>
            </a:r>
            <a:br>
              <a:rPr lang="en-US" sz="2800" b="1" u="sng" dirty="0">
                <a:solidFill>
                  <a:schemeClr val="accent1"/>
                </a:solidFill>
              </a:rPr>
            </a:br>
            <a:r>
              <a:rPr lang="en-US" dirty="0">
                <a:solidFill>
                  <a:schemeClr val="accent1"/>
                </a:solidFill>
              </a:rPr>
              <a:t>I. </a:t>
            </a:r>
            <a:r>
              <a:rPr lang="en-US" dirty="0">
                <a:solidFill>
                  <a:srgbClr val="297AB0"/>
                </a:solidFill>
              </a:rPr>
              <a:t>Core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7182197"/>
              </p:ext>
            </p:extLst>
          </p:nvPr>
        </p:nvGraphicFramePr>
        <p:xfrm>
          <a:off x="209309" y="1524000"/>
          <a:ext cx="8934691" cy="5257800"/>
        </p:xfrm>
        <a:graphic>
          <a:graphicData uri="http://schemas.openxmlformats.org/drawingml/2006/table">
            <a:tbl>
              <a:tblPr firstRow="1" bandRow="1">
                <a:tableStyleId>{5940675A-B579-460E-94D1-54222C63F5DA}</a:tableStyleId>
              </a:tblPr>
              <a:tblGrid>
                <a:gridCol w="4819891">
                  <a:extLst>
                    <a:ext uri="{9D8B030D-6E8A-4147-A177-3AD203B41FA5}">
                      <a16:colId xmlns:a16="http://schemas.microsoft.com/office/drawing/2014/main" val="3670530898"/>
                    </a:ext>
                  </a:extLst>
                </a:gridCol>
                <a:gridCol w="4114800">
                  <a:extLst>
                    <a:ext uri="{9D8B030D-6E8A-4147-A177-3AD203B41FA5}">
                      <a16:colId xmlns:a16="http://schemas.microsoft.com/office/drawing/2014/main" val="1860140322"/>
                    </a:ext>
                  </a:extLst>
                </a:gridCol>
              </a:tblGrid>
              <a:tr h="5257800">
                <a:tc>
                  <a:txBody>
                    <a:bodyPr/>
                    <a:lstStyle/>
                    <a:p>
                      <a:endParaRPr lang="en-GB" sz="2000" kern="1200" dirty="0" smtClean="0">
                        <a:solidFill>
                          <a:schemeClr val="tx2"/>
                        </a:solidFill>
                        <a:latin typeface="Trebuchet MS" pitchFamily="34" charset="0"/>
                        <a:ea typeface="Tahoma" pitchFamily="34" charset="0"/>
                        <a:cs typeface="Tahoma" pitchFamily="34" charset="0"/>
                      </a:endParaRPr>
                    </a:p>
                    <a:p>
                      <a:pPr algn="ctr"/>
                      <a:r>
                        <a:rPr lang="en-GB" sz="2000" kern="1200" dirty="0" smtClean="0">
                          <a:solidFill>
                            <a:schemeClr val="tx2"/>
                          </a:solidFill>
                          <a:latin typeface="Trebuchet MS" pitchFamily="34" charset="0"/>
                          <a:ea typeface="Tahoma" pitchFamily="34" charset="0"/>
                          <a:cs typeface="Tahoma" pitchFamily="34" charset="0"/>
                        </a:rPr>
                        <a:t>    </a:t>
                      </a:r>
                      <a:r>
                        <a:rPr lang="en-GB" sz="2000" kern="1200" dirty="0" smtClean="0">
                          <a:solidFill>
                            <a:srgbClr val="5294BF"/>
                          </a:solidFill>
                          <a:latin typeface="Trebuchet MS" pitchFamily="34" charset="0"/>
                          <a:ea typeface="Tahoma" pitchFamily="34" charset="0"/>
                          <a:cs typeface="Tahoma" pitchFamily="34" charset="0"/>
                        </a:rPr>
                        <a:t>Capacity building</a:t>
                      </a:r>
                    </a:p>
                    <a:p>
                      <a:endParaRPr lang="en-GB" sz="2000" dirty="0" smtClean="0">
                        <a:solidFill>
                          <a:schemeClr val="tx2"/>
                        </a:solidFill>
                        <a:latin typeface="Trebuchet MS" panose="020B0603020202020204" pitchFamily="34" charset="0"/>
                      </a:endParaRPr>
                    </a:p>
                    <a:p>
                      <a:pPr marL="285750" lvl="0" indent="-285750">
                        <a:buFont typeface="Arial" panose="020B0604020202020204" pitchFamily="34" charset="0"/>
                        <a:buChar char="•"/>
                      </a:pPr>
                      <a:r>
                        <a:rPr lang="en-GB" dirty="0" smtClean="0">
                          <a:latin typeface="Trebuchet MS" panose="020B0603020202020204" pitchFamily="34" charset="0"/>
                        </a:rPr>
                        <a:t>Support researches in MSs new to domain specific areas (setting up registries, surveys, improving quality of registries and surveys, stimulate data provision, data management plans, metadata, …)</a:t>
                      </a:r>
                    </a:p>
                    <a:p>
                      <a:pPr marL="285750" lvl="0" indent="-285750">
                        <a:buFont typeface="Arial" panose="020B0604020202020204" pitchFamily="34" charset="0"/>
                        <a:buChar char="•"/>
                      </a:pPr>
                      <a:r>
                        <a:rPr lang="en-GB" dirty="0" smtClean="0">
                          <a:latin typeface="Trebuchet MS" panose="020B0603020202020204" pitchFamily="34" charset="0"/>
                        </a:rPr>
                        <a:t>Real world data reuse</a:t>
                      </a:r>
                    </a:p>
                    <a:p>
                      <a:pPr marL="285750" lvl="0" indent="-285750">
                        <a:buFont typeface="Arial" panose="020B0604020202020204" pitchFamily="34" charset="0"/>
                        <a:buChar char="•"/>
                      </a:pPr>
                      <a:r>
                        <a:rPr lang="en-GB" dirty="0" smtClean="0">
                          <a:latin typeface="Trebuchet MS" panose="020B0603020202020204" pitchFamily="34" charset="0"/>
                        </a:rPr>
                        <a:t>Science of data</a:t>
                      </a:r>
                    </a:p>
                    <a:p>
                      <a:pPr marL="285750" lvl="0" indent="-285750">
                        <a:buFont typeface="Arial" panose="020B0604020202020204" pitchFamily="34" charset="0"/>
                        <a:buChar char="•"/>
                      </a:pPr>
                      <a:r>
                        <a:rPr lang="en-GB" dirty="0" smtClean="0">
                          <a:latin typeface="Trebuchet MS" panose="020B0603020202020204" pitchFamily="34" charset="0"/>
                        </a:rPr>
                        <a:t>Development of federated data infrastructures</a:t>
                      </a:r>
                    </a:p>
                    <a:p>
                      <a:pPr marL="285750" lvl="0" indent="-285750">
                        <a:buFont typeface="Arial" panose="020B0604020202020204" pitchFamily="34" charset="0"/>
                        <a:buChar char="•"/>
                      </a:pPr>
                      <a:r>
                        <a:rPr lang="en-GB" dirty="0" smtClean="0">
                          <a:latin typeface="Trebuchet MS" panose="020B0603020202020204" pitchFamily="34" charset="0"/>
                        </a:rPr>
                        <a:t>Manage specific capacity building projects</a:t>
                      </a:r>
                    </a:p>
                    <a:p>
                      <a:pPr marL="285750" lvl="0" indent="-285750">
                        <a:buFont typeface="Arial" panose="020B0604020202020204" pitchFamily="34" charset="0"/>
                        <a:buChar char="•"/>
                      </a:pPr>
                      <a:r>
                        <a:rPr lang="en-GB" dirty="0" smtClean="0">
                          <a:latin typeface="Trebuchet MS" panose="020B0603020202020204" pitchFamily="34" charset="0"/>
                        </a:rPr>
                        <a:t>Facilitate learning networks for researchers</a:t>
                      </a:r>
                    </a:p>
                    <a:p>
                      <a:pPr marL="285750" lvl="0" indent="-285750">
                        <a:buFont typeface="Arial" panose="020B0604020202020204" pitchFamily="34" charset="0"/>
                        <a:buChar char="•"/>
                      </a:pPr>
                      <a:r>
                        <a:rPr lang="en-GB" dirty="0" smtClean="0">
                          <a:latin typeface="Trebuchet MS" panose="020B0603020202020204" pitchFamily="34" charset="0"/>
                        </a:rPr>
                        <a:t>Organise and support expert exchange and teaching options</a:t>
                      </a: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endParaRPr lang="en-GB" sz="2000" kern="1200" dirty="0" smtClean="0">
                        <a:solidFill>
                          <a:schemeClr val="tx2"/>
                        </a:solidFill>
                        <a:latin typeface="Trebuchet MS" pitchFamily="34" charset="0"/>
                        <a:ea typeface="Tahoma" pitchFamily="34" charset="0"/>
                        <a:cs typeface="Tahoma" pitchFamily="34" charset="0"/>
                      </a:endParaRPr>
                    </a:p>
                    <a:p>
                      <a:pPr marL="0" algn="ctr" defTabSz="914400" rtl="0" eaLnBrk="1" latinLnBrk="0" hangingPunct="1"/>
                      <a:r>
                        <a:rPr lang="en-GB" sz="2000" kern="1200" dirty="0" smtClean="0">
                          <a:solidFill>
                            <a:schemeClr val="tx2"/>
                          </a:solidFill>
                          <a:latin typeface="Trebuchet MS" pitchFamily="34" charset="0"/>
                          <a:ea typeface="Tahoma" pitchFamily="34" charset="0"/>
                          <a:cs typeface="Tahoma" pitchFamily="34" charset="0"/>
                        </a:rPr>
                        <a:t>       </a:t>
                      </a:r>
                      <a:r>
                        <a:rPr lang="en-GB" sz="2000" kern="1200" dirty="0" smtClean="0">
                          <a:solidFill>
                            <a:srgbClr val="5294BF"/>
                          </a:solidFill>
                          <a:latin typeface="Trebuchet MS" pitchFamily="34" charset="0"/>
                          <a:ea typeface="Tahoma" pitchFamily="34" charset="0"/>
                          <a:cs typeface="Tahoma" pitchFamily="34" charset="0"/>
                        </a:rPr>
                        <a:t>Communication</a:t>
                      </a:r>
                    </a:p>
                    <a:p>
                      <a:pPr marL="0" algn="l" defTabSz="914400" rtl="0" eaLnBrk="1" latinLnBrk="0" hangingPunct="1"/>
                      <a:endParaRPr lang="en-GB" dirty="0" smtClean="0">
                        <a:latin typeface="Trebuchet MS" panose="020B0603020202020204" pitchFamily="34" charset="0"/>
                      </a:endParaRPr>
                    </a:p>
                    <a:p>
                      <a:pPr marL="742950" lvl="1" indent="-285750" algn="l">
                        <a:buFont typeface="Arial" panose="020B0604020202020204" pitchFamily="34" charset="0"/>
                        <a:buChar char="•"/>
                      </a:pPr>
                      <a:r>
                        <a:rPr lang="en-GB" dirty="0" smtClean="0">
                          <a:latin typeface="Trebuchet MS" panose="020B0603020202020204" pitchFamily="34" charset="0"/>
                        </a:rPr>
                        <a:t>News related to the DIPoH</a:t>
                      </a:r>
                    </a:p>
                    <a:p>
                      <a:pPr marL="742950" lvl="1" indent="-285750" algn="l">
                        <a:buFont typeface="Arial" panose="020B0604020202020204" pitchFamily="34" charset="0"/>
                        <a:buChar char="•"/>
                      </a:pPr>
                      <a:r>
                        <a:rPr lang="en-GB" dirty="0" smtClean="0">
                          <a:latin typeface="Trebuchet MS" panose="020B0603020202020204" pitchFamily="34" charset="0"/>
                        </a:rPr>
                        <a:t>News from the international health information field (EU focus)</a:t>
                      </a:r>
                    </a:p>
                    <a:p>
                      <a:pPr marL="742950" lvl="1" indent="-285750" algn="l">
                        <a:buFont typeface="Arial" panose="020B0604020202020204" pitchFamily="34" charset="0"/>
                        <a:buChar char="•"/>
                      </a:pPr>
                      <a:r>
                        <a:rPr lang="en-GB" dirty="0" smtClean="0">
                          <a:latin typeface="Trebuchet MS" panose="020B0603020202020204" pitchFamily="34" charset="0"/>
                        </a:rPr>
                        <a:t>Organise and signpost on</a:t>
                      </a:r>
                      <a:r>
                        <a:rPr lang="en-GB" baseline="0" dirty="0" smtClean="0">
                          <a:latin typeface="Trebuchet MS" panose="020B0603020202020204" pitchFamily="34" charset="0"/>
                        </a:rPr>
                        <a:t> </a:t>
                      </a:r>
                      <a:r>
                        <a:rPr lang="en-GB" dirty="0" smtClean="0">
                          <a:latin typeface="Trebuchet MS" panose="020B0603020202020204" pitchFamily="34" charset="0"/>
                        </a:rPr>
                        <a:t>health information research</a:t>
                      </a:r>
                    </a:p>
                    <a:p>
                      <a:pPr marL="742950" lvl="1" indent="-285750" algn="l">
                        <a:buFont typeface="Arial" panose="020B0604020202020204" pitchFamily="34" charset="0"/>
                        <a:buChar char="•"/>
                      </a:pPr>
                      <a:r>
                        <a:rPr lang="en-GB" dirty="0" smtClean="0">
                          <a:latin typeface="Trebuchet MS" panose="020B0603020202020204" pitchFamily="34" charset="0"/>
                        </a:rPr>
                        <a:t>Maintain calendar of relevant health information events</a:t>
                      </a:r>
                    </a:p>
                    <a:p>
                      <a:pPr marL="742950" lvl="1" indent="-285750" algn="l">
                        <a:buFont typeface="Arial" panose="020B0604020202020204" pitchFamily="34" charset="0"/>
                        <a:buChar char="•"/>
                      </a:pPr>
                      <a:r>
                        <a:rPr lang="en-GB" dirty="0" smtClean="0">
                          <a:latin typeface="Trebuchet MS" panose="020B0603020202020204" pitchFamily="34" charset="0"/>
                        </a:rPr>
                        <a:t>Allow domain specific networks to present their </a:t>
                      </a:r>
                      <a:br>
                        <a:rPr lang="en-GB" dirty="0" smtClean="0">
                          <a:latin typeface="Trebuchet MS" panose="020B0603020202020204" pitchFamily="34" charset="0"/>
                        </a:rPr>
                      </a:br>
                      <a:r>
                        <a:rPr lang="en-GB" dirty="0" smtClean="0">
                          <a:latin typeface="Trebuchet MS" panose="020B0603020202020204" pitchFamily="34" charset="0"/>
                        </a:rPr>
                        <a:t>news</a:t>
                      </a:r>
                    </a:p>
                    <a:p>
                      <a:pPr marL="742950" lvl="1" indent="-285750" algn="l">
                        <a:buFont typeface="Arial" panose="020B0604020202020204" pitchFamily="34" charset="0"/>
                        <a:buChar char="•"/>
                      </a:pPr>
                      <a:r>
                        <a:rPr lang="en-GB" dirty="0" smtClean="0">
                          <a:latin typeface="Trebuchet MS" panose="020B0603020202020204" pitchFamily="34" charset="0"/>
                        </a:rPr>
                        <a:t>Summarise bodies of health information related research for policy makes</a:t>
                      </a:r>
                    </a:p>
                    <a:p>
                      <a:endParaRPr lang="en-US" dirty="0">
                        <a:latin typeface="Trebuchet MS" panose="020B0603020202020204" pitchFamily="34" charset="0"/>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51040135"/>
                  </a:ext>
                </a:extLst>
              </a:tr>
            </a:tbl>
          </a:graphicData>
        </a:graphic>
      </p:graphicFrame>
      <p:sp>
        <p:nvSpPr>
          <p:cNvPr id="6" name="Rounded Rectangle 5"/>
          <p:cNvSpPr/>
          <p:nvPr/>
        </p:nvSpPr>
        <p:spPr>
          <a:xfrm>
            <a:off x="103208" y="1600200"/>
            <a:ext cx="5009909" cy="5220837"/>
          </a:xfrm>
          <a:prstGeom prst="roundRect">
            <a:avLst/>
          </a:prstGeom>
          <a:noFill/>
          <a:ln w="76200">
            <a:solidFill>
              <a:srgbClr val="5294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2"/>
              </a:solidFill>
              <a:latin typeface="Trebuchet MS" panose="020B0603020202020204" pitchFamily="34" charset="0"/>
            </a:endParaRPr>
          </a:p>
        </p:txBody>
      </p:sp>
      <p:sp>
        <p:nvSpPr>
          <p:cNvPr id="7" name="Rounded Rectangle 6"/>
          <p:cNvSpPr/>
          <p:nvPr/>
        </p:nvSpPr>
        <p:spPr>
          <a:xfrm>
            <a:off x="5219217" y="1600200"/>
            <a:ext cx="3848581" cy="5182255"/>
          </a:xfrm>
          <a:prstGeom prst="roundRect">
            <a:avLst/>
          </a:prstGeom>
          <a:noFill/>
          <a:ln w="76200">
            <a:solidFill>
              <a:srgbClr val="5294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2"/>
              </a:solidFill>
              <a:latin typeface="Trebuchet MS" panose="020B0603020202020204" pitchFamily="34" charset="0"/>
            </a:endParaRPr>
          </a:p>
        </p:txBody>
      </p:sp>
    </p:spTree>
    <p:extLst>
      <p:ext uri="{BB962C8B-B14F-4D97-AF65-F5344CB8AC3E}">
        <p14:creationId xmlns:p14="http://schemas.microsoft.com/office/powerpoint/2010/main" val="782803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II.</a:t>
            </a:r>
            <a:r>
              <a:rPr lang="en-US" dirty="0" smtClean="0"/>
              <a:t> Supporting Activities</a:t>
            </a:r>
            <a:endParaRPr lang="en-GB" dirty="0"/>
          </a:p>
        </p:txBody>
      </p:sp>
      <p:sp>
        <p:nvSpPr>
          <p:cNvPr id="3" name="Content Placeholder 2"/>
          <p:cNvSpPr>
            <a:spLocks noGrp="1"/>
          </p:cNvSpPr>
          <p:nvPr>
            <p:ph idx="1"/>
          </p:nvPr>
        </p:nvSpPr>
        <p:spPr>
          <a:xfrm>
            <a:off x="457200" y="1447800"/>
            <a:ext cx="8229600" cy="3719009"/>
          </a:xfrm>
        </p:spPr>
        <p:txBody>
          <a:bodyPr/>
          <a:lstStyle/>
          <a:p>
            <a:pPr marL="0" indent="0">
              <a:buNone/>
            </a:pPr>
            <a:endParaRPr lang="en-GB" sz="2000" dirty="0" smtClean="0">
              <a:solidFill>
                <a:schemeClr val="tx2"/>
              </a:solidFill>
            </a:endParaRPr>
          </a:p>
          <a:p>
            <a:pPr marL="0" indent="0" algn="ctr">
              <a:buNone/>
            </a:pPr>
            <a:r>
              <a:rPr lang="en-GB" sz="2000" dirty="0" smtClean="0">
                <a:solidFill>
                  <a:srgbClr val="89BFB5"/>
                </a:solidFill>
              </a:rPr>
              <a:t>Research development support</a:t>
            </a:r>
          </a:p>
          <a:p>
            <a:pPr marL="0" indent="0" algn="ctr">
              <a:buNone/>
            </a:pPr>
            <a:endParaRPr lang="en-GB" sz="2000" dirty="0" smtClean="0">
              <a:solidFill>
                <a:srgbClr val="89BFB5"/>
              </a:solidFill>
            </a:endParaRPr>
          </a:p>
          <a:p>
            <a:pPr lvl="1">
              <a:buFont typeface="Arial" panose="020B0604020202020204" pitchFamily="34" charset="0"/>
              <a:buChar char="•"/>
            </a:pPr>
            <a:r>
              <a:rPr lang="en-GB" sz="1800" dirty="0"/>
              <a:t>Help with legal and ethical aspects; forms, standards, regulations</a:t>
            </a:r>
          </a:p>
          <a:p>
            <a:pPr lvl="1">
              <a:buFont typeface="Arial" panose="020B0604020202020204" pitchFamily="34" charset="0"/>
              <a:buChar char="•"/>
            </a:pPr>
            <a:r>
              <a:rPr lang="en-GB" sz="1800" dirty="0" smtClean="0"/>
              <a:t>Propose and design EU-wide data collection efforts- (Standardisation, interoperability)</a:t>
            </a:r>
          </a:p>
          <a:p>
            <a:pPr lvl="1">
              <a:buFont typeface="Arial" panose="020B0604020202020204" pitchFamily="34" charset="0"/>
              <a:buChar char="•"/>
            </a:pPr>
            <a:r>
              <a:rPr lang="en-GB" sz="1800" dirty="0" smtClean="0"/>
              <a:t>Finding matches for research and funds/pools</a:t>
            </a:r>
          </a:p>
          <a:p>
            <a:pPr lvl="1">
              <a:buFont typeface="Arial" panose="020B0604020202020204" pitchFamily="34" charset="0"/>
              <a:buChar char="•"/>
            </a:pPr>
            <a:r>
              <a:rPr lang="en-GB" sz="1800" dirty="0" smtClean="0"/>
              <a:t>Give advice when drawing up project descriptions</a:t>
            </a:r>
          </a:p>
          <a:p>
            <a:pPr lvl="1">
              <a:buFont typeface="Arial" panose="020B0604020202020204" pitchFamily="34" charset="0"/>
              <a:buChar char="•"/>
            </a:pPr>
            <a:r>
              <a:rPr lang="en-GB" sz="1800" dirty="0" smtClean="0"/>
              <a:t>Provide general information and advice about European and other international research programs</a:t>
            </a:r>
          </a:p>
          <a:p>
            <a:pPr lvl="1">
              <a:buFont typeface="Arial" panose="020B0604020202020204" pitchFamily="34" charset="0"/>
              <a:buChar char="•"/>
            </a:pPr>
            <a:r>
              <a:rPr lang="en-GB" sz="1800" dirty="0" smtClean="0"/>
              <a:t>Courses and information meetings</a:t>
            </a:r>
          </a:p>
          <a:p>
            <a:pPr lvl="1">
              <a:buFont typeface="Arial" panose="020B0604020202020204" pitchFamily="34" charset="0"/>
              <a:buChar char="•"/>
            </a:pPr>
            <a:r>
              <a:rPr lang="en-GB" sz="1800" dirty="0" smtClean="0"/>
              <a:t>Contact and coordination in relation to EC staff in Brussels</a:t>
            </a:r>
          </a:p>
          <a:p>
            <a:pPr lvl="1">
              <a:buFont typeface="Arial" panose="020B0604020202020204" pitchFamily="34" charset="0"/>
              <a:buChar char="•"/>
            </a:pPr>
            <a:r>
              <a:rPr lang="en-GB" sz="1800" dirty="0" smtClean="0"/>
              <a:t>Templates of EU projects and across sectors</a:t>
            </a:r>
          </a:p>
          <a:p>
            <a:pPr marL="257175" lvl="1" indent="0">
              <a:buNone/>
            </a:pPr>
            <a:endParaRPr lang="en-GB" sz="1800" dirty="0" smtClean="0"/>
          </a:p>
          <a:p>
            <a:pPr lvl="1"/>
            <a:endParaRPr lang="en-GB" dirty="0" smtClean="0"/>
          </a:p>
          <a:p>
            <a:pPr lvl="1"/>
            <a:endParaRPr lang="en-GB" dirty="0"/>
          </a:p>
        </p:txBody>
      </p:sp>
      <p:sp>
        <p:nvSpPr>
          <p:cNvPr id="4" name="Rounded Rectangle 3"/>
          <p:cNvSpPr/>
          <p:nvPr/>
        </p:nvSpPr>
        <p:spPr>
          <a:xfrm>
            <a:off x="457200" y="1676400"/>
            <a:ext cx="8229600" cy="4419600"/>
          </a:xfrm>
          <a:prstGeom prst="roundRect">
            <a:avLst/>
          </a:prstGeom>
          <a:noFill/>
          <a:ln w="57150">
            <a:solidFill>
              <a:srgbClr val="89BF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2898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II.</a:t>
            </a:r>
            <a:r>
              <a:rPr lang="en-US" dirty="0"/>
              <a:t> Supporting </a:t>
            </a:r>
            <a:r>
              <a:rPr lang="en-US" dirty="0" smtClean="0"/>
              <a:t>Activities</a:t>
            </a:r>
            <a:endParaRPr lang="en-GB" dirty="0"/>
          </a:p>
        </p:txBody>
      </p:sp>
      <p:sp>
        <p:nvSpPr>
          <p:cNvPr id="3" name="Content Placeholder 2"/>
          <p:cNvSpPr>
            <a:spLocks noGrp="1"/>
          </p:cNvSpPr>
          <p:nvPr>
            <p:ph idx="1"/>
          </p:nvPr>
        </p:nvSpPr>
        <p:spPr>
          <a:xfrm>
            <a:off x="457200" y="1447800"/>
            <a:ext cx="8229600" cy="3719009"/>
          </a:xfrm>
        </p:spPr>
        <p:txBody>
          <a:bodyPr/>
          <a:lstStyle/>
          <a:p>
            <a:pPr marL="0" indent="0">
              <a:buNone/>
            </a:pPr>
            <a:endParaRPr lang="en-GB" sz="2000" dirty="0" smtClean="0">
              <a:solidFill>
                <a:schemeClr val="tx2"/>
              </a:solidFill>
            </a:endParaRPr>
          </a:p>
          <a:p>
            <a:pPr marL="0" indent="0" algn="ctr">
              <a:buNone/>
            </a:pPr>
            <a:r>
              <a:rPr lang="en-GB" sz="2000" dirty="0" smtClean="0">
                <a:solidFill>
                  <a:srgbClr val="89BFB5"/>
                </a:solidFill>
              </a:rPr>
              <a:t>Research into practice support</a:t>
            </a:r>
          </a:p>
          <a:p>
            <a:pPr marL="0" indent="0" algn="ctr">
              <a:buNone/>
            </a:pPr>
            <a:endParaRPr lang="en-GB" sz="2000" dirty="0" smtClean="0">
              <a:solidFill>
                <a:srgbClr val="89BFB5"/>
              </a:solidFill>
            </a:endParaRPr>
          </a:p>
          <a:p>
            <a:pPr lvl="1">
              <a:buFont typeface="Arial" panose="020B0604020202020204" pitchFamily="34" charset="0"/>
              <a:buChar char="•"/>
            </a:pPr>
            <a:r>
              <a:rPr lang="en-GB" sz="1800" dirty="0" smtClean="0"/>
              <a:t>Interface </a:t>
            </a:r>
            <a:r>
              <a:rPr lang="en-GB" sz="1800" dirty="0"/>
              <a:t>for bottom-up approach for current issues and needs in health information</a:t>
            </a:r>
          </a:p>
          <a:p>
            <a:pPr lvl="1">
              <a:buFont typeface="Arial" panose="020B0604020202020204" pitchFamily="34" charset="0"/>
              <a:buChar char="•"/>
            </a:pPr>
            <a:r>
              <a:rPr lang="en-GB" sz="1800" dirty="0"/>
              <a:t>Relate indicators to decision making process</a:t>
            </a:r>
          </a:p>
          <a:p>
            <a:pPr lvl="1">
              <a:buFont typeface="Arial" panose="020B0604020202020204" pitchFamily="34" charset="0"/>
              <a:buChar char="•"/>
            </a:pPr>
            <a:r>
              <a:rPr lang="en-GB" sz="1800" dirty="0"/>
              <a:t>Methodologies for knowledge translation</a:t>
            </a:r>
          </a:p>
          <a:p>
            <a:pPr lvl="1">
              <a:buFont typeface="Arial" panose="020B0604020202020204" pitchFamily="34" charset="0"/>
              <a:buChar char="•"/>
            </a:pPr>
            <a:r>
              <a:rPr lang="en-GB" sz="1800" dirty="0" smtClean="0"/>
              <a:t>Support </a:t>
            </a:r>
            <a:r>
              <a:rPr lang="en-GB" sz="1800" dirty="0"/>
              <a:t>the development of national/EU strategies for health information </a:t>
            </a:r>
          </a:p>
          <a:p>
            <a:pPr lvl="1">
              <a:buFont typeface="Arial" panose="020B0604020202020204" pitchFamily="34" charset="0"/>
              <a:buChar char="•"/>
            </a:pPr>
            <a:r>
              <a:rPr lang="en-GB" sz="1800" dirty="0"/>
              <a:t>Support and monitor the utilisation of information in practice</a:t>
            </a:r>
          </a:p>
          <a:p>
            <a:pPr lvl="1">
              <a:buFont typeface="Arial" panose="020B0604020202020204" pitchFamily="34" charset="0"/>
              <a:buChar char="•"/>
            </a:pPr>
            <a:r>
              <a:rPr lang="en-GB" sz="1800" dirty="0" smtClean="0"/>
              <a:t>Draft </a:t>
            </a:r>
            <a:r>
              <a:rPr lang="en-GB" sz="1800" dirty="0"/>
              <a:t>reports on how to use health </a:t>
            </a:r>
            <a:r>
              <a:rPr lang="en-GB" sz="1800" dirty="0" smtClean="0"/>
              <a:t>information </a:t>
            </a:r>
          </a:p>
          <a:p>
            <a:pPr lvl="1"/>
            <a:endParaRPr lang="en-GB" dirty="0" smtClean="0"/>
          </a:p>
          <a:p>
            <a:pPr lvl="1"/>
            <a:endParaRPr lang="en-GB" dirty="0"/>
          </a:p>
        </p:txBody>
      </p:sp>
      <p:sp>
        <p:nvSpPr>
          <p:cNvPr id="4" name="Rounded Rectangle 3"/>
          <p:cNvSpPr/>
          <p:nvPr/>
        </p:nvSpPr>
        <p:spPr>
          <a:xfrm>
            <a:off x="457200" y="1676400"/>
            <a:ext cx="8229600" cy="4419600"/>
          </a:xfrm>
          <a:prstGeom prst="roundRect">
            <a:avLst/>
          </a:prstGeom>
          <a:noFill/>
          <a:ln w="57150">
            <a:solidFill>
              <a:srgbClr val="89BF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405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III. Strategic activities</a:t>
            </a:r>
            <a:endParaRPr lang="en-GB" dirty="0"/>
          </a:p>
        </p:txBody>
      </p:sp>
      <p:sp>
        <p:nvSpPr>
          <p:cNvPr id="3" name="Content Placeholder 2"/>
          <p:cNvSpPr>
            <a:spLocks noGrp="1"/>
          </p:cNvSpPr>
          <p:nvPr>
            <p:ph idx="1"/>
          </p:nvPr>
        </p:nvSpPr>
        <p:spPr/>
        <p:txBody>
          <a:bodyPr/>
          <a:lstStyle/>
          <a:p>
            <a:pPr marL="200025" lvl="1" indent="0">
              <a:buNone/>
            </a:pPr>
            <a:endParaRPr lang="en-GB" sz="1800" dirty="0" smtClean="0">
              <a:solidFill>
                <a:schemeClr val="tx2"/>
              </a:solidFill>
            </a:endParaRPr>
          </a:p>
          <a:p>
            <a:pPr marL="200025" lvl="1" indent="0" algn="ctr">
              <a:buNone/>
            </a:pPr>
            <a:r>
              <a:rPr lang="en-GB" sz="1800" dirty="0" smtClean="0">
                <a:solidFill>
                  <a:srgbClr val="94BD78"/>
                </a:solidFill>
              </a:rPr>
              <a:t>Knowledge brokering</a:t>
            </a:r>
          </a:p>
          <a:p>
            <a:pPr lvl="2">
              <a:buFont typeface="Arial" panose="020B0604020202020204" pitchFamily="34" charset="0"/>
              <a:buChar char="•"/>
            </a:pPr>
            <a:r>
              <a:rPr lang="en-GB" dirty="0" smtClean="0"/>
              <a:t>Broker for access to experts </a:t>
            </a:r>
            <a:r>
              <a:rPr lang="en-GB" dirty="0"/>
              <a:t>o</a:t>
            </a:r>
            <a:r>
              <a:rPr lang="en-GB" dirty="0" smtClean="0"/>
              <a:t>r expert advise</a:t>
            </a:r>
          </a:p>
          <a:p>
            <a:pPr lvl="2">
              <a:buFont typeface="Arial" panose="020B0604020202020204" pitchFamily="34" charset="0"/>
              <a:buChar char="•"/>
            </a:pPr>
            <a:r>
              <a:rPr lang="en-GB" dirty="0" smtClean="0"/>
              <a:t>Broker for commissioning a full expert group</a:t>
            </a:r>
          </a:p>
          <a:p>
            <a:pPr lvl="2">
              <a:buFont typeface="Arial" panose="020B0604020202020204" pitchFamily="34" charset="0"/>
              <a:buChar char="•"/>
            </a:pPr>
            <a:r>
              <a:rPr lang="en-GB" dirty="0" smtClean="0"/>
              <a:t>Broker for commissioning a specific report, review or data analysis</a:t>
            </a:r>
          </a:p>
          <a:p>
            <a:pPr lvl="2">
              <a:buFont typeface="Arial" panose="020B0604020202020204" pitchFamily="34" charset="0"/>
              <a:buChar char="•"/>
            </a:pPr>
            <a:r>
              <a:rPr lang="en-GB" dirty="0" smtClean="0"/>
              <a:t>Broker for strategic advise and data improvement, data linkage, interoperability issues, etc. </a:t>
            </a:r>
            <a:endParaRPr lang="en-GB" sz="2400" dirty="0" smtClean="0"/>
          </a:p>
          <a:p>
            <a:pPr marL="200025" lvl="1" indent="0" algn="ctr">
              <a:buNone/>
            </a:pPr>
            <a:r>
              <a:rPr lang="en-US" sz="1800" dirty="0">
                <a:solidFill>
                  <a:srgbClr val="94BD78"/>
                </a:solidFill>
              </a:rPr>
              <a:t>Link </a:t>
            </a:r>
            <a:r>
              <a:rPr lang="en-US" sz="1800" dirty="0" smtClean="0">
                <a:solidFill>
                  <a:srgbClr val="94BD78"/>
                </a:solidFill>
              </a:rPr>
              <a:t>to/collaborate </a:t>
            </a:r>
            <a:r>
              <a:rPr lang="en-US" sz="1800" dirty="0">
                <a:solidFill>
                  <a:srgbClr val="94BD78"/>
                </a:solidFill>
              </a:rPr>
              <a:t>with other </a:t>
            </a:r>
            <a:r>
              <a:rPr lang="en-US" sz="1800" dirty="0" smtClean="0">
                <a:solidFill>
                  <a:srgbClr val="94BD78"/>
                </a:solidFill>
              </a:rPr>
              <a:t>ERICs</a:t>
            </a:r>
          </a:p>
          <a:p>
            <a:pPr lvl="2">
              <a:buFont typeface="Arial" panose="020B0604020202020204" pitchFamily="34" charset="0"/>
              <a:buChar char="•"/>
            </a:pPr>
            <a:r>
              <a:rPr lang="en-US" dirty="0"/>
              <a:t>Share and provide </a:t>
            </a:r>
            <a:r>
              <a:rPr lang="en-US" dirty="0" smtClean="0"/>
              <a:t>services</a:t>
            </a:r>
          </a:p>
          <a:p>
            <a:pPr lvl="2">
              <a:buFont typeface="Arial" panose="020B0604020202020204" pitchFamily="34" charset="0"/>
              <a:buChar char="•"/>
            </a:pPr>
            <a:r>
              <a:rPr lang="en-US" dirty="0" smtClean="0"/>
              <a:t>Prevent duplication</a:t>
            </a:r>
            <a:endParaRPr lang="en-US" dirty="0"/>
          </a:p>
          <a:p>
            <a:pPr marL="200025" lvl="1" indent="0" algn="ctr">
              <a:buNone/>
            </a:pPr>
            <a:r>
              <a:rPr lang="en-US" sz="1800" dirty="0">
                <a:solidFill>
                  <a:srgbClr val="94BD78"/>
                </a:solidFill>
              </a:rPr>
              <a:t>Horizon </a:t>
            </a:r>
            <a:r>
              <a:rPr lang="en-US" sz="1800" dirty="0" smtClean="0">
                <a:solidFill>
                  <a:srgbClr val="94BD78"/>
                </a:solidFill>
              </a:rPr>
              <a:t>scanning</a:t>
            </a:r>
            <a:endParaRPr lang="en-US" sz="1800" dirty="0">
              <a:solidFill>
                <a:srgbClr val="94BD78"/>
              </a:solidFill>
            </a:endParaRPr>
          </a:p>
          <a:p>
            <a:pPr marL="200025" lvl="1" indent="0" algn="ctr">
              <a:buNone/>
            </a:pPr>
            <a:r>
              <a:rPr lang="en-US" sz="1800" dirty="0" smtClean="0">
                <a:solidFill>
                  <a:srgbClr val="94BD78"/>
                </a:solidFill>
              </a:rPr>
              <a:t>Support for joint </a:t>
            </a:r>
            <a:r>
              <a:rPr lang="en-US" sz="1800" dirty="0">
                <a:solidFill>
                  <a:srgbClr val="94BD78"/>
                </a:solidFill>
              </a:rPr>
              <a:t>research agenda and priority </a:t>
            </a:r>
            <a:r>
              <a:rPr lang="en-US" sz="1800" dirty="0" smtClean="0">
                <a:solidFill>
                  <a:srgbClr val="94BD78"/>
                </a:solidFill>
              </a:rPr>
              <a:t>setting</a:t>
            </a:r>
          </a:p>
          <a:p>
            <a:pPr marL="200025" lvl="1" indent="0" algn="ctr">
              <a:buNone/>
            </a:pPr>
            <a:r>
              <a:rPr lang="en-US" sz="1800" dirty="0" smtClean="0">
                <a:solidFill>
                  <a:srgbClr val="94BD78"/>
                </a:solidFill>
              </a:rPr>
              <a:t>Advocate for EU health information</a:t>
            </a:r>
            <a:endParaRPr lang="en-US" sz="1800" dirty="0">
              <a:solidFill>
                <a:srgbClr val="94BD78"/>
              </a:solidFill>
            </a:endParaRPr>
          </a:p>
          <a:p>
            <a:pPr marL="0" indent="0" algn="ctr">
              <a:buNone/>
            </a:pPr>
            <a:endParaRPr lang="en-GB" sz="2000" dirty="0">
              <a:solidFill>
                <a:srgbClr val="94BD78"/>
              </a:solidFill>
            </a:endParaRPr>
          </a:p>
          <a:p>
            <a:endParaRPr lang="en-GB" dirty="0"/>
          </a:p>
        </p:txBody>
      </p:sp>
      <p:sp>
        <p:nvSpPr>
          <p:cNvPr id="4" name="Rounded Rectangle 3"/>
          <p:cNvSpPr/>
          <p:nvPr/>
        </p:nvSpPr>
        <p:spPr>
          <a:xfrm>
            <a:off x="457200" y="1676400"/>
            <a:ext cx="8229600" cy="4419600"/>
          </a:xfrm>
          <a:prstGeom prst="roundRect">
            <a:avLst/>
          </a:prstGeom>
          <a:noFill/>
          <a:ln w="57150">
            <a:solidFill>
              <a:srgbClr val="94B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41666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280"/>
            <a:ext cx="8229600" cy="1039127"/>
          </a:xfrm>
        </p:spPr>
        <p:txBody>
          <a:bodyPr/>
          <a:lstStyle/>
          <a:p>
            <a:r>
              <a:rPr lang="en-GB" dirty="0" smtClean="0"/>
              <a:t>DIPoH illustrated</a:t>
            </a:r>
            <a:endParaRPr lang="en-GB" dirty="0"/>
          </a:p>
        </p:txBody>
      </p:sp>
      <p:pic>
        <p:nvPicPr>
          <p:cNvPr id="4" name="Content Placeholder 3"/>
          <p:cNvPicPr>
            <a:picLocks noGrp="1" noChangeAspect="1"/>
          </p:cNvPicPr>
          <p:nvPr>
            <p:ph idx="1"/>
          </p:nvPr>
        </p:nvPicPr>
        <p:blipFill rotWithShape="1">
          <a:blip r:embed="rId3"/>
          <a:srcRect l="3208" t="1901" r="7897" b="4409"/>
          <a:stretch/>
        </p:blipFill>
        <p:spPr>
          <a:xfrm>
            <a:off x="1066800" y="1314857"/>
            <a:ext cx="4495800" cy="4419600"/>
          </a:xfrm>
          <a:prstGeom prst="rect">
            <a:avLst/>
          </a:prstGeom>
        </p:spPr>
      </p:pic>
      <p:sp>
        <p:nvSpPr>
          <p:cNvPr id="8" name="Oval 7"/>
          <p:cNvSpPr/>
          <p:nvPr/>
        </p:nvSpPr>
        <p:spPr>
          <a:xfrm>
            <a:off x="457200" y="933857"/>
            <a:ext cx="5791200" cy="556259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2" name="Picture 6" descr="Image result for city gat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39628" y="5839396"/>
            <a:ext cx="888207" cy="888207"/>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flipH="1" flipV="1">
            <a:off x="2442319" y="3269873"/>
            <a:ext cx="342900" cy="188888"/>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855474" y="3205109"/>
            <a:ext cx="249494" cy="160802"/>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104968" y="3205109"/>
            <a:ext cx="432196" cy="282027"/>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2781300" y="3153961"/>
            <a:ext cx="533400" cy="30480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2286000" y="3635410"/>
            <a:ext cx="419100" cy="225507"/>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2324100" y="4119790"/>
            <a:ext cx="655074" cy="380889"/>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3017505" y="3365911"/>
            <a:ext cx="464726" cy="382252"/>
          </a:xfrm>
          <a:prstGeom prst="ellipse">
            <a:avLst/>
          </a:prstGeom>
          <a:ln w="9525">
            <a:solidFill>
              <a:schemeClr val="bg1">
                <a:lumMod val="8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1">
              <a:ln w="22225">
                <a:solidFill>
                  <a:schemeClr val="accent2"/>
                </a:solidFill>
                <a:prstDash val="solid"/>
              </a:ln>
              <a:solidFill>
                <a:schemeClr val="accent2">
                  <a:lumMod val="40000"/>
                  <a:lumOff val="60000"/>
                </a:schemeClr>
              </a:solidFill>
            </a:endParaRPr>
          </a:p>
        </p:txBody>
      </p:sp>
      <p:pic>
        <p:nvPicPr>
          <p:cNvPr id="28" name="Picture 27"/>
          <p:cNvPicPr>
            <a:picLocks noChangeAspect="1"/>
          </p:cNvPicPr>
          <p:nvPr/>
        </p:nvPicPr>
        <p:blipFill rotWithShape="1">
          <a:blip r:embed="rId5"/>
          <a:srcRect l="8484" t="1" r="-1" b="2161"/>
          <a:stretch/>
        </p:blipFill>
        <p:spPr>
          <a:xfrm>
            <a:off x="5366435" y="4113204"/>
            <a:ext cx="510112" cy="446199"/>
          </a:xfrm>
          <a:prstGeom prst="ellipse">
            <a:avLst/>
          </a:prstGeom>
        </p:spPr>
      </p:pic>
      <p:pic>
        <p:nvPicPr>
          <p:cNvPr id="30" name="Picture 29"/>
          <p:cNvPicPr>
            <a:picLocks noChangeAspect="1"/>
          </p:cNvPicPr>
          <p:nvPr/>
        </p:nvPicPr>
        <p:blipFill>
          <a:blip r:embed="rId6"/>
          <a:stretch>
            <a:fillRect/>
          </a:stretch>
        </p:blipFill>
        <p:spPr>
          <a:xfrm>
            <a:off x="2324100" y="2161174"/>
            <a:ext cx="259391" cy="267497"/>
          </a:xfrm>
          <a:prstGeom prst="ellipse">
            <a:avLst/>
          </a:prstGeom>
        </p:spPr>
      </p:pic>
      <p:grpSp>
        <p:nvGrpSpPr>
          <p:cNvPr id="37" name="Group 36"/>
          <p:cNvGrpSpPr/>
          <p:nvPr/>
        </p:nvGrpSpPr>
        <p:grpSpPr>
          <a:xfrm>
            <a:off x="6774543" y="2895600"/>
            <a:ext cx="2483326" cy="1523213"/>
            <a:chOff x="6151382" y="4800600"/>
            <a:chExt cx="2078218" cy="1431858"/>
          </a:xfrm>
        </p:grpSpPr>
        <p:pic>
          <p:nvPicPr>
            <p:cNvPr id="4112" name="Picture 16" descr="Image result for maps directions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51382" y="5089458"/>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p:cNvSpPr txBox="1"/>
            <p:nvPr/>
          </p:nvSpPr>
          <p:spPr>
            <a:xfrm>
              <a:off x="6400800" y="4800600"/>
              <a:ext cx="1828800" cy="461665"/>
            </a:xfrm>
            <a:prstGeom prst="rect">
              <a:avLst/>
            </a:prstGeom>
            <a:noFill/>
          </p:spPr>
          <p:txBody>
            <a:bodyPr wrap="square" rtlCol="0">
              <a:spAutoFit/>
            </a:bodyPr>
            <a:lstStyle/>
            <a:p>
              <a:r>
                <a:rPr lang="en-GB" sz="2400" b="1" dirty="0" smtClean="0">
                  <a:solidFill>
                    <a:schemeClr val="tx1">
                      <a:lumMod val="75000"/>
                      <a:lumOff val="25000"/>
                    </a:schemeClr>
                  </a:solidFill>
                  <a:effectLst>
                    <a:outerShdw blurRad="38100" dist="38100" dir="2700000" algn="tl">
                      <a:srgbClr val="000000">
                        <a:alpha val="43137"/>
                      </a:srgbClr>
                    </a:outerShdw>
                  </a:effectLst>
                </a:rPr>
                <a:t>DIPoH</a:t>
              </a:r>
              <a:endParaRPr lang="en-GB" sz="2400" b="1" dirty="0">
                <a:solidFill>
                  <a:schemeClr val="tx1">
                    <a:lumMod val="75000"/>
                    <a:lumOff val="25000"/>
                  </a:schemeClr>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52154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ppt_x"/>
                                          </p:val>
                                        </p:tav>
                                        <p:tav tm="100000">
                                          <p:val>
                                            <p:strVal val="#ppt_x"/>
                                          </p:val>
                                        </p:tav>
                                      </p:tavLst>
                                    </p:anim>
                                    <p:anim calcmode="lin" valueType="num">
                                      <p:cBhvr additive="base">
                                        <p:cTn id="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053605"/>
            <a:ext cx="7772400" cy="765085"/>
          </a:xfrm>
        </p:spPr>
        <p:txBody>
          <a:bodyPr>
            <a:normAutofit fontScale="90000"/>
          </a:bodyPr>
          <a:lstStyle/>
          <a:p>
            <a:r>
              <a:rPr lang="nl-BE" dirty="0" smtClean="0"/>
              <a:t>www.inf-act.eu</a:t>
            </a:r>
            <a:br>
              <a:rPr lang="nl-BE" dirty="0" smtClean="0"/>
            </a:br>
            <a:r>
              <a:rPr lang="nl-BE" dirty="0" smtClean="0"/>
              <a:t>@</a:t>
            </a:r>
            <a:r>
              <a:rPr lang="nl-BE" dirty="0" err="1" smtClean="0"/>
              <a:t>JA_InfAct</a:t>
            </a:r>
            <a:r>
              <a:rPr lang="nl-BE" dirty="0" smtClean="0"/>
              <a:t/>
            </a:r>
            <a:br>
              <a:rPr lang="nl-BE" dirty="0" smtClean="0"/>
            </a:br>
            <a:r>
              <a:rPr lang="nl-BE" dirty="0" smtClean="0"/>
              <a:t/>
            </a:r>
            <a:br>
              <a:rPr lang="nl-BE" dirty="0" smtClean="0"/>
            </a:br>
            <a:r>
              <a:rPr lang="nl-BE" dirty="0" smtClean="0"/>
              <a:t>infact.acoordination@sciensano.be</a:t>
            </a:r>
            <a:endParaRPr lang="en-US" dirty="0"/>
          </a:p>
        </p:txBody>
      </p:sp>
    </p:spTree>
    <p:extLst>
      <p:ext uri="{BB962C8B-B14F-4D97-AF65-F5344CB8AC3E}">
        <p14:creationId xmlns:p14="http://schemas.microsoft.com/office/powerpoint/2010/main" val="560696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DIPoH central office</a:t>
            </a:r>
            <a:endParaRPr lang="en-GB" dirty="0"/>
          </a:p>
        </p:txBody>
      </p:sp>
      <p:graphicFrame>
        <p:nvGraphicFramePr>
          <p:cNvPr id="4" name="Content Placeholder 3"/>
          <p:cNvGraphicFramePr>
            <a:graphicFrameLocks noGrp="1"/>
          </p:cNvGraphicFramePr>
          <p:nvPr>
            <p:ph idx="1"/>
            <p:extLst/>
          </p:nvPr>
        </p:nvGraphicFramePr>
        <p:xfrm>
          <a:off x="457200" y="2286000"/>
          <a:ext cx="8229600" cy="4267200"/>
        </p:xfrm>
        <a:graphic>
          <a:graphicData uri="http://schemas.openxmlformats.org/drawingml/2006/table">
            <a:tbl>
              <a:tblPr firstRow="1" firstCol="1" bandRow="1">
                <a:tableStyleId>{D27102A9-8310-4765-A935-A1911B00CA55}</a:tableStyleId>
              </a:tblPr>
              <a:tblGrid>
                <a:gridCol w="1676400">
                  <a:extLst>
                    <a:ext uri="{9D8B030D-6E8A-4147-A177-3AD203B41FA5}">
                      <a16:colId xmlns:a16="http://schemas.microsoft.com/office/drawing/2014/main" val="4249976340"/>
                    </a:ext>
                  </a:extLst>
                </a:gridCol>
                <a:gridCol w="6553200">
                  <a:extLst>
                    <a:ext uri="{9D8B030D-6E8A-4147-A177-3AD203B41FA5}">
                      <a16:colId xmlns:a16="http://schemas.microsoft.com/office/drawing/2014/main" val="107996552"/>
                    </a:ext>
                  </a:extLst>
                </a:gridCol>
              </a:tblGrid>
              <a:tr h="1422400">
                <a:tc>
                  <a:txBody>
                    <a:bodyPr/>
                    <a:lstStyle/>
                    <a:p>
                      <a:pPr algn="just">
                        <a:lnSpc>
                          <a:spcPct val="115000"/>
                        </a:lnSpc>
                        <a:spcAft>
                          <a:spcPts val="0"/>
                        </a:spcAft>
                      </a:pPr>
                      <a:r>
                        <a:rPr lang="en-GB" sz="1800" dirty="0">
                          <a:effectLst/>
                          <a:latin typeface="Trebuchet MS" panose="020B0603020202020204" pitchFamily="34" charset="0"/>
                        </a:rPr>
                        <a:t>Central Office</a:t>
                      </a:r>
                      <a:endParaRPr lang="en-US" sz="1800" dirty="0">
                        <a:effectLst/>
                        <a:latin typeface="Trebuchet MS" panose="020B0603020202020204" pitchFamily="34" charset="0"/>
                      </a:endParaRPr>
                    </a:p>
                    <a:p>
                      <a:pPr algn="just">
                        <a:lnSpc>
                          <a:spcPct val="115000"/>
                        </a:lnSpc>
                        <a:spcAft>
                          <a:spcPts val="0"/>
                        </a:spcAft>
                      </a:pPr>
                      <a:r>
                        <a:rPr lang="en-GB" sz="1800" dirty="0">
                          <a:effectLst/>
                          <a:latin typeface="Trebuchet MS" panose="020B0603020202020204" pitchFamily="34" charset="0"/>
                        </a:rPr>
                        <a:t>Management</a:t>
                      </a:r>
                      <a:endParaRPr lang="en-US" sz="180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tc>
                  <a:txBody>
                    <a:bodyPr/>
                    <a:lstStyle/>
                    <a:p>
                      <a:pPr algn="just">
                        <a:lnSpc>
                          <a:spcPct val="115000"/>
                        </a:lnSpc>
                        <a:spcAft>
                          <a:spcPts val="0"/>
                        </a:spcAft>
                      </a:pPr>
                      <a:r>
                        <a:rPr lang="en-GB" sz="1800" b="0" dirty="0">
                          <a:effectLst/>
                          <a:latin typeface="Trebuchet MS" panose="020B0603020202020204" pitchFamily="34" charset="0"/>
                        </a:rPr>
                        <a:t>Manage the RI governance and control; Develop Strategy; Evaluate functioning; Prepare &amp; support committee meetings; Advocate; Organise the RI communication/PR; Provide administrative support </a:t>
                      </a:r>
                      <a:endParaRPr lang="en-US" sz="1800" b="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extLst>
                  <a:ext uri="{0D108BD9-81ED-4DB2-BD59-A6C34878D82A}">
                    <a16:rowId xmlns:a16="http://schemas.microsoft.com/office/drawing/2014/main" val="4261471137"/>
                  </a:ext>
                </a:extLst>
              </a:tr>
              <a:tr h="1785584">
                <a:tc>
                  <a:txBody>
                    <a:bodyPr/>
                    <a:lstStyle/>
                    <a:p>
                      <a:pPr algn="just">
                        <a:lnSpc>
                          <a:spcPct val="115000"/>
                        </a:lnSpc>
                        <a:spcAft>
                          <a:spcPts val="0"/>
                        </a:spcAft>
                      </a:pPr>
                      <a:r>
                        <a:rPr lang="en-GB" sz="1800">
                          <a:effectLst/>
                          <a:latin typeface="Trebuchet MS" panose="020B0603020202020204" pitchFamily="34" charset="0"/>
                        </a:rPr>
                        <a:t>Central Office Web portal</a:t>
                      </a:r>
                      <a:endParaRPr lang="en-US" sz="180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tc>
                  <a:txBody>
                    <a:bodyPr/>
                    <a:lstStyle/>
                    <a:p>
                      <a:pPr algn="just">
                        <a:lnSpc>
                          <a:spcPct val="115000"/>
                        </a:lnSpc>
                        <a:spcAft>
                          <a:spcPts val="0"/>
                        </a:spcAft>
                      </a:pPr>
                      <a:r>
                        <a:rPr lang="en-GB" sz="1800" dirty="0">
                          <a:effectLst/>
                          <a:latin typeface="Trebuchet MS" panose="020B0603020202020204" pitchFamily="34" charset="0"/>
                        </a:rPr>
                        <a:t>Host website; Manage servers, databases, software, and updates; Develop &amp; maintain a distributed data repository; Set up communities, webinars, etc.; Liaise with stakeholders; Knowledge brokering; Implement the RI services, in liaison with Services support for researchers</a:t>
                      </a:r>
                      <a:endParaRPr lang="en-US" sz="180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extLst>
                  <a:ext uri="{0D108BD9-81ED-4DB2-BD59-A6C34878D82A}">
                    <a16:rowId xmlns:a16="http://schemas.microsoft.com/office/drawing/2014/main" val="1592700265"/>
                  </a:ext>
                </a:extLst>
              </a:tr>
              <a:tr h="1059216">
                <a:tc>
                  <a:txBody>
                    <a:bodyPr/>
                    <a:lstStyle/>
                    <a:p>
                      <a:pPr algn="just">
                        <a:lnSpc>
                          <a:spcPct val="115000"/>
                        </a:lnSpc>
                        <a:spcAft>
                          <a:spcPts val="0"/>
                        </a:spcAft>
                      </a:pPr>
                      <a:r>
                        <a:rPr lang="en-GB" sz="1800">
                          <a:effectLst/>
                          <a:latin typeface="Trebuchet MS" panose="020B0603020202020204" pitchFamily="34" charset="0"/>
                        </a:rPr>
                        <a:t>Central Office Services support</a:t>
                      </a:r>
                      <a:endParaRPr lang="en-US" sz="180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tc>
                  <a:txBody>
                    <a:bodyPr/>
                    <a:lstStyle/>
                    <a:p>
                      <a:pPr algn="just">
                        <a:lnSpc>
                          <a:spcPct val="115000"/>
                        </a:lnSpc>
                        <a:spcAft>
                          <a:spcPts val="0"/>
                        </a:spcAft>
                      </a:pPr>
                      <a:r>
                        <a:rPr lang="en-GB" sz="1800" dirty="0">
                          <a:effectLst/>
                          <a:latin typeface="Trebuchet MS" panose="020B0603020202020204" pitchFamily="34" charset="0"/>
                        </a:rPr>
                        <a:t>Manage, support and evaluate the services that the RI is offering open access, to members and by contract (fee for service), in liaison with Web portal; </a:t>
                      </a:r>
                      <a:endParaRPr lang="en-US" sz="180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extLst>
                  <a:ext uri="{0D108BD9-81ED-4DB2-BD59-A6C34878D82A}">
                    <a16:rowId xmlns:a16="http://schemas.microsoft.com/office/drawing/2014/main" val="4107284211"/>
                  </a:ext>
                </a:extLst>
              </a:tr>
            </a:tbl>
          </a:graphicData>
        </a:graphic>
      </p:graphicFrame>
      <p:pic>
        <p:nvPicPr>
          <p:cNvPr id="8" name="Picture 7"/>
          <p:cNvPicPr>
            <a:picLocks noChangeAspect="1"/>
          </p:cNvPicPr>
          <p:nvPr/>
        </p:nvPicPr>
        <p:blipFill rotWithShape="1">
          <a:blip r:embed="rId3"/>
          <a:srcRect t="3054" r="5314" b="3054"/>
          <a:stretch/>
        </p:blipFill>
        <p:spPr>
          <a:xfrm>
            <a:off x="0" y="19175"/>
            <a:ext cx="2176819" cy="1780708"/>
          </a:xfrm>
          <a:prstGeom prst="rect">
            <a:avLst/>
          </a:prstGeom>
        </p:spPr>
      </p:pic>
    </p:spTree>
    <p:extLst>
      <p:ext uri="{BB962C8B-B14F-4D97-AF65-F5344CB8AC3E}">
        <p14:creationId xmlns:p14="http://schemas.microsoft.com/office/powerpoint/2010/main" val="2808001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DIPoH Nodes and Networks</a:t>
            </a:r>
            <a:endParaRPr lang="en-GB" dirty="0"/>
          </a:p>
        </p:txBody>
      </p:sp>
      <p:pic>
        <p:nvPicPr>
          <p:cNvPr id="5" name="Picture 4"/>
          <p:cNvPicPr>
            <a:picLocks noChangeAspect="1"/>
          </p:cNvPicPr>
          <p:nvPr/>
        </p:nvPicPr>
        <p:blipFill rotWithShape="1">
          <a:blip r:embed="rId3"/>
          <a:srcRect t="3054" r="5314" b="3054"/>
          <a:stretch/>
        </p:blipFill>
        <p:spPr>
          <a:xfrm>
            <a:off x="0" y="19175"/>
            <a:ext cx="2176819" cy="1780708"/>
          </a:xfrm>
          <a:prstGeom prst="rect">
            <a:avLst/>
          </a:prstGeom>
        </p:spPr>
      </p:pic>
      <p:graphicFrame>
        <p:nvGraphicFramePr>
          <p:cNvPr id="4" name="Content Placeholder 3"/>
          <p:cNvGraphicFramePr>
            <a:graphicFrameLocks noGrp="1"/>
          </p:cNvGraphicFramePr>
          <p:nvPr>
            <p:ph idx="1"/>
            <p:extLst/>
          </p:nvPr>
        </p:nvGraphicFramePr>
        <p:xfrm>
          <a:off x="152400" y="1799883"/>
          <a:ext cx="8839200" cy="5036820"/>
        </p:xfrm>
        <a:graphic>
          <a:graphicData uri="http://schemas.openxmlformats.org/drawingml/2006/table">
            <a:tbl>
              <a:tblPr firstRow="1" firstCol="1" bandRow="1">
                <a:tableStyleId>{D27102A9-8310-4765-A935-A1911B00CA55}</a:tableStyleId>
              </a:tblPr>
              <a:tblGrid>
                <a:gridCol w="1219200">
                  <a:extLst>
                    <a:ext uri="{9D8B030D-6E8A-4147-A177-3AD203B41FA5}">
                      <a16:colId xmlns:a16="http://schemas.microsoft.com/office/drawing/2014/main" val="1048916372"/>
                    </a:ext>
                  </a:extLst>
                </a:gridCol>
                <a:gridCol w="7620000">
                  <a:extLst>
                    <a:ext uri="{9D8B030D-6E8A-4147-A177-3AD203B41FA5}">
                      <a16:colId xmlns:a16="http://schemas.microsoft.com/office/drawing/2014/main" val="1760918405"/>
                    </a:ext>
                  </a:extLst>
                </a:gridCol>
              </a:tblGrid>
              <a:tr h="2857796">
                <a:tc>
                  <a:txBody>
                    <a:bodyPr/>
                    <a:lstStyle/>
                    <a:p>
                      <a:pPr algn="just">
                        <a:lnSpc>
                          <a:spcPct val="115000"/>
                        </a:lnSpc>
                        <a:spcAft>
                          <a:spcPts val="0"/>
                        </a:spcAft>
                      </a:pPr>
                      <a:r>
                        <a:rPr lang="en-GB" sz="1800" dirty="0">
                          <a:effectLst/>
                          <a:latin typeface="Trebuchet MS" panose="020B0603020202020204" pitchFamily="34" charset="0"/>
                        </a:rPr>
                        <a:t>National nodes</a:t>
                      </a:r>
                      <a:endParaRPr lang="en-US" sz="180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tc>
                  <a:txBody>
                    <a:bodyPr/>
                    <a:lstStyle/>
                    <a:p>
                      <a:pPr algn="just">
                        <a:lnSpc>
                          <a:spcPct val="115000"/>
                        </a:lnSpc>
                        <a:spcAft>
                          <a:spcPts val="0"/>
                        </a:spcAft>
                      </a:pPr>
                      <a:r>
                        <a:rPr lang="en-GB" sz="1800" b="1" i="1" dirty="0">
                          <a:effectLst/>
                          <a:latin typeface="Trebuchet MS" panose="020B0603020202020204" pitchFamily="34" charset="0"/>
                        </a:rPr>
                        <a:t>International: </a:t>
                      </a:r>
                      <a:r>
                        <a:rPr lang="en-GB" sz="1800" b="0" dirty="0">
                          <a:effectLst/>
                          <a:latin typeface="Trebuchet MS" panose="020B0603020202020204" pitchFamily="34" charset="0"/>
                        </a:rPr>
                        <a:t>Know the international health information landscape; Represent country in RI Governance and Committees; Review international comparative reports; Liaise regarding capacity building; Comment on policy reports from research networks </a:t>
                      </a:r>
                      <a:endParaRPr lang="en-US" sz="1800" b="0" dirty="0">
                        <a:effectLst/>
                        <a:latin typeface="Trebuchet MS" panose="020B0603020202020204" pitchFamily="34" charset="0"/>
                      </a:endParaRPr>
                    </a:p>
                    <a:p>
                      <a:pPr algn="just">
                        <a:lnSpc>
                          <a:spcPct val="115000"/>
                        </a:lnSpc>
                        <a:spcBef>
                          <a:spcPts val="1200"/>
                        </a:spcBef>
                        <a:spcAft>
                          <a:spcPts val="300"/>
                        </a:spcAft>
                      </a:pPr>
                      <a:r>
                        <a:rPr lang="en-GB" sz="1800" b="1" i="1" dirty="0">
                          <a:effectLst/>
                          <a:latin typeface="Trebuchet MS" panose="020B0603020202020204" pitchFamily="34" charset="0"/>
                        </a:rPr>
                        <a:t>National: </a:t>
                      </a:r>
                      <a:r>
                        <a:rPr lang="en-GB" sz="1800" b="0" dirty="0">
                          <a:effectLst/>
                          <a:latin typeface="Trebuchet MS" panose="020B0603020202020204" pitchFamily="34" charset="0"/>
                        </a:rPr>
                        <a:t>Know national health information landscape, including national health data strength and weaknesses and assets; Liaise with ministries of health and research; Liaise with national domain specific research network experts; Know the needs of MSs and how the RI can answer them; Match-maker between the RI and </a:t>
                      </a:r>
                      <a:r>
                        <a:rPr lang="en-GB" sz="1800" b="0" dirty="0" smtClean="0">
                          <a:effectLst/>
                          <a:latin typeface="Trebuchet MS" panose="020B0603020202020204" pitchFamily="34" charset="0"/>
                        </a:rPr>
                        <a:t>country</a:t>
                      </a:r>
                    </a:p>
                  </a:txBody>
                  <a:tcPr marL="47973" marR="47973" marT="0" marB="0"/>
                </a:tc>
                <a:extLst>
                  <a:ext uri="{0D108BD9-81ED-4DB2-BD59-A6C34878D82A}">
                    <a16:rowId xmlns:a16="http://schemas.microsoft.com/office/drawing/2014/main" val="271729348"/>
                  </a:ext>
                </a:extLst>
              </a:tr>
              <a:tr h="1946684">
                <a:tc>
                  <a:txBody>
                    <a:bodyPr/>
                    <a:lstStyle/>
                    <a:p>
                      <a:pPr algn="just">
                        <a:lnSpc>
                          <a:spcPct val="115000"/>
                        </a:lnSpc>
                        <a:spcAft>
                          <a:spcPts val="0"/>
                        </a:spcAft>
                      </a:pPr>
                      <a:r>
                        <a:rPr lang="en-GB" sz="1800">
                          <a:effectLst/>
                          <a:latin typeface="Trebuchet MS" panose="020B0603020202020204" pitchFamily="34" charset="0"/>
                        </a:rPr>
                        <a:t>Research networks</a:t>
                      </a:r>
                      <a:endParaRPr lang="en-US" sz="180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tc>
                  <a:txBody>
                    <a:bodyPr/>
                    <a:lstStyle/>
                    <a:p>
                      <a:pPr algn="just">
                        <a:lnSpc>
                          <a:spcPct val="115000"/>
                        </a:lnSpc>
                        <a:spcAft>
                          <a:spcPts val="0"/>
                        </a:spcAft>
                      </a:pPr>
                      <a:r>
                        <a:rPr lang="en-GB" sz="1800" b="1" i="1" dirty="0">
                          <a:effectLst/>
                          <a:latin typeface="Trebuchet MS" panose="020B0603020202020204" pitchFamily="34" charset="0"/>
                        </a:rPr>
                        <a:t>National participation: </a:t>
                      </a:r>
                      <a:r>
                        <a:rPr lang="en-GB" sz="1800" dirty="0">
                          <a:effectLst/>
                          <a:latin typeface="Trebuchet MS" panose="020B0603020202020204" pitchFamily="34" charset="0"/>
                        </a:rPr>
                        <a:t>Collect and prepare national data for international sharing; Know national data quality &amp; particularities; Oversee &amp; coordinate national data efforts for international use; </a:t>
                      </a:r>
                      <a:endParaRPr lang="en-US" sz="1800" dirty="0">
                        <a:effectLst/>
                        <a:latin typeface="Trebuchet MS" panose="020B0603020202020204" pitchFamily="34" charset="0"/>
                      </a:endParaRPr>
                    </a:p>
                    <a:p>
                      <a:pPr algn="just">
                        <a:lnSpc>
                          <a:spcPct val="115000"/>
                        </a:lnSpc>
                        <a:spcBef>
                          <a:spcPts val="1200"/>
                        </a:spcBef>
                        <a:spcAft>
                          <a:spcPts val="0"/>
                        </a:spcAft>
                      </a:pPr>
                      <a:r>
                        <a:rPr lang="en-GB" sz="1800" b="1" i="1" dirty="0">
                          <a:effectLst/>
                          <a:latin typeface="Trebuchet MS" panose="020B0603020202020204" pitchFamily="34" charset="0"/>
                        </a:rPr>
                        <a:t>International coordination: </a:t>
                      </a:r>
                      <a:r>
                        <a:rPr lang="en-GB" sz="1800" dirty="0">
                          <a:effectLst/>
                          <a:latin typeface="Trebuchet MS" panose="020B0603020202020204" pitchFamily="34" charset="0"/>
                        </a:rPr>
                        <a:t>Leader role; Participate in meetings of the RI and liaise with other research networks; Provide general support (admin, web, data, training)</a:t>
                      </a:r>
                      <a:endParaRPr lang="en-US" sz="1800" dirty="0">
                        <a:solidFill>
                          <a:srgbClr val="58595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47973" marR="47973" marT="0" marB="0"/>
                </a:tc>
                <a:extLst>
                  <a:ext uri="{0D108BD9-81ED-4DB2-BD59-A6C34878D82A}">
                    <a16:rowId xmlns:a16="http://schemas.microsoft.com/office/drawing/2014/main" val="2571299866"/>
                  </a:ext>
                </a:extLst>
              </a:tr>
            </a:tbl>
          </a:graphicData>
        </a:graphic>
      </p:graphicFrame>
    </p:spTree>
    <p:extLst>
      <p:ext uri="{BB962C8B-B14F-4D97-AF65-F5344CB8AC3E}">
        <p14:creationId xmlns:p14="http://schemas.microsoft.com/office/powerpoint/2010/main" val="1852783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Image result for central coordin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3025" y="1469041"/>
            <a:ext cx="1065296" cy="990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t>The concept of DIPoH</a:t>
            </a:r>
            <a:endParaRPr lang="en-GB" dirty="0"/>
          </a:p>
        </p:txBody>
      </p:sp>
      <p:sp>
        <p:nvSpPr>
          <p:cNvPr id="4" name="Rectangle 3"/>
          <p:cNvSpPr/>
          <p:nvPr/>
        </p:nvSpPr>
        <p:spPr>
          <a:xfrm>
            <a:off x="2514600" y="1659548"/>
            <a:ext cx="4267200" cy="609600"/>
          </a:xfrm>
          <a:prstGeom prst="rect">
            <a:avLst/>
          </a:prstGeom>
          <a:solidFill>
            <a:srgbClr val="BCE094"/>
          </a:solidFill>
          <a:ln>
            <a:solidFill>
              <a:srgbClr val="A5D67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DIPoH</a:t>
            </a:r>
          </a:p>
          <a:p>
            <a:pPr algn="ctr"/>
            <a:r>
              <a:rPr lang="en-GB" dirty="0" smtClean="0"/>
              <a:t>Connect networks and stakeholders</a:t>
            </a:r>
            <a:endParaRPr lang="en-GB" dirty="0"/>
          </a:p>
        </p:txBody>
      </p:sp>
      <p:sp>
        <p:nvSpPr>
          <p:cNvPr id="5" name="Rectangle 4"/>
          <p:cNvSpPr/>
          <p:nvPr/>
        </p:nvSpPr>
        <p:spPr>
          <a:xfrm>
            <a:off x="2562225" y="2727769"/>
            <a:ext cx="4071938" cy="815114"/>
          </a:xfrm>
          <a:prstGeom prst="rect">
            <a:avLst/>
          </a:prstGeom>
          <a:solidFill>
            <a:srgbClr val="B4EADD"/>
          </a:solidFill>
          <a:ln>
            <a:solidFill>
              <a:srgbClr val="68D6BC"/>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Enable top level research</a:t>
            </a:r>
          </a:p>
          <a:p>
            <a:pPr algn="ctr"/>
            <a:r>
              <a:rPr lang="en-GB" dirty="0" smtClean="0"/>
              <a:t>(linked data, access systems, processes and capabilities, </a:t>
            </a:r>
            <a:r>
              <a:rPr lang="en-AT" dirty="0" smtClean="0"/>
              <a:t>…</a:t>
            </a:r>
            <a:r>
              <a:rPr lang="en-US" dirty="0" smtClean="0"/>
              <a:t>. </a:t>
            </a:r>
            <a:r>
              <a:rPr lang="en-GB" dirty="0" smtClean="0"/>
              <a:t>)</a:t>
            </a:r>
          </a:p>
        </p:txBody>
      </p:sp>
      <p:sp>
        <p:nvSpPr>
          <p:cNvPr id="6" name="Rectangle 5"/>
          <p:cNvSpPr/>
          <p:nvPr/>
        </p:nvSpPr>
        <p:spPr>
          <a:xfrm>
            <a:off x="1485900" y="3986643"/>
            <a:ext cx="2057400" cy="612648"/>
          </a:xfrm>
          <a:prstGeom prst="rect">
            <a:avLst/>
          </a:prstGeom>
          <a:solidFill>
            <a:srgbClr val="73CDED"/>
          </a:solidFill>
          <a:ln>
            <a:solidFill>
              <a:srgbClr val="3EBAE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Policy change</a:t>
            </a:r>
            <a:endParaRPr lang="en-GB" dirty="0"/>
          </a:p>
        </p:txBody>
      </p:sp>
      <p:sp>
        <p:nvSpPr>
          <p:cNvPr id="7" name="Rectangle 6"/>
          <p:cNvSpPr/>
          <p:nvPr/>
        </p:nvSpPr>
        <p:spPr>
          <a:xfrm>
            <a:off x="3543300" y="3986643"/>
            <a:ext cx="2057400" cy="612648"/>
          </a:xfrm>
          <a:prstGeom prst="rect">
            <a:avLst/>
          </a:prstGeom>
          <a:solidFill>
            <a:srgbClr val="73CDED"/>
          </a:solidFill>
          <a:ln>
            <a:solidFill>
              <a:srgbClr val="3EBAE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Practice change</a:t>
            </a:r>
          </a:p>
        </p:txBody>
      </p:sp>
      <p:sp>
        <p:nvSpPr>
          <p:cNvPr id="8" name="Rectangle 7"/>
          <p:cNvSpPr/>
          <p:nvPr/>
        </p:nvSpPr>
        <p:spPr>
          <a:xfrm>
            <a:off x="5600700" y="3982771"/>
            <a:ext cx="2057400" cy="612648"/>
          </a:xfrm>
          <a:prstGeom prst="rect">
            <a:avLst/>
          </a:prstGeom>
          <a:solidFill>
            <a:srgbClr val="73CDED"/>
          </a:solidFill>
          <a:ln>
            <a:solidFill>
              <a:srgbClr val="3EBAE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Technology change</a:t>
            </a:r>
          </a:p>
        </p:txBody>
      </p:sp>
      <p:sp>
        <p:nvSpPr>
          <p:cNvPr id="9" name="Down Arrow 8"/>
          <p:cNvSpPr/>
          <p:nvPr/>
        </p:nvSpPr>
        <p:spPr>
          <a:xfrm>
            <a:off x="4457700" y="2353358"/>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9"/>
          <p:cNvSpPr/>
          <p:nvPr/>
        </p:nvSpPr>
        <p:spPr>
          <a:xfrm>
            <a:off x="4457700" y="3583240"/>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Down Arrow 10"/>
          <p:cNvSpPr/>
          <p:nvPr/>
        </p:nvSpPr>
        <p:spPr>
          <a:xfrm rot="2765845">
            <a:off x="3225963" y="3601863"/>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Down Arrow 11"/>
          <p:cNvSpPr/>
          <p:nvPr/>
        </p:nvSpPr>
        <p:spPr>
          <a:xfrm rot="18850270">
            <a:off x="5689263" y="3594323"/>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own Arrow 16"/>
          <p:cNvSpPr/>
          <p:nvPr/>
        </p:nvSpPr>
        <p:spPr>
          <a:xfrm>
            <a:off x="4451818" y="4694716"/>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Down Arrow 17"/>
          <p:cNvSpPr/>
          <p:nvPr/>
        </p:nvSpPr>
        <p:spPr>
          <a:xfrm rot="19295961">
            <a:off x="3219209" y="4719164"/>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Down Arrow 18"/>
          <p:cNvSpPr/>
          <p:nvPr/>
        </p:nvSpPr>
        <p:spPr>
          <a:xfrm rot="2807051">
            <a:off x="5689864" y="4723859"/>
            <a:ext cx="228600" cy="343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2590800" y="5187894"/>
            <a:ext cx="2047450" cy="1502623"/>
          </a:xfrm>
          <a:prstGeom prst="ellipse">
            <a:avLst/>
          </a:prstGeom>
          <a:solidFill>
            <a:srgbClr val="317AB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solidFill>
                  <a:schemeClr val="bg1"/>
                </a:solidFill>
              </a:rPr>
              <a:t>Improved health and other outcomes</a:t>
            </a:r>
            <a:endParaRPr lang="en-GB" dirty="0">
              <a:solidFill>
                <a:schemeClr val="bg1"/>
              </a:solidFill>
            </a:endParaRPr>
          </a:p>
        </p:txBody>
      </p:sp>
      <p:sp>
        <p:nvSpPr>
          <p:cNvPr id="23" name="Oval 22"/>
          <p:cNvSpPr/>
          <p:nvPr/>
        </p:nvSpPr>
        <p:spPr>
          <a:xfrm>
            <a:off x="4578096" y="5202976"/>
            <a:ext cx="2051304" cy="1502623"/>
          </a:xfrm>
          <a:prstGeom prst="ellipse">
            <a:avLst/>
          </a:prstGeom>
          <a:solidFill>
            <a:srgbClr val="317ABD"/>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solidFill>
                  <a:schemeClr val="bg1"/>
                </a:solidFill>
              </a:rPr>
              <a:t>Achievement of outcomes at lower costs</a:t>
            </a:r>
            <a:endParaRPr lang="en-GB" dirty="0">
              <a:solidFill>
                <a:schemeClr val="bg1"/>
              </a:solidFill>
            </a:endParaRPr>
          </a:p>
        </p:txBody>
      </p:sp>
    </p:spTree>
    <p:extLst>
      <p:ext uri="{BB962C8B-B14F-4D97-AF65-F5344CB8AC3E}">
        <p14:creationId xmlns:p14="http://schemas.microsoft.com/office/powerpoint/2010/main" val="2311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492" y="149481"/>
            <a:ext cx="8076708" cy="1039127"/>
          </a:xfrm>
        </p:spPr>
        <p:txBody>
          <a:bodyPr>
            <a:normAutofit/>
          </a:bodyPr>
          <a:lstStyle/>
          <a:p>
            <a:r>
              <a:rPr lang="en-GB" dirty="0" smtClean="0"/>
              <a:t>Framework of Population Health Information</a:t>
            </a:r>
            <a:endParaRPr lang="en-GB" dirty="0"/>
          </a:p>
        </p:txBody>
      </p:sp>
      <p:sp>
        <p:nvSpPr>
          <p:cNvPr id="4" name="Rounded Rectangle 3"/>
          <p:cNvSpPr/>
          <p:nvPr/>
        </p:nvSpPr>
        <p:spPr>
          <a:xfrm>
            <a:off x="914400" y="2011419"/>
            <a:ext cx="7162800" cy="715297"/>
          </a:xfrm>
          <a:prstGeom prst="roundRect">
            <a:avLst/>
          </a:prstGeom>
          <a:solidFill>
            <a:srgbClr val="4F96B7"/>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solidFill>
                  <a:schemeClr val="tx1"/>
                </a:solidFill>
                <a:latin typeface="Trebuchet MS" panose="020B0603020202020204" pitchFamily="34" charset="0"/>
              </a:rPr>
              <a:t>Health Status</a:t>
            </a:r>
          </a:p>
          <a:p>
            <a:pPr algn="ctr"/>
            <a:r>
              <a:rPr lang="en-GB" sz="1100" dirty="0" smtClean="0">
                <a:solidFill>
                  <a:schemeClr val="tx1"/>
                </a:solidFill>
                <a:latin typeface="Trebuchet MS" panose="020B0603020202020204" pitchFamily="34" charset="0"/>
              </a:rPr>
              <a:t>How healthy are citizens, what are their health needs and healthcare utilisation options?</a:t>
            </a:r>
            <a:endParaRPr lang="en-GB" sz="1100" dirty="0">
              <a:solidFill>
                <a:schemeClr val="tx1"/>
              </a:solidFill>
              <a:latin typeface="Trebuchet MS" panose="020B0603020202020204" pitchFamily="34" charset="0"/>
            </a:endParaRPr>
          </a:p>
        </p:txBody>
      </p:sp>
      <p:sp>
        <p:nvSpPr>
          <p:cNvPr id="5" name="Rounded Rectangle 4"/>
          <p:cNvSpPr/>
          <p:nvPr/>
        </p:nvSpPr>
        <p:spPr>
          <a:xfrm>
            <a:off x="914400" y="2733945"/>
            <a:ext cx="1752600" cy="455189"/>
          </a:xfrm>
          <a:prstGeom prst="roundRect">
            <a:avLst/>
          </a:prstGeom>
          <a:solidFill>
            <a:srgbClr val="6AA7C2"/>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Disease states</a:t>
            </a:r>
            <a:endParaRPr lang="en-GB" sz="1100" dirty="0">
              <a:solidFill>
                <a:schemeClr val="tx1"/>
              </a:solidFill>
              <a:latin typeface="Trebuchet MS" panose="020B0603020202020204" pitchFamily="34" charset="0"/>
            </a:endParaRPr>
          </a:p>
        </p:txBody>
      </p:sp>
      <p:sp>
        <p:nvSpPr>
          <p:cNvPr id="6" name="Rounded Rectangle 5"/>
          <p:cNvSpPr/>
          <p:nvPr/>
        </p:nvSpPr>
        <p:spPr>
          <a:xfrm>
            <a:off x="2667000" y="2726715"/>
            <a:ext cx="1600200" cy="455189"/>
          </a:xfrm>
          <a:prstGeom prst="roundRect">
            <a:avLst/>
          </a:prstGeom>
          <a:solidFill>
            <a:srgbClr val="6AA7C2"/>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Functioning and Quality </a:t>
            </a:r>
            <a:r>
              <a:rPr lang="en-GB" sz="1100" dirty="0">
                <a:solidFill>
                  <a:schemeClr val="tx1"/>
                </a:solidFill>
                <a:latin typeface="Trebuchet MS" panose="020B0603020202020204" pitchFamily="34" charset="0"/>
              </a:rPr>
              <a:t>of Life</a:t>
            </a:r>
          </a:p>
        </p:txBody>
      </p:sp>
      <p:sp>
        <p:nvSpPr>
          <p:cNvPr id="7" name="Rounded Rectangle 6"/>
          <p:cNvSpPr/>
          <p:nvPr/>
        </p:nvSpPr>
        <p:spPr>
          <a:xfrm>
            <a:off x="4267200" y="2742692"/>
            <a:ext cx="2362200" cy="455189"/>
          </a:xfrm>
          <a:prstGeom prst="roundRect">
            <a:avLst/>
          </a:prstGeom>
          <a:solidFill>
            <a:srgbClr val="6AA7C2"/>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Healthy Life Expectancy</a:t>
            </a:r>
            <a:endParaRPr lang="en-GB" sz="1100" dirty="0">
              <a:solidFill>
                <a:schemeClr val="tx1"/>
              </a:solidFill>
              <a:latin typeface="Trebuchet MS" panose="020B0603020202020204" pitchFamily="34" charset="0"/>
            </a:endParaRPr>
          </a:p>
        </p:txBody>
      </p:sp>
      <p:sp>
        <p:nvSpPr>
          <p:cNvPr id="8" name="Rounded Rectangle 7"/>
          <p:cNvSpPr/>
          <p:nvPr/>
        </p:nvSpPr>
        <p:spPr>
          <a:xfrm>
            <a:off x="6634316" y="2743807"/>
            <a:ext cx="1447800" cy="455189"/>
          </a:xfrm>
          <a:prstGeom prst="roundRect">
            <a:avLst/>
          </a:prstGeom>
          <a:solidFill>
            <a:srgbClr val="6AA7C2"/>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Mortality by cause, sex and age</a:t>
            </a:r>
            <a:endParaRPr lang="en-GB" sz="1100" dirty="0">
              <a:solidFill>
                <a:schemeClr val="tx1"/>
              </a:solidFill>
              <a:latin typeface="Trebuchet MS" panose="020B0603020202020204" pitchFamily="34" charset="0"/>
            </a:endParaRPr>
          </a:p>
        </p:txBody>
      </p:sp>
      <p:sp>
        <p:nvSpPr>
          <p:cNvPr id="9" name="Rounded Rectangle 8"/>
          <p:cNvSpPr/>
          <p:nvPr/>
        </p:nvSpPr>
        <p:spPr>
          <a:xfrm>
            <a:off x="914400" y="3602505"/>
            <a:ext cx="7162800" cy="713232"/>
          </a:xfrm>
          <a:prstGeom prst="roundRect">
            <a:avLst/>
          </a:prstGeom>
          <a:solidFill>
            <a:srgbClr val="B4E1DC"/>
          </a:solidFill>
          <a:ln>
            <a:solidFill>
              <a:srgbClr val="89C0BB"/>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solidFill>
                  <a:schemeClr val="tx1"/>
                </a:solidFill>
                <a:latin typeface="Trebuchet MS" panose="020B0603020202020204" pitchFamily="34" charset="0"/>
              </a:rPr>
              <a:t>Determinants </a:t>
            </a:r>
            <a:r>
              <a:rPr lang="en-GB" b="1" dirty="0">
                <a:solidFill>
                  <a:schemeClr val="tx1"/>
                </a:solidFill>
                <a:latin typeface="Trebuchet MS" panose="020B0603020202020204" pitchFamily="34" charset="0"/>
              </a:rPr>
              <a:t>of Health</a:t>
            </a:r>
          </a:p>
          <a:p>
            <a:pPr algn="ctr"/>
            <a:r>
              <a:rPr lang="en-GB" sz="1100" dirty="0">
                <a:solidFill>
                  <a:schemeClr val="tx1"/>
                </a:solidFill>
                <a:latin typeface="Trebuchet MS" panose="020B0603020202020204" pitchFamily="34" charset="0"/>
              </a:rPr>
              <a:t>What are the </a:t>
            </a:r>
            <a:r>
              <a:rPr lang="en-GB" sz="1100" dirty="0" smtClean="0">
                <a:solidFill>
                  <a:schemeClr val="tx1"/>
                </a:solidFill>
                <a:latin typeface="Trebuchet MS" panose="020B0603020202020204" pitchFamily="34" charset="0"/>
              </a:rPr>
              <a:t>factors </a:t>
            </a:r>
            <a:r>
              <a:rPr lang="en-GB" sz="1100" dirty="0">
                <a:solidFill>
                  <a:schemeClr val="tx1"/>
                </a:solidFill>
                <a:latin typeface="Trebuchet MS" panose="020B0603020202020204" pitchFamily="34" charset="0"/>
              </a:rPr>
              <a:t>that determine </a:t>
            </a:r>
            <a:r>
              <a:rPr lang="en-GB" sz="1100" dirty="0" smtClean="0">
                <a:solidFill>
                  <a:schemeClr val="tx1"/>
                </a:solidFill>
                <a:latin typeface="Trebuchet MS" panose="020B0603020202020204" pitchFamily="34" charset="0"/>
              </a:rPr>
              <a:t>the health of a population?</a:t>
            </a:r>
            <a:endParaRPr lang="en-GB" sz="1100" dirty="0">
              <a:solidFill>
                <a:schemeClr val="tx1"/>
              </a:solidFill>
              <a:latin typeface="Trebuchet MS" panose="020B0603020202020204" pitchFamily="34" charset="0"/>
            </a:endParaRPr>
          </a:p>
        </p:txBody>
      </p:sp>
      <p:sp>
        <p:nvSpPr>
          <p:cNvPr id="10" name="Up-Down Arrow 9"/>
          <p:cNvSpPr/>
          <p:nvPr/>
        </p:nvSpPr>
        <p:spPr>
          <a:xfrm>
            <a:off x="4267200" y="3186376"/>
            <a:ext cx="304800" cy="40484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Rounded Rectangle 10"/>
          <p:cNvSpPr/>
          <p:nvPr/>
        </p:nvSpPr>
        <p:spPr>
          <a:xfrm>
            <a:off x="914400" y="4332828"/>
            <a:ext cx="1635466" cy="455189"/>
          </a:xfrm>
          <a:prstGeom prst="roundRect">
            <a:avLst/>
          </a:prstGeom>
          <a:solidFill>
            <a:srgbClr val="CCEAE6"/>
          </a:solidFill>
          <a:ln>
            <a:solidFill>
              <a:srgbClr val="89C0BB"/>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100" dirty="0">
                <a:solidFill>
                  <a:schemeClr val="tx1"/>
                </a:solidFill>
                <a:latin typeface="Trebuchet MS" panose="020B0603020202020204" pitchFamily="34" charset="0"/>
              </a:rPr>
              <a:t>Health </a:t>
            </a:r>
            <a:r>
              <a:rPr lang="en-GB" sz="1100" dirty="0" smtClean="0">
                <a:solidFill>
                  <a:schemeClr val="tx1"/>
                </a:solidFill>
                <a:latin typeface="Trebuchet MS" panose="020B0603020202020204" pitchFamily="34" charset="0"/>
              </a:rPr>
              <a:t>Behaviour</a:t>
            </a:r>
            <a:endParaRPr lang="en-GB" sz="1100" dirty="0">
              <a:solidFill>
                <a:schemeClr val="tx1"/>
              </a:solidFill>
              <a:latin typeface="Trebuchet MS" panose="020B0603020202020204" pitchFamily="34" charset="0"/>
            </a:endParaRPr>
          </a:p>
        </p:txBody>
      </p:sp>
      <p:sp>
        <p:nvSpPr>
          <p:cNvPr id="12" name="Rounded Rectangle 11"/>
          <p:cNvSpPr/>
          <p:nvPr/>
        </p:nvSpPr>
        <p:spPr>
          <a:xfrm>
            <a:off x="2549866" y="4332829"/>
            <a:ext cx="1524000" cy="455189"/>
          </a:xfrm>
          <a:prstGeom prst="roundRect">
            <a:avLst/>
          </a:prstGeom>
          <a:solidFill>
            <a:srgbClr val="CCEAE6"/>
          </a:solidFill>
          <a:ln>
            <a:solidFill>
              <a:srgbClr val="89C0BB"/>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Personal Risks and </a:t>
            </a:r>
            <a:r>
              <a:rPr lang="en-GB" sz="1100" dirty="0">
                <a:solidFill>
                  <a:schemeClr val="tx1"/>
                </a:solidFill>
                <a:latin typeface="Trebuchet MS" panose="020B0603020202020204" pitchFamily="34" charset="0"/>
              </a:rPr>
              <a:t>Resources</a:t>
            </a:r>
          </a:p>
        </p:txBody>
      </p:sp>
      <p:sp>
        <p:nvSpPr>
          <p:cNvPr id="13" name="Rounded Rectangle 12"/>
          <p:cNvSpPr/>
          <p:nvPr/>
        </p:nvSpPr>
        <p:spPr>
          <a:xfrm>
            <a:off x="4089244" y="4327022"/>
            <a:ext cx="2311556" cy="460996"/>
          </a:xfrm>
          <a:prstGeom prst="roundRect">
            <a:avLst/>
          </a:prstGeom>
          <a:solidFill>
            <a:srgbClr val="CCEAE6"/>
          </a:solidFill>
          <a:ln>
            <a:solidFill>
              <a:srgbClr val="89C0BB"/>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Socio-Economic factors </a:t>
            </a:r>
          </a:p>
          <a:p>
            <a:pPr algn="ctr"/>
            <a:r>
              <a:rPr lang="en-GB" sz="1100" dirty="0" smtClean="0">
                <a:solidFill>
                  <a:schemeClr val="tx1"/>
                </a:solidFill>
                <a:latin typeface="Trebuchet MS" panose="020B0603020202020204" pitchFamily="34" charset="0"/>
              </a:rPr>
              <a:t>(participation, financial safety) </a:t>
            </a:r>
            <a:endParaRPr lang="en-GB" sz="1100" dirty="0">
              <a:solidFill>
                <a:schemeClr val="tx1"/>
              </a:solidFill>
              <a:latin typeface="Trebuchet MS" panose="020B0603020202020204" pitchFamily="34" charset="0"/>
            </a:endParaRPr>
          </a:p>
        </p:txBody>
      </p:sp>
      <p:sp>
        <p:nvSpPr>
          <p:cNvPr id="14" name="Rounded Rectangle 13"/>
          <p:cNvSpPr/>
          <p:nvPr/>
        </p:nvSpPr>
        <p:spPr>
          <a:xfrm>
            <a:off x="6408174" y="4332828"/>
            <a:ext cx="1669026" cy="455189"/>
          </a:xfrm>
          <a:prstGeom prst="roundRect">
            <a:avLst/>
          </a:prstGeom>
          <a:solidFill>
            <a:srgbClr val="CCEAE6"/>
          </a:solidFill>
          <a:ln>
            <a:solidFill>
              <a:srgbClr val="89C0BB"/>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100" dirty="0">
                <a:solidFill>
                  <a:schemeClr val="tx1"/>
                </a:solidFill>
                <a:latin typeface="Trebuchet MS" panose="020B0603020202020204" pitchFamily="34" charset="0"/>
              </a:rPr>
              <a:t>Physical</a:t>
            </a:r>
            <a:r>
              <a:rPr lang="en-GB" sz="1200" dirty="0">
                <a:solidFill>
                  <a:schemeClr val="tx1"/>
                </a:solidFill>
                <a:latin typeface="Trebuchet MS" panose="020B0603020202020204" pitchFamily="34" charset="0"/>
              </a:rPr>
              <a:t> Environment</a:t>
            </a:r>
          </a:p>
        </p:txBody>
      </p:sp>
      <p:sp>
        <p:nvSpPr>
          <p:cNvPr id="15" name="Up-Down Arrow 14"/>
          <p:cNvSpPr/>
          <p:nvPr/>
        </p:nvSpPr>
        <p:spPr>
          <a:xfrm>
            <a:off x="4267200" y="4782210"/>
            <a:ext cx="266700" cy="40484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Rounded Rectangle 15"/>
          <p:cNvSpPr/>
          <p:nvPr/>
        </p:nvSpPr>
        <p:spPr>
          <a:xfrm>
            <a:off x="914400" y="5187055"/>
            <a:ext cx="7162800" cy="760538"/>
          </a:xfrm>
          <a:prstGeom prst="roundRect">
            <a:avLst/>
          </a:prstGeom>
          <a:solidFill>
            <a:srgbClr val="B5DBA2"/>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b="1" dirty="0" smtClean="0">
                <a:solidFill>
                  <a:schemeClr val="tx1"/>
                </a:solidFill>
                <a:latin typeface="Trebuchet MS" panose="020B0603020202020204" pitchFamily="34" charset="0"/>
              </a:rPr>
              <a:t>Health Care System</a:t>
            </a:r>
          </a:p>
          <a:p>
            <a:pPr algn="ctr"/>
            <a:r>
              <a:rPr lang="en-GB" sz="1100" dirty="0" smtClean="0">
                <a:solidFill>
                  <a:schemeClr val="tx1"/>
                </a:solidFill>
                <a:latin typeface="Trebuchet MS" panose="020B0603020202020204" pitchFamily="34" charset="0"/>
              </a:rPr>
              <a:t>How does the health system perform? What is the level of care across the range of patient needs? What does this performance cost? How is prevention implemented (health protection, disease prevention [screening, vaccination], health promotion)?</a:t>
            </a:r>
            <a:endParaRPr lang="en-GB" sz="1100" dirty="0">
              <a:solidFill>
                <a:schemeClr val="tx1"/>
              </a:solidFill>
              <a:latin typeface="Trebuchet MS" panose="020B0603020202020204" pitchFamily="34" charset="0"/>
            </a:endParaRPr>
          </a:p>
        </p:txBody>
      </p:sp>
      <p:sp>
        <p:nvSpPr>
          <p:cNvPr id="17" name="Rounded Rectangle 16"/>
          <p:cNvSpPr/>
          <p:nvPr/>
        </p:nvSpPr>
        <p:spPr>
          <a:xfrm>
            <a:off x="948981" y="5984357"/>
            <a:ext cx="1219200" cy="455189"/>
          </a:xfrm>
          <a:prstGeom prst="roundRect">
            <a:avLst/>
          </a:prstGeom>
          <a:solidFill>
            <a:srgbClr val="C8E4BA"/>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Expenditure</a:t>
            </a:r>
            <a:endParaRPr lang="en-GB" sz="1100" dirty="0">
              <a:solidFill>
                <a:schemeClr val="tx1"/>
              </a:solidFill>
              <a:latin typeface="Trebuchet MS" panose="020B0603020202020204" pitchFamily="34" charset="0"/>
            </a:endParaRPr>
          </a:p>
        </p:txBody>
      </p:sp>
      <p:sp>
        <p:nvSpPr>
          <p:cNvPr id="22" name="Rounded Rectangle 21"/>
          <p:cNvSpPr/>
          <p:nvPr/>
        </p:nvSpPr>
        <p:spPr>
          <a:xfrm>
            <a:off x="6261512" y="5969472"/>
            <a:ext cx="1815688" cy="455189"/>
          </a:xfrm>
          <a:prstGeom prst="roundRect">
            <a:avLst/>
          </a:prstGeom>
          <a:solidFill>
            <a:srgbClr val="C8E4BA"/>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Quality, Effectiveness, Safety</a:t>
            </a:r>
            <a:endParaRPr lang="en-GB" sz="1100" dirty="0">
              <a:solidFill>
                <a:schemeClr val="tx1"/>
              </a:solidFill>
              <a:latin typeface="Trebuchet MS" panose="020B0603020202020204" pitchFamily="34" charset="0"/>
            </a:endParaRPr>
          </a:p>
        </p:txBody>
      </p:sp>
      <p:sp>
        <p:nvSpPr>
          <p:cNvPr id="23" name="Curved Right Arrow 22"/>
          <p:cNvSpPr/>
          <p:nvPr/>
        </p:nvSpPr>
        <p:spPr>
          <a:xfrm>
            <a:off x="228600" y="2112472"/>
            <a:ext cx="670560" cy="369772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Curved Right Arrow 23"/>
          <p:cNvSpPr/>
          <p:nvPr/>
        </p:nvSpPr>
        <p:spPr>
          <a:xfrm rot="10800000">
            <a:off x="8100060" y="2109153"/>
            <a:ext cx="670560" cy="36999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Rounded Rectangle 26"/>
          <p:cNvSpPr/>
          <p:nvPr/>
        </p:nvSpPr>
        <p:spPr>
          <a:xfrm>
            <a:off x="4127912" y="5969474"/>
            <a:ext cx="1143000" cy="455189"/>
          </a:xfrm>
          <a:prstGeom prst="roundRect">
            <a:avLst/>
          </a:prstGeom>
          <a:solidFill>
            <a:srgbClr val="C8E4BA"/>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Accessibility</a:t>
            </a:r>
            <a:endParaRPr lang="en-GB" sz="1100" dirty="0">
              <a:solidFill>
                <a:schemeClr val="tx1"/>
              </a:solidFill>
              <a:latin typeface="Trebuchet MS" panose="020B0603020202020204" pitchFamily="34" charset="0"/>
            </a:endParaRPr>
          </a:p>
        </p:txBody>
      </p:sp>
      <p:sp>
        <p:nvSpPr>
          <p:cNvPr id="28" name="Rounded Rectangle 27"/>
          <p:cNvSpPr/>
          <p:nvPr/>
        </p:nvSpPr>
        <p:spPr>
          <a:xfrm>
            <a:off x="5270912" y="5969473"/>
            <a:ext cx="990600" cy="455189"/>
          </a:xfrm>
          <a:prstGeom prst="roundRect">
            <a:avLst/>
          </a:prstGeom>
          <a:solidFill>
            <a:srgbClr val="C8E4BA"/>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Utilisation</a:t>
            </a:r>
            <a:endParaRPr lang="en-GB" sz="1100" dirty="0">
              <a:solidFill>
                <a:schemeClr val="tx1"/>
              </a:solidFill>
              <a:latin typeface="Trebuchet MS" panose="020B0603020202020204" pitchFamily="34" charset="0"/>
            </a:endParaRPr>
          </a:p>
        </p:txBody>
      </p:sp>
      <p:sp>
        <p:nvSpPr>
          <p:cNvPr id="29" name="Rounded Rectangle 28"/>
          <p:cNvSpPr/>
          <p:nvPr/>
        </p:nvSpPr>
        <p:spPr>
          <a:xfrm>
            <a:off x="152400" y="1895860"/>
            <a:ext cx="8686800" cy="4648200"/>
          </a:xfrm>
          <a:prstGeom prst="roundRect">
            <a:avLst/>
          </a:prstGeom>
          <a:noFill/>
          <a:ln w="57150">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solidFill>
                <a:schemeClr val="tx1"/>
              </a:solidFill>
            </a:endParaRPr>
          </a:p>
        </p:txBody>
      </p:sp>
      <p:sp>
        <p:nvSpPr>
          <p:cNvPr id="25" name="Rounded Rectangle 24"/>
          <p:cNvSpPr/>
          <p:nvPr/>
        </p:nvSpPr>
        <p:spPr>
          <a:xfrm>
            <a:off x="2177438" y="5984356"/>
            <a:ext cx="1950474" cy="455189"/>
          </a:xfrm>
          <a:prstGeom prst="roundRect">
            <a:avLst/>
          </a:prstGeom>
          <a:solidFill>
            <a:srgbClr val="C8E4BA"/>
          </a:solidFill>
          <a:ln>
            <a:solidFill>
              <a:srgbClr val="80B15E"/>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tx1"/>
                </a:solidFill>
                <a:latin typeface="Trebuchet MS" panose="020B0603020202020204" pitchFamily="34" charset="0"/>
              </a:rPr>
              <a:t>Input (personnel, infrastructure, technology)</a:t>
            </a:r>
            <a:endParaRPr lang="en-GB" sz="1100"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390095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Uniqueness of DIPoH</a:t>
            </a:r>
            <a:endParaRPr lang="en-GB" dirty="0"/>
          </a:p>
        </p:txBody>
      </p:sp>
      <p:sp>
        <p:nvSpPr>
          <p:cNvPr id="3" name="Content Placeholder 2"/>
          <p:cNvSpPr>
            <a:spLocks noGrp="1"/>
          </p:cNvSpPr>
          <p:nvPr>
            <p:ph idx="1"/>
          </p:nvPr>
        </p:nvSpPr>
        <p:spPr>
          <a:xfrm>
            <a:off x="457200" y="1647373"/>
            <a:ext cx="8229600" cy="3719009"/>
          </a:xfrm>
        </p:spPr>
        <p:txBody>
          <a:bodyPr/>
          <a:lstStyle/>
          <a:p>
            <a:r>
              <a:rPr lang="en-GB" dirty="0" smtClean="0"/>
              <a:t>Covers the population as a whole (healthy and non healthy)</a:t>
            </a:r>
          </a:p>
          <a:p>
            <a:r>
              <a:rPr lang="en-GB" dirty="0" smtClean="0"/>
              <a:t>Focus on non communicable chronic diseases</a:t>
            </a:r>
          </a:p>
          <a:p>
            <a:r>
              <a:rPr lang="en-GB" dirty="0" smtClean="0"/>
              <a:t>Facilitate</a:t>
            </a:r>
            <a:r>
              <a:rPr lang="en-BE" dirty="0" smtClean="0"/>
              <a:t> second</a:t>
            </a:r>
            <a:r>
              <a:rPr lang="en-US" dirty="0" smtClean="0"/>
              <a:t>a</a:t>
            </a:r>
            <a:r>
              <a:rPr lang="en-BE" dirty="0" smtClean="0"/>
              <a:t>ry use of routine data sources</a:t>
            </a:r>
            <a:endParaRPr lang="en-GB" dirty="0"/>
          </a:p>
          <a:p>
            <a:r>
              <a:rPr lang="en-US" dirty="0" smtClean="0"/>
              <a:t>Include individual and aggregated level data</a:t>
            </a:r>
          </a:p>
          <a:p>
            <a:r>
              <a:rPr lang="en-US" dirty="0" smtClean="0"/>
              <a:t>Does not include experimental research </a:t>
            </a:r>
          </a:p>
          <a:p>
            <a:r>
              <a:rPr lang="en-US" dirty="0" smtClean="0"/>
              <a:t>Boost national population health research </a:t>
            </a:r>
            <a:endParaRPr lang="en-BE" dirty="0" smtClean="0"/>
          </a:p>
        </p:txBody>
      </p:sp>
    </p:spTree>
    <p:extLst>
      <p:ext uri="{BB962C8B-B14F-4D97-AF65-F5344CB8AC3E}">
        <p14:creationId xmlns:p14="http://schemas.microsoft.com/office/powerpoint/2010/main" val="304429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the gap in RI landscape</a:t>
            </a:r>
            <a:endParaRPr lang="en-US" dirty="0"/>
          </a:p>
        </p:txBody>
      </p:sp>
      <p:graphicFrame>
        <p:nvGraphicFramePr>
          <p:cNvPr id="7" name="Content Placeholder 3"/>
          <p:cNvGraphicFramePr>
            <a:graphicFrameLocks/>
          </p:cNvGraphicFramePr>
          <p:nvPr>
            <p:extLst/>
          </p:nvPr>
        </p:nvGraphicFramePr>
        <p:xfrm>
          <a:off x="561230" y="2209800"/>
          <a:ext cx="4246560" cy="3182270"/>
        </p:xfrm>
        <a:graphic>
          <a:graphicData uri="http://schemas.openxmlformats.org/drawingml/2006/table">
            <a:tbl>
              <a:tblPr firstRow="1" bandRow="1">
                <a:tableStyleId>{69CF1AB2-1976-4502-BF36-3FF5EA218861}</a:tableStyleId>
              </a:tblPr>
              <a:tblGrid>
                <a:gridCol w="1731960">
                  <a:extLst>
                    <a:ext uri="{9D8B030D-6E8A-4147-A177-3AD203B41FA5}">
                      <a16:colId xmlns:a16="http://schemas.microsoft.com/office/drawing/2014/main" val="4078187810"/>
                    </a:ext>
                  </a:extLst>
                </a:gridCol>
                <a:gridCol w="2514600">
                  <a:extLst>
                    <a:ext uri="{9D8B030D-6E8A-4147-A177-3AD203B41FA5}">
                      <a16:colId xmlns:a16="http://schemas.microsoft.com/office/drawing/2014/main" val="892245713"/>
                    </a:ext>
                  </a:extLst>
                </a:gridCol>
              </a:tblGrid>
              <a:tr h="216000">
                <a:tc>
                  <a:txBody>
                    <a:bodyPr/>
                    <a:lstStyle/>
                    <a:p>
                      <a:pPr marL="171450" indent="-171450" rtl="0" fontAlgn="t">
                        <a:spcBef>
                          <a:spcPts val="0"/>
                        </a:spcBef>
                        <a:spcAft>
                          <a:spcPts val="0"/>
                        </a:spcAft>
                        <a:buFont typeface="Wingdings" panose="05000000000000000000" pitchFamily="2" charset="2"/>
                        <a:buChar char="ü"/>
                      </a:pPr>
                      <a:r>
                        <a:rPr lang="en-US" sz="1200" b="0" u="none" strike="noStrike" dirty="0">
                          <a:effectLst/>
                          <a:latin typeface="Trebuchet MS" panose="020B0603020202020204" pitchFamily="34" charset="0"/>
                        </a:rPr>
                        <a:t>BBMRI </a:t>
                      </a:r>
                      <a:r>
                        <a:rPr lang="en-US" sz="1200" b="0" u="none" strike="noStrike" dirty="0" smtClean="0">
                          <a:effectLst/>
                          <a:latin typeface="Trebuchet MS" panose="020B0603020202020204" pitchFamily="34" charset="0"/>
                        </a:rPr>
                        <a:t>ERIC</a:t>
                      </a:r>
                      <a:endParaRPr lang="en-US" sz="1200" b="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b="0" i="1" u="none" strike="noStrike" dirty="0" smtClean="0">
                          <a:effectLst/>
                          <a:latin typeface="Trebuchet MS" panose="020B0603020202020204" pitchFamily="34" charset="0"/>
                        </a:rPr>
                        <a:t>[Bio banking]</a:t>
                      </a:r>
                      <a:endParaRPr lang="en-US" sz="1200" b="0" i="1" dirty="0" smtClean="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32914048"/>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dirty="0" smtClean="0">
                          <a:effectLst/>
                          <a:latin typeface="Trebuchet MS" panose="020B0603020202020204" pitchFamily="34" charset="0"/>
                        </a:rPr>
                        <a:t>CESSDA</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dirty="0" smtClean="0">
                          <a:effectLst/>
                          <a:latin typeface="Trebuchet MS" panose="020B0603020202020204" pitchFamily="34" charset="0"/>
                        </a:rPr>
                        <a:t>[Social Science Data Archives]</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80641284"/>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dirty="0">
                          <a:effectLst/>
                          <a:latin typeface="Trebuchet MS" panose="020B0603020202020204" pitchFamily="34" charset="0"/>
                        </a:rPr>
                        <a:t>EATRIS </a:t>
                      </a:r>
                      <a:r>
                        <a:rPr lang="en-US" sz="1200" u="none" strike="noStrike" dirty="0" smtClean="0">
                          <a:effectLst/>
                          <a:latin typeface="Trebuchet MS" panose="020B0603020202020204" pitchFamily="34" charset="0"/>
                        </a:rPr>
                        <a:t>ERIC</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[Translational medicine]</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83770854"/>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dirty="0">
                          <a:effectLst/>
                          <a:latin typeface="Trebuchet MS" panose="020B0603020202020204" pitchFamily="34" charset="0"/>
                        </a:rPr>
                        <a:t>ECRIN </a:t>
                      </a:r>
                      <a:r>
                        <a:rPr lang="en-US" sz="1200" u="none" strike="noStrike" dirty="0" smtClean="0">
                          <a:effectLst/>
                          <a:latin typeface="Trebuchet MS" panose="020B0603020202020204" pitchFamily="34" charset="0"/>
                        </a:rPr>
                        <a:t>ERIC</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a:t>
                      </a:r>
                      <a:r>
                        <a:rPr lang="en-US" sz="1200" i="1" u="none" strike="noStrike" dirty="0">
                          <a:effectLst/>
                          <a:latin typeface="Trebuchet MS" panose="020B0603020202020204" pitchFamily="34" charset="0"/>
                        </a:rPr>
                        <a:t>Clinical research]</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58918974"/>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dirty="0" smtClean="0">
                          <a:effectLst/>
                          <a:latin typeface="Trebuchet MS" panose="020B0603020202020204" pitchFamily="34" charset="0"/>
                        </a:rPr>
                        <a:t>ELIXIR</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a:t>
                      </a:r>
                      <a:r>
                        <a:rPr lang="en-US" sz="1200" i="1" u="none" strike="noStrike" dirty="0">
                          <a:effectLst/>
                          <a:latin typeface="Trebuchet MS" panose="020B0603020202020204" pitchFamily="34" charset="0"/>
                        </a:rPr>
                        <a:t>Bioinformatics]</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3413384"/>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dirty="0">
                          <a:effectLst/>
                          <a:latin typeface="Trebuchet MS" panose="020B0603020202020204" pitchFamily="34" charset="0"/>
                        </a:rPr>
                        <a:t>EU OPENSCREEN ERIC</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[Chemical Biology]</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13555168"/>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a:effectLst/>
                          <a:latin typeface="Trebuchet MS" panose="020B0603020202020204" pitchFamily="34" charset="0"/>
                        </a:rPr>
                        <a:t>ESS ERIC</a:t>
                      </a:r>
                      <a:endParaRPr lang="en-US" sz="120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[Social</a:t>
                      </a:r>
                      <a:r>
                        <a:rPr lang="en-US" sz="1200" i="1" u="none" strike="noStrike" baseline="0" dirty="0" smtClean="0">
                          <a:effectLst/>
                          <a:latin typeface="Trebuchet MS" panose="020B0603020202020204" pitchFamily="34" charset="0"/>
                        </a:rPr>
                        <a:t> Survey]</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65154427"/>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a:effectLst/>
                          <a:latin typeface="Trebuchet MS" panose="020B0603020202020204" pitchFamily="34" charset="0"/>
                        </a:rPr>
                        <a:t>ERINHA</a:t>
                      </a:r>
                      <a:endParaRPr lang="en-US" sz="120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[Highly </a:t>
                      </a:r>
                      <a:r>
                        <a:rPr lang="en-US" sz="1200" i="1" u="none" strike="noStrike" dirty="0">
                          <a:effectLst/>
                          <a:latin typeface="Trebuchet MS" panose="020B0603020202020204" pitchFamily="34" charset="0"/>
                        </a:rPr>
                        <a:t>Pathogenic </a:t>
                      </a:r>
                      <a:r>
                        <a:rPr lang="en-US" sz="1200" i="1" u="none" strike="noStrike" dirty="0" smtClean="0">
                          <a:effectLst/>
                          <a:latin typeface="Trebuchet MS" panose="020B0603020202020204" pitchFamily="34" charset="0"/>
                        </a:rPr>
                        <a:t>Agents]</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65319165"/>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dirty="0">
                          <a:effectLst/>
                          <a:latin typeface="Trebuchet MS" panose="020B0603020202020204" pitchFamily="34" charset="0"/>
                        </a:rPr>
                        <a:t>ISBE</a:t>
                      </a:r>
                      <a:endParaRPr lang="en-US" sz="1200"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a:t>
                      </a:r>
                      <a:r>
                        <a:rPr lang="en-US" sz="1200" i="1" u="none" strike="noStrike" dirty="0">
                          <a:effectLst/>
                          <a:latin typeface="Trebuchet MS" panose="020B0603020202020204" pitchFamily="34" charset="0"/>
                        </a:rPr>
                        <a:t>Systems biology]</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56791058"/>
                  </a:ext>
                </a:extLst>
              </a:tr>
              <a:tr h="216000">
                <a:tc>
                  <a:txBody>
                    <a:bodyPr/>
                    <a:lstStyle/>
                    <a:p>
                      <a:pPr marL="171450" indent="-171450" rtl="0" fontAlgn="t">
                        <a:spcBef>
                          <a:spcPts val="0"/>
                        </a:spcBef>
                        <a:spcAft>
                          <a:spcPts val="0"/>
                        </a:spcAft>
                        <a:buFont typeface="Wingdings" panose="05000000000000000000" pitchFamily="2" charset="2"/>
                        <a:buChar char="ü"/>
                      </a:pPr>
                      <a:r>
                        <a:rPr lang="en-US" sz="1200" u="none" strike="noStrike">
                          <a:effectLst/>
                          <a:latin typeface="Trebuchet MS" panose="020B0603020202020204" pitchFamily="34" charset="0"/>
                        </a:rPr>
                        <a:t>INSTRUCT ERIC</a:t>
                      </a:r>
                      <a:endParaRPr lang="en-US" sz="120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rtl="0" fontAlgn="t">
                        <a:spcBef>
                          <a:spcPts val="0"/>
                        </a:spcBef>
                        <a:spcAft>
                          <a:spcPts val="0"/>
                        </a:spcAft>
                        <a:buFont typeface="Wingdings" panose="05000000000000000000" pitchFamily="2" charset="2"/>
                        <a:buNone/>
                      </a:pPr>
                      <a:r>
                        <a:rPr lang="en-US" sz="1200" i="1" u="none" strike="noStrike" dirty="0" smtClean="0">
                          <a:effectLst/>
                          <a:latin typeface="Trebuchet MS" panose="020B0603020202020204" pitchFamily="34" charset="0"/>
                        </a:rPr>
                        <a:t>[Structural Biology]</a:t>
                      </a:r>
                      <a:endParaRPr lang="en-US" sz="1200" i="1" dirty="0">
                        <a:effectLst/>
                        <a:latin typeface="Trebuchet MS" panose="020B0603020202020204" pitchFamily="34" charset="0"/>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61208326"/>
                  </a:ext>
                </a:extLst>
              </a:tr>
              <a:tr h="216000">
                <a:tc>
                  <a:txBody>
                    <a:bodyPr/>
                    <a:lstStyle/>
                    <a:p>
                      <a:pPr marL="171450" indent="-171450" algn="l" defTabSz="914400" rtl="0" eaLnBrk="1" fontAlgn="t" latinLnBrk="0" hangingPunct="1">
                        <a:spcBef>
                          <a:spcPts val="0"/>
                        </a:spcBef>
                        <a:spcAft>
                          <a:spcPts val="0"/>
                        </a:spcAft>
                        <a:buFont typeface="Wingdings" panose="05000000000000000000" pitchFamily="2" charset="2"/>
                        <a:buChar char="ü"/>
                      </a:pPr>
                      <a:r>
                        <a:rPr lang="en-US" sz="1200" u="none" strike="noStrike" kern="1200" dirty="0" smtClean="0">
                          <a:effectLst/>
                          <a:latin typeface="Trebuchet MS" panose="020B0603020202020204" pitchFamily="34" charset="0"/>
                        </a:rPr>
                        <a:t>METROFOOD-RI</a:t>
                      </a:r>
                      <a:endParaRPr lang="en-US" sz="1200" b="0" i="0"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lgn="l" defTabSz="914400" rtl="0" eaLnBrk="1" fontAlgn="t" latinLnBrk="0" hangingPunct="1">
                        <a:spcBef>
                          <a:spcPts val="0"/>
                        </a:spcBef>
                        <a:spcAft>
                          <a:spcPts val="0"/>
                        </a:spcAft>
                        <a:buFont typeface="Wingdings" panose="05000000000000000000" pitchFamily="2" charset="2"/>
                        <a:buNone/>
                      </a:pPr>
                      <a:r>
                        <a:rPr lang="en-US" sz="1200" i="1" u="none" strike="noStrike" kern="1200" dirty="0" smtClean="0">
                          <a:effectLst/>
                          <a:latin typeface="Trebuchet MS" panose="020B0603020202020204" pitchFamily="34" charset="0"/>
                        </a:rPr>
                        <a:t>[</a:t>
                      </a:r>
                      <a:r>
                        <a:rPr lang="en-US" sz="1200" i="1" u="none" strike="noStrike" kern="1200" dirty="0">
                          <a:effectLst/>
                          <a:latin typeface="Trebuchet MS" panose="020B0603020202020204" pitchFamily="34" charset="0"/>
                        </a:rPr>
                        <a:t>Food and nutritional metrology]</a:t>
                      </a:r>
                      <a:endParaRPr lang="en-US" sz="1200" b="0" i="1"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26604866"/>
                  </a:ext>
                </a:extLst>
              </a:tr>
              <a:tr h="216000">
                <a:tc>
                  <a:txBody>
                    <a:bodyPr/>
                    <a:lstStyle/>
                    <a:p>
                      <a:pPr marL="171450" indent="-171450" algn="l" defTabSz="914400" rtl="0" eaLnBrk="1" fontAlgn="t" latinLnBrk="0" hangingPunct="1">
                        <a:spcBef>
                          <a:spcPts val="0"/>
                        </a:spcBef>
                        <a:spcAft>
                          <a:spcPts val="0"/>
                        </a:spcAft>
                        <a:buFont typeface="Wingdings" panose="05000000000000000000" pitchFamily="2" charset="2"/>
                        <a:buChar char="ü"/>
                      </a:pPr>
                      <a:r>
                        <a:rPr lang="en-US" sz="1200" u="none" strike="noStrike" kern="1200" dirty="0" smtClean="0">
                          <a:effectLst/>
                          <a:latin typeface="Trebuchet MS" panose="020B0603020202020204" pitchFamily="34" charset="0"/>
                        </a:rPr>
                        <a:t>MIRRI</a:t>
                      </a:r>
                      <a:endParaRPr lang="en-US" sz="1200" b="0" i="0"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lgn="l" defTabSz="914400" rtl="0" eaLnBrk="1" fontAlgn="t" latinLnBrk="0" hangingPunct="1">
                        <a:spcBef>
                          <a:spcPts val="0"/>
                        </a:spcBef>
                        <a:spcAft>
                          <a:spcPts val="0"/>
                        </a:spcAft>
                        <a:buFont typeface="Wingdings" panose="05000000000000000000" pitchFamily="2" charset="2"/>
                        <a:buNone/>
                      </a:pPr>
                      <a:r>
                        <a:rPr lang="en-US" sz="1200" i="1" u="none" strike="noStrike" kern="1200" dirty="0" smtClean="0">
                          <a:effectLst/>
                          <a:latin typeface="Trebuchet MS" panose="020B0603020202020204" pitchFamily="34" charset="0"/>
                        </a:rPr>
                        <a:t>[Microbiology]</a:t>
                      </a:r>
                      <a:endParaRPr lang="en-US" sz="1200" b="0" i="1"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9484664"/>
                  </a:ext>
                </a:extLst>
              </a:tr>
              <a:tr h="216000">
                <a:tc>
                  <a:txBody>
                    <a:bodyPr/>
                    <a:lstStyle/>
                    <a:p>
                      <a:pPr marL="171450" indent="-171450" algn="l" defTabSz="914400" rtl="0" eaLnBrk="1" fontAlgn="t" latinLnBrk="0" hangingPunct="1">
                        <a:spcBef>
                          <a:spcPts val="0"/>
                        </a:spcBef>
                        <a:spcAft>
                          <a:spcPts val="0"/>
                        </a:spcAft>
                        <a:buFont typeface="Wingdings" panose="05000000000000000000" pitchFamily="2" charset="2"/>
                        <a:buChar char="ü"/>
                      </a:pPr>
                      <a:r>
                        <a:rPr lang="en-US" sz="1200" b="0" i="0" u="none" strike="noStrike" kern="1200" dirty="0" smtClean="0">
                          <a:solidFill>
                            <a:schemeClr val="dk1"/>
                          </a:solidFill>
                          <a:effectLst/>
                          <a:latin typeface="Trebuchet MS" panose="020B0603020202020204" pitchFamily="34" charset="0"/>
                          <a:ea typeface="+mn-ea"/>
                          <a:cs typeface="+mn-cs"/>
                        </a:rPr>
                        <a:t>SHARE</a:t>
                      </a:r>
                      <a:endParaRPr lang="en-US" sz="1200" b="0" i="0"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lgn="l" defTabSz="914400" rtl="0" eaLnBrk="1" fontAlgn="t" latinLnBrk="0" hangingPunct="1">
                        <a:spcBef>
                          <a:spcPts val="0"/>
                        </a:spcBef>
                        <a:spcAft>
                          <a:spcPts val="0"/>
                        </a:spcAft>
                        <a:buFont typeface="Wingdings" panose="05000000000000000000" pitchFamily="2" charset="2"/>
                        <a:buNone/>
                      </a:pPr>
                      <a:r>
                        <a:rPr lang="en-US" sz="1200" i="1" u="none" strike="noStrike" kern="1200" dirty="0" smtClean="0">
                          <a:effectLst/>
                          <a:latin typeface="Trebuchet MS" panose="020B0603020202020204" pitchFamily="34" charset="0"/>
                        </a:rPr>
                        <a:t>[Aging (survey)]</a:t>
                      </a:r>
                      <a:endParaRPr lang="en-US" sz="1200" b="0" i="1" u="none" strike="noStrike" kern="1200" dirty="0">
                        <a:solidFill>
                          <a:srgbClr val="000000"/>
                        </a:solidFill>
                        <a:effectLst/>
                        <a:latin typeface="Trebuchet MS" panose="020B0603020202020204" pitchFamily="34" charset="0"/>
                        <a:ea typeface="+mn-ea"/>
                        <a:cs typeface="+mn-cs"/>
                      </a:endParaRPr>
                    </a:p>
                  </a:txBody>
                  <a:tcPr marL="30955" marR="30955" marT="30955" marB="3095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17004433"/>
                  </a:ext>
                </a:extLst>
              </a:tr>
            </a:tbl>
          </a:graphicData>
        </a:graphic>
      </p:graphicFrame>
      <p:pic>
        <p:nvPicPr>
          <p:cNvPr id="5" name="Picture 4"/>
          <p:cNvPicPr>
            <a:picLocks noChangeAspect="1"/>
          </p:cNvPicPr>
          <p:nvPr/>
        </p:nvPicPr>
        <p:blipFill>
          <a:blip r:embed="rId3">
            <a:extLst/>
          </a:blip>
          <a:stretch>
            <a:fillRect/>
          </a:stretch>
        </p:blipFill>
        <p:spPr>
          <a:xfrm>
            <a:off x="5410200" y="2533650"/>
            <a:ext cx="2857500" cy="2857500"/>
          </a:xfrm>
          <a:prstGeom prst="rect">
            <a:avLst/>
          </a:prstGeom>
        </p:spPr>
      </p:pic>
      <p:sp>
        <p:nvSpPr>
          <p:cNvPr id="3" name="Content Placeholder 2"/>
          <p:cNvSpPr>
            <a:spLocks noGrp="1"/>
          </p:cNvSpPr>
          <p:nvPr>
            <p:ph idx="1"/>
          </p:nvPr>
        </p:nvSpPr>
        <p:spPr>
          <a:xfrm>
            <a:off x="5943600" y="3409950"/>
            <a:ext cx="1879157" cy="838200"/>
          </a:xfrm>
        </p:spPr>
        <p:txBody>
          <a:bodyPr/>
          <a:lstStyle/>
          <a:p>
            <a:pPr marL="0" indent="0" algn="ctr">
              <a:buNone/>
            </a:pPr>
            <a:r>
              <a:rPr lang="en-US" b="1" dirty="0">
                <a:solidFill>
                  <a:schemeClr val="bg1"/>
                </a:solidFill>
              </a:rPr>
              <a:t>Health </a:t>
            </a:r>
          </a:p>
          <a:p>
            <a:pPr marL="0" indent="0" algn="ctr">
              <a:buNone/>
            </a:pPr>
            <a:r>
              <a:rPr lang="en-US" b="1" dirty="0">
                <a:solidFill>
                  <a:schemeClr val="bg1"/>
                </a:solidFill>
              </a:rPr>
              <a:t>of Populations</a:t>
            </a:r>
          </a:p>
          <a:p>
            <a:pPr marL="0" indent="0" algn="ctr">
              <a:buNone/>
            </a:pPr>
            <a:endParaRPr lang="en-US" b="1" dirty="0">
              <a:solidFill>
                <a:schemeClr val="bg1"/>
              </a:solidFill>
            </a:endParaRPr>
          </a:p>
        </p:txBody>
      </p:sp>
      <p:sp>
        <p:nvSpPr>
          <p:cNvPr id="4" name="AutoShape 2" descr="Image result for missing piece puzzle blu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0255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DIPoH objectives</a:t>
            </a:r>
            <a:endParaRPr lang="en-GB" dirty="0"/>
          </a:p>
        </p:txBody>
      </p:sp>
      <p:sp>
        <p:nvSpPr>
          <p:cNvPr id="3" name="Content Placeholder 2"/>
          <p:cNvSpPr>
            <a:spLocks noGrp="1"/>
          </p:cNvSpPr>
          <p:nvPr>
            <p:ph idx="1"/>
          </p:nvPr>
        </p:nvSpPr>
        <p:spPr/>
        <p:txBody>
          <a:bodyPr/>
          <a:lstStyle/>
          <a:p>
            <a:r>
              <a:rPr lang="en-US" sz="2000" dirty="0" smtClean="0">
                <a:solidFill>
                  <a:schemeClr val="tx2"/>
                </a:solidFill>
              </a:rPr>
              <a:t>Support the development </a:t>
            </a:r>
            <a:r>
              <a:rPr lang="en-US" sz="2000" dirty="0"/>
              <a:t>of large-scale, integrated and sustainable data services for population health and health services </a:t>
            </a:r>
            <a:r>
              <a:rPr lang="en-US" sz="2000" dirty="0" smtClean="0"/>
              <a:t>research</a:t>
            </a:r>
          </a:p>
          <a:p>
            <a:endParaRPr lang="en-US" sz="2000" dirty="0" smtClean="0"/>
          </a:p>
          <a:p>
            <a:r>
              <a:rPr lang="en-US" sz="2000" dirty="0" smtClean="0">
                <a:solidFill>
                  <a:schemeClr val="tx2"/>
                </a:solidFill>
              </a:rPr>
              <a:t>Catalogue information </a:t>
            </a:r>
            <a:r>
              <a:rPr lang="en-US" sz="2000" dirty="0">
                <a:solidFill>
                  <a:schemeClr val="tx2"/>
                </a:solidFill>
              </a:rPr>
              <a:t>and knowledge </a:t>
            </a:r>
            <a:r>
              <a:rPr lang="en-US" sz="2000" dirty="0"/>
              <a:t>generated by a critical and growing mass of European researchers and their international </a:t>
            </a:r>
            <a:r>
              <a:rPr lang="en-US" sz="2000" dirty="0" smtClean="0"/>
              <a:t>networks</a:t>
            </a:r>
          </a:p>
          <a:p>
            <a:endParaRPr lang="en-GB" sz="2000" dirty="0"/>
          </a:p>
          <a:p>
            <a:r>
              <a:rPr lang="en-US" sz="2000" dirty="0" smtClean="0">
                <a:solidFill>
                  <a:schemeClr val="tx2"/>
                </a:solidFill>
              </a:rPr>
              <a:t>Strengthen </a:t>
            </a:r>
            <a:r>
              <a:rPr lang="en-US" sz="2000" dirty="0">
                <a:solidFill>
                  <a:schemeClr val="tx2"/>
                </a:solidFill>
              </a:rPr>
              <a:t>the synergy </a:t>
            </a:r>
            <a:r>
              <a:rPr lang="en-US" sz="2000" dirty="0"/>
              <a:t>in the EU by </a:t>
            </a:r>
            <a:r>
              <a:rPr lang="en-US" sz="2000" dirty="0">
                <a:solidFill>
                  <a:schemeClr val="tx2"/>
                </a:solidFill>
              </a:rPr>
              <a:t>facilitating </a:t>
            </a:r>
            <a:r>
              <a:rPr lang="en-US" sz="2000" dirty="0"/>
              <a:t>comparative research, efforts at data linkage, pan-European </a:t>
            </a:r>
            <a:r>
              <a:rPr lang="en-US" sz="2000" dirty="0" smtClean="0"/>
              <a:t>(re)use </a:t>
            </a:r>
            <a:r>
              <a:rPr lang="en-US" sz="2000" dirty="0"/>
              <a:t>of data, methods, results and better involvement of national </a:t>
            </a:r>
            <a:r>
              <a:rPr lang="en-US" sz="2000" dirty="0" smtClean="0"/>
              <a:t>experts</a:t>
            </a:r>
          </a:p>
          <a:p>
            <a:pPr marL="0" indent="0">
              <a:buNone/>
            </a:pPr>
            <a:endParaRPr lang="en-US" sz="2000" dirty="0"/>
          </a:p>
          <a:p>
            <a:pPr marL="0" indent="0">
              <a:buNone/>
            </a:pPr>
            <a:r>
              <a:rPr lang="en-US" sz="2000" dirty="0" smtClean="0">
                <a:sym typeface="Wingdings" panose="05000000000000000000" pitchFamily="2" charset="2"/>
              </a:rPr>
              <a:t></a:t>
            </a:r>
            <a:r>
              <a:rPr lang="en-US" sz="2000" b="1" dirty="0" smtClean="0">
                <a:solidFill>
                  <a:schemeClr val="tx2"/>
                </a:solidFill>
              </a:rPr>
              <a:t>Ensure that research </a:t>
            </a:r>
            <a:r>
              <a:rPr lang="en-US" sz="2000" b="1" dirty="0">
                <a:solidFill>
                  <a:schemeClr val="tx2"/>
                </a:solidFill>
              </a:rPr>
              <a:t>is findable, accessible, interoperable and </a:t>
            </a:r>
            <a:r>
              <a:rPr lang="en-US" sz="2000" b="1" dirty="0" smtClean="0">
                <a:solidFill>
                  <a:schemeClr val="tx2"/>
                </a:solidFill>
              </a:rPr>
              <a:t>reusable </a:t>
            </a:r>
            <a:r>
              <a:rPr lang="en-US" sz="2000" b="1" dirty="0">
                <a:solidFill>
                  <a:schemeClr val="tx2"/>
                </a:solidFill>
              </a:rPr>
              <a:t>and create ever-stronger research networks.</a:t>
            </a:r>
            <a:endParaRPr lang="en-GB" sz="2000" b="1" dirty="0">
              <a:solidFill>
                <a:schemeClr val="tx2"/>
              </a:solidFill>
            </a:endParaRPr>
          </a:p>
        </p:txBody>
      </p:sp>
    </p:spTree>
    <p:extLst>
      <p:ext uri="{BB962C8B-B14F-4D97-AF65-F5344CB8AC3E}">
        <p14:creationId xmlns:p14="http://schemas.microsoft.com/office/powerpoint/2010/main" val="3118502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DIPoH Structure</a:t>
            </a:r>
            <a:endParaRPr lang="en-GB" dirty="0"/>
          </a:p>
        </p:txBody>
      </p:sp>
      <p:grpSp>
        <p:nvGrpSpPr>
          <p:cNvPr id="5" name="Group 4"/>
          <p:cNvGrpSpPr/>
          <p:nvPr/>
        </p:nvGrpSpPr>
        <p:grpSpPr>
          <a:xfrm>
            <a:off x="-533400" y="1600200"/>
            <a:ext cx="6640033" cy="4971365"/>
            <a:chOff x="843134" y="1524000"/>
            <a:chExt cx="7310266" cy="5486400"/>
          </a:xfrm>
        </p:grpSpPr>
        <p:graphicFrame>
          <p:nvGraphicFramePr>
            <p:cNvPr id="9" name="Diagram 8"/>
            <p:cNvGraphicFramePr/>
            <p:nvPr>
              <p:extLst>
                <p:ext uri="{D42A27DB-BD31-4B8C-83A1-F6EECF244321}">
                  <p14:modId xmlns:p14="http://schemas.microsoft.com/office/powerpoint/2010/main" val="4291395699"/>
                </p:ext>
              </p:extLst>
            </p:nvPr>
          </p:nvGraphicFramePr>
          <p:xfrm>
            <a:off x="843134" y="1524000"/>
            <a:ext cx="7310266"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Block Arc 9"/>
            <p:cNvSpPr/>
            <p:nvPr/>
          </p:nvSpPr>
          <p:spPr>
            <a:xfrm rot="5400000">
              <a:off x="4466049" y="3997086"/>
              <a:ext cx="1487543" cy="808573"/>
            </a:xfrm>
            <a:prstGeom prst="blockArc">
              <a:avLst>
                <a:gd name="adj1" fmla="val 10791032"/>
                <a:gd name="adj2" fmla="val 469094"/>
                <a:gd name="adj3" fmla="val 23458"/>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solidFill>
                  <a:schemeClr val="tx1"/>
                </a:solidFill>
              </a:endParaRPr>
            </a:p>
          </p:txBody>
        </p:sp>
        <p:sp>
          <p:nvSpPr>
            <p:cNvPr id="12" name="Block Arc 11"/>
            <p:cNvSpPr/>
            <p:nvPr/>
          </p:nvSpPr>
          <p:spPr>
            <a:xfrm rot="16200000">
              <a:off x="3167917" y="3954609"/>
              <a:ext cx="1493007" cy="808572"/>
            </a:xfrm>
            <a:prstGeom prst="blockArc">
              <a:avLst>
                <a:gd name="adj1" fmla="val 10791032"/>
                <a:gd name="adj2" fmla="val 183602"/>
                <a:gd name="adj3" fmla="val 23861"/>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solidFill>
                  <a:schemeClr val="tx1"/>
                </a:solidFill>
              </a:endParaRPr>
            </a:p>
          </p:txBody>
        </p:sp>
        <p:sp>
          <p:nvSpPr>
            <p:cNvPr id="13" name="TextBox 12"/>
            <p:cNvSpPr txBox="1"/>
            <p:nvPr/>
          </p:nvSpPr>
          <p:spPr>
            <a:xfrm>
              <a:off x="3922334" y="3402157"/>
              <a:ext cx="1279573" cy="584775"/>
            </a:xfrm>
            <a:prstGeom prst="rect">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1600" dirty="0" smtClean="0">
                  <a:solidFill>
                    <a:schemeClr val="accent1">
                      <a:lumMod val="50000"/>
                    </a:schemeClr>
                  </a:solidFill>
                </a:rPr>
                <a:t>Web </a:t>
              </a:r>
            </a:p>
            <a:p>
              <a:pPr algn="ctr"/>
              <a:r>
                <a:rPr lang="en-GB" sz="1600" dirty="0" smtClean="0">
                  <a:solidFill>
                    <a:schemeClr val="accent1">
                      <a:lumMod val="50000"/>
                    </a:schemeClr>
                  </a:solidFill>
                </a:rPr>
                <a:t>Portal</a:t>
              </a:r>
              <a:endParaRPr lang="en-GB" sz="1600" dirty="0">
                <a:solidFill>
                  <a:schemeClr val="accent1">
                    <a:lumMod val="50000"/>
                  </a:schemeClr>
                </a:solidFill>
              </a:endParaRPr>
            </a:p>
          </p:txBody>
        </p:sp>
        <p:sp>
          <p:nvSpPr>
            <p:cNvPr id="14" name="TextBox 13"/>
            <p:cNvSpPr txBox="1"/>
            <p:nvPr/>
          </p:nvSpPr>
          <p:spPr>
            <a:xfrm>
              <a:off x="3922334" y="4768896"/>
              <a:ext cx="1224425" cy="563194"/>
            </a:xfrm>
            <a:prstGeom prst="rect">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1600" dirty="0" smtClean="0">
                  <a:solidFill>
                    <a:schemeClr val="accent1">
                      <a:lumMod val="50000"/>
                    </a:schemeClr>
                  </a:solidFill>
                </a:rPr>
                <a:t>Services support</a:t>
              </a:r>
              <a:endParaRPr lang="en-GB" sz="1600" dirty="0">
                <a:solidFill>
                  <a:schemeClr val="accent1">
                    <a:lumMod val="50000"/>
                  </a:schemeClr>
                </a:solidFill>
              </a:endParaRPr>
            </a:p>
          </p:txBody>
        </p:sp>
      </p:grpSp>
      <p:sp>
        <p:nvSpPr>
          <p:cNvPr id="17" name="TextBox 16"/>
          <p:cNvSpPr txBox="1"/>
          <p:nvPr/>
        </p:nvSpPr>
        <p:spPr>
          <a:xfrm>
            <a:off x="5562599" y="1828800"/>
            <a:ext cx="3505201" cy="45243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marL="342900" lvl="0" indent="-342900">
              <a:buFont typeface="Trebuchet MS" panose="020B0603020202020204" pitchFamily="34" charset="0"/>
              <a:buChar char="–"/>
            </a:pPr>
            <a:r>
              <a:rPr lang="en-GB" b="1" dirty="0">
                <a:solidFill>
                  <a:schemeClr val="tx1"/>
                </a:solidFill>
                <a:latin typeface="Trebuchet MS" panose="020B0603020202020204" pitchFamily="34" charset="0"/>
              </a:rPr>
              <a:t>N</a:t>
            </a:r>
            <a:r>
              <a:rPr lang="en-GB" b="1" dirty="0" smtClean="0">
                <a:solidFill>
                  <a:schemeClr val="tx1"/>
                </a:solidFill>
                <a:latin typeface="Trebuchet MS" panose="020B0603020202020204" pitchFamily="34" charset="0"/>
              </a:rPr>
              <a:t>ational Nodes</a:t>
            </a:r>
            <a:r>
              <a:rPr lang="en-GB" dirty="0" smtClean="0">
                <a:solidFill>
                  <a:schemeClr val="tx1"/>
                </a:solidFill>
                <a:latin typeface="Trebuchet MS" panose="020B0603020202020204" pitchFamily="34" charset="0"/>
              </a:rPr>
              <a:t> </a:t>
            </a:r>
            <a:r>
              <a:rPr lang="en-GB" dirty="0">
                <a:solidFill>
                  <a:schemeClr val="tx1"/>
                </a:solidFill>
                <a:latin typeface="Trebuchet MS" panose="020B0603020202020204" pitchFamily="34" charset="0"/>
              </a:rPr>
              <a:t>(NN) </a:t>
            </a:r>
            <a:r>
              <a:rPr lang="en-GB" dirty="0" smtClean="0">
                <a:solidFill>
                  <a:schemeClr val="tx1"/>
                </a:solidFill>
                <a:latin typeface="Trebuchet MS" panose="020B0603020202020204" pitchFamily="34" charset="0"/>
              </a:rPr>
              <a:t>units </a:t>
            </a:r>
            <a:r>
              <a:rPr lang="en-GB" dirty="0">
                <a:solidFill>
                  <a:schemeClr val="tx1"/>
                </a:solidFill>
                <a:latin typeface="Trebuchet MS" panose="020B0603020202020204" pitchFamily="34" charset="0"/>
              </a:rPr>
              <a:t>within </a:t>
            </a:r>
            <a:r>
              <a:rPr lang="en-GB" dirty="0" smtClean="0">
                <a:solidFill>
                  <a:schemeClr val="tx1"/>
                </a:solidFill>
                <a:latin typeface="Trebuchet MS" panose="020B0603020202020204" pitchFamily="34" charset="0"/>
              </a:rPr>
              <a:t>MSs representing national network,</a:t>
            </a:r>
            <a:endParaRPr lang="en-US" dirty="0">
              <a:solidFill>
                <a:schemeClr val="tx1"/>
              </a:solidFill>
              <a:latin typeface="Trebuchet MS" panose="020B0603020202020204" pitchFamily="34" charset="0"/>
            </a:endParaRPr>
          </a:p>
          <a:p>
            <a:pPr marL="342900" lvl="0" indent="-342900">
              <a:buFont typeface="Trebuchet MS" panose="020B0603020202020204" pitchFamily="34" charset="0"/>
              <a:buChar char="–"/>
            </a:pPr>
            <a:endParaRPr lang="en-US" dirty="0" smtClean="0">
              <a:latin typeface="Trebuchet MS" panose="020B0603020202020204" pitchFamily="34" charset="0"/>
            </a:endParaRPr>
          </a:p>
          <a:p>
            <a:pPr marL="342900" lvl="0" indent="-342900">
              <a:buFont typeface="Trebuchet MS" panose="020B0603020202020204" pitchFamily="34" charset="0"/>
              <a:buChar char="–"/>
            </a:pPr>
            <a:r>
              <a:rPr lang="en-US" b="1" dirty="0" smtClean="0">
                <a:latin typeface="Trebuchet MS" panose="020B0603020202020204" pitchFamily="34" charset="0"/>
              </a:rPr>
              <a:t>Research Networks</a:t>
            </a:r>
            <a:r>
              <a:rPr lang="en-US" dirty="0" smtClean="0">
                <a:latin typeface="Trebuchet MS" panose="020B0603020202020204" pitchFamily="34" charset="0"/>
              </a:rPr>
              <a:t> (RN) </a:t>
            </a:r>
            <a:r>
              <a:rPr lang="en-US" dirty="0">
                <a:solidFill>
                  <a:schemeClr val="tx1"/>
                </a:solidFill>
                <a:latin typeface="Trebuchet MS" panose="020B0603020202020204" pitchFamily="34" charset="0"/>
              </a:rPr>
              <a:t>and their research </a:t>
            </a:r>
            <a:r>
              <a:rPr lang="en-US" dirty="0" smtClean="0">
                <a:solidFill>
                  <a:schemeClr val="tx1"/>
                </a:solidFill>
                <a:latin typeface="Trebuchet MS" panose="020B0603020202020204" pitchFamily="34" charset="0"/>
              </a:rPr>
              <a:t>communities, </a:t>
            </a:r>
          </a:p>
          <a:p>
            <a:pPr marL="342900" lvl="0" indent="-342900">
              <a:buFont typeface="Trebuchet MS" panose="020B0603020202020204" pitchFamily="34" charset="0"/>
              <a:buChar char="–"/>
            </a:pPr>
            <a:endParaRPr lang="en-US" dirty="0" smtClean="0">
              <a:solidFill>
                <a:schemeClr val="tx1"/>
              </a:solidFill>
              <a:latin typeface="Trebuchet MS" panose="020B0603020202020204" pitchFamily="34" charset="0"/>
            </a:endParaRPr>
          </a:p>
          <a:p>
            <a:pPr marL="342900" lvl="0" indent="-342900">
              <a:buFont typeface="Trebuchet MS" panose="020B0603020202020204" pitchFamily="34" charset="0"/>
              <a:buChar char="–"/>
            </a:pPr>
            <a:r>
              <a:rPr lang="en-GB" dirty="0" smtClean="0">
                <a:solidFill>
                  <a:schemeClr val="tx1"/>
                </a:solidFill>
                <a:latin typeface="Trebuchet MS" panose="020B0603020202020204" pitchFamily="34" charset="0"/>
              </a:rPr>
              <a:t>A </a:t>
            </a:r>
            <a:r>
              <a:rPr lang="en-GB" b="1" dirty="0">
                <a:solidFill>
                  <a:schemeClr val="tx1"/>
                </a:solidFill>
                <a:latin typeface="Trebuchet MS" panose="020B0603020202020204" pitchFamily="34" charset="0"/>
              </a:rPr>
              <a:t>C</a:t>
            </a:r>
            <a:r>
              <a:rPr lang="en-GB" b="1" dirty="0" smtClean="0">
                <a:solidFill>
                  <a:schemeClr val="tx1"/>
                </a:solidFill>
                <a:latin typeface="Trebuchet MS" panose="020B0603020202020204" pitchFamily="34" charset="0"/>
              </a:rPr>
              <a:t>entral office and </a:t>
            </a:r>
            <a:r>
              <a:rPr lang="en-GB" dirty="0" smtClean="0">
                <a:solidFill>
                  <a:schemeClr val="tx1"/>
                </a:solidFill>
                <a:latin typeface="Trebuchet MS" panose="020B0603020202020204" pitchFamily="34" charset="0"/>
              </a:rPr>
              <a:t>governance structure, </a:t>
            </a:r>
          </a:p>
          <a:p>
            <a:pPr marL="342900" lvl="0" indent="-342900">
              <a:buFont typeface="Trebuchet MS" panose="020B0603020202020204" pitchFamily="34" charset="0"/>
              <a:buChar char="–"/>
            </a:pPr>
            <a:endParaRPr lang="en-GB" dirty="0">
              <a:latin typeface="Trebuchet MS" panose="020B0603020202020204" pitchFamily="34" charset="0"/>
            </a:endParaRPr>
          </a:p>
          <a:p>
            <a:pPr marL="342900" lvl="0" indent="-342900">
              <a:buFont typeface="Trebuchet MS" panose="020B0603020202020204" pitchFamily="34" charset="0"/>
              <a:buChar char="–"/>
            </a:pPr>
            <a:r>
              <a:rPr lang="en-GB" dirty="0">
                <a:latin typeface="Trebuchet MS" panose="020B0603020202020204" pitchFamily="34" charset="0"/>
              </a:rPr>
              <a:t>A </a:t>
            </a:r>
            <a:r>
              <a:rPr lang="en-GB" b="1" dirty="0">
                <a:latin typeface="Trebuchet MS" panose="020B0603020202020204" pitchFamily="34" charset="0"/>
              </a:rPr>
              <a:t>W</a:t>
            </a:r>
            <a:r>
              <a:rPr lang="en-GB" b="1" dirty="0" smtClean="0">
                <a:latin typeface="Trebuchet MS" panose="020B0603020202020204" pitchFamily="34" charset="0"/>
              </a:rPr>
              <a:t>eb </a:t>
            </a:r>
            <a:r>
              <a:rPr lang="en-GB" b="1" dirty="0">
                <a:latin typeface="Trebuchet MS" panose="020B0603020202020204" pitchFamily="34" charset="0"/>
              </a:rPr>
              <a:t>based </a:t>
            </a:r>
            <a:r>
              <a:rPr lang="en-GB" b="1" dirty="0" smtClean="0">
                <a:latin typeface="Trebuchet MS" panose="020B0603020202020204" pitchFamily="34" charset="0"/>
              </a:rPr>
              <a:t>portal</a:t>
            </a:r>
            <a:r>
              <a:rPr lang="en-GB" dirty="0" smtClean="0">
                <a:latin typeface="Trebuchet MS" panose="020B0603020202020204" pitchFamily="34" charset="0"/>
              </a:rPr>
              <a:t> </a:t>
            </a:r>
            <a:r>
              <a:rPr lang="en-GB" dirty="0">
                <a:latin typeface="Trebuchet MS" panose="020B0603020202020204" pitchFamily="34" charset="0"/>
              </a:rPr>
              <a:t>as </a:t>
            </a:r>
            <a:r>
              <a:rPr lang="en-GB" dirty="0" smtClean="0">
                <a:latin typeface="Trebuchet MS" panose="020B0603020202020204" pitchFamily="34" charset="0"/>
              </a:rPr>
              <a:t>gateway to data, services and tools on population health </a:t>
            </a:r>
          </a:p>
          <a:p>
            <a:pPr marL="342900" lvl="0" indent="-342900">
              <a:buFont typeface="Arial" panose="020B0604020202020204" pitchFamily="34" charset="0"/>
              <a:buChar char="•"/>
            </a:pPr>
            <a:endParaRPr lang="en-GB" dirty="0">
              <a:latin typeface="Trebuchet MS" panose="020B0603020202020204" pitchFamily="34" charset="0"/>
            </a:endParaRPr>
          </a:p>
        </p:txBody>
      </p:sp>
    </p:spTree>
    <p:extLst>
      <p:ext uri="{BB962C8B-B14F-4D97-AF65-F5344CB8AC3E}">
        <p14:creationId xmlns:p14="http://schemas.microsoft.com/office/powerpoint/2010/main" val="1309507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GB" dirty="0"/>
          </a:p>
        </p:txBody>
      </p:sp>
      <p:pic>
        <p:nvPicPr>
          <p:cNvPr id="4" name="Content Placeholder 3" descr="https://lh3.googleusercontent.com/09np5Ay0OpA3g8OE8OIBtttKfOlLI1NKWXlDKJNoQZkf5jnAPUWi6DL7ki_me4dccK0MWJNNp1LfHSZI5KcokotkGgl0VYfDwBs66G8QfCFgSACgA_vm4WFhxflyuQ"/>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5800" y="1752600"/>
            <a:ext cx="8001000" cy="4724400"/>
          </a:xfrm>
          <a:prstGeom prst="rect">
            <a:avLst/>
          </a:prstGeom>
          <a:noFill/>
          <a:ln>
            <a:noFill/>
          </a:ln>
        </p:spPr>
      </p:pic>
    </p:spTree>
    <p:extLst>
      <p:ext uri="{BB962C8B-B14F-4D97-AF65-F5344CB8AC3E}">
        <p14:creationId xmlns:p14="http://schemas.microsoft.com/office/powerpoint/2010/main" val="2692355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layers</a:t>
            </a:r>
            <a:endParaRPr lang="en-US" dirty="0"/>
          </a:p>
        </p:txBody>
      </p:sp>
      <p:sp>
        <p:nvSpPr>
          <p:cNvPr id="4" name="Rounded Rectangle 3"/>
          <p:cNvSpPr/>
          <p:nvPr/>
        </p:nvSpPr>
        <p:spPr>
          <a:xfrm>
            <a:off x="457200" y="1600201"/>
            <a:ext cx="8229600" cy="1600199"/>
          </a:xfrm>
          <a:prstGeom prst="roundRect">
            <a:avLst/>
          </a:prstGeom>
          <a:noFill/>
          <a:ln w="57150">
            <a:solidFill>
              <a:srgbClr val="297A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u="sng" dirty="0" smtClean="0">
              <a:solidFill>
                <a:schemeClr val="accent1"/>
              </a:solidFill>
              <a:latin typeface="Trebuchet MS" panose="020B0603020202020204" pitchFamily="34" charset="0"/>
            </a:endParaRPr>
          </a:p>
          <a:p>
            <a:r>
              <a:rPr lang="en-US" sz="2000" b="1" u="sng" dirty="0" smtClean="0">
                <a:solidFill>
                  <a:srgbClr val="297AB0"/>
                </a:solidFill>
                <a:latin typeface="Trebuchet MS" panose="020B0603020202020204" pitchFamily="34" charset="0"/>
              </a:rPr>
              <a:t>Core Activities</a:t>
            </a:r>
          </a:p>
          <a:p>
            <a:pPr marL="342900" indent="-342900">
              <a:buFont typeface="Trebuchet MS" panose="020B0603020202020204" pitchFamily="34" charset="0"/>
              <a:buChar char="–"/>
            </a:pPr>
            <a:r>
              <a:rPr lang="en-US" sz="2000" dirty="0" smtClean="0">
                <a:solidFill>
                  <a:schemeClr val="tx1"/>
                </a:solidFill>
                <a:latin typeface="Trebuchet MS" panose="020B0603020202020204" pitchFamily="34" charset="0"/>
              </a:rPr>
              <a:t>Catalogue of collections of FAIR </a:t>
            </a:r>
            <a:r>
              <a:rPr lang="en-US" sz="2000" dirty="0">
                <a:solidFill>
                  <a:schemeClr val="tx1"/>
                </a:solidFill>
                <a:latin typeface="Trebuchet MS" panose="020B0603020202020204" pitchFamily="34" charset="0"/>
              </a:rPr>
              <a:t>data</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Advisory services</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Capacity building</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Communication </a:t>
            </a:r>
            <a:r>
              <a:rPr lang="en-US" sz="2000" dirty="0" smtClean="0">
                <a:solidFill>
                  <a:schemeClr val="tx1"/>
                </a:solidFill>
                <a:latin typeface="Trebuchet MS" panose="020B0603020202020204" pitchFamily="34" charset="0"/>
              </a:rPr>
              <a:t> </a:t>
            </a:r>
            <a:endParaRPr lang="en-US" dirty="0" smtClean="0">
              <a:solidFill>
                <a:schemeClr val="tx1"/>
              </a:solidFill>
            </a:endParaRPr>
          </a:p>
          <a:p>
            <a:endParaRPr lang="en-US" dirty="0">
              <a:solidFill>
                <a:schemeClr val="tx1"/>
              </a:solidFill>
            </a:endParaRPr>
          </a:p>
        </p:txBody>
      </p:sp>
      <p:sp>
        <p:nvSpPr>
          <p:cNvPr id="5" name="Rounded Rectangle 4"/>
          <p:cNvSpPr/>
          <p:nvPr/>
        </p:nvSpPr>
        <p:spPr>
          <a:xfrm>
            <a:off x="457200" y="3334434"/>
            <a:ext cx="8229600" cy="1153401"/>
          </a:xfrm>
          <a:prstGeom prst="roundRect">
            <a:avLst/>
          </a:prstGeom>
          <a:noFill/>
          <a:ln w="57150">
            <a:solidFill>
              <a:srgbClr val="89BF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u="sng" dirty="0" smtClean="0">
              <a:solidFill>
                <a:schemeClr val="accent1"/>
              </a:solidFill>
              <a:latin typeface="Trebuchet MS" panose="020B0603020202020204" pitchFamily="34" charset="0"/>
            </a:endParaRPr>
          </a:p>
          <a:p>
            <a:r>
              <a:rPr lang="en-US" sz="2000" b="1" u="sng" dirty="0" smtClean="0">
                <a:solidFill>
                  <a:srgbClr val="89BFB5"/>
                </a:solidFill>
                <a:latin typeface="Trebuchet MS" panose="020B0603020202020204" pitchFamily="34" charset="0"/>
              </a:rPr>
              <a:t>Supporting Activities</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Research development </a:t>
            </a:r>
            <a:r>
              <a:rPr lang="en-US" sz="2000" dirty="0" smtClean="0">
                <a:solidFill>
                  <a:schemeClr val="tx1"/>
                </a:solidFill>
                <a:latin typeface="Trebuchet MS" panose="020B0603020202020204" pitchFamily="34" charset="0"/>
              </a:rPr>
              <a:t>support</a:t>
            </a:r>
            <a:endParaRPr lang="en-US" sz="2000" dirty="0">
              <a:solidFill>
                <a:schemeClr val="tx1"/>
              </a:solidFill>
              <a:latin typeface="Trebuchet MS" panose="020B0603020202020204" pitchFamily="34" charset="0"/>
            </a:endParaRPr>
          </a:p>
          <a:p>
            <a:pPr marL="342900" indent="-342900">
              <a:buFont typeface="Trebuchet MS" panose="020B0603020202020204" pitchFamily="34" charset="0"/>
              <a:buChar char="–"/>
            </a:pPr>
            <a:r>
              <a:rPr lang="en-US" sz="2000" dirty="0" smtClean="0">
                <a:solidFill>
                  <a:schemeClr val="tx1"/>
                </a:solidFill>
                <a:latin typeface="Trebuchet MS" panose="020B0603020202020204" pitchFamily="34" charset="0"/>
              </a:rPr>
              <a:t>Research into practice support and knowledge translation</a:t>
            </a:r>
            <a:endParaRPr lang="en-US" sz="2000" dirty="0">
              <a:solidFill>
                <a:srgbClr val="FF0000"/>
              </a:solidFill>
              <a:latin typeface="Trebuchet MS" panose="020B0603020202020204" pitchFamily="34" charset="0"/>
            </a:endParaRPr>
          </a:p>
          <a:p>
            <a:endParaRPr lang="en-US" dirty="0">
              <a:solidFill>
                <a:schemeClr val="tx1"/>
              </a:solidFill>
            </a:endParaRPr>
          </a:p>
        </p:txBody>
      </p:sp>
      <p:sp>
        <p:nvSpPr>
          <p:cNvPr id="6" name="Rounded Rectangle 5"/>
          <p:cNvSpPr/>
          <p:nvPr/>
        </p:nvSpPr>
        <p:spPr>
          <a:xfrm>
            <a:off x="457200" y="4621869"/>
            <a:ext cx="8229600" cy="1912963"/>
          </a:xfrm>
          <a:prstGeom prst="roundRect">
            <a:avLst/>
          </a:prstGeom>
          <a:noFill/>
          <a:ln w="57150">
            <a:solidFill>
              <a:srgbClr val="81B1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u="sng" dirty="0" smtClean="0">
              <a:solidFill>
                <a:schemeClr val="accent1"/>
              </a:solidFill>
              <a:latin typeface="Trebuchet MS" panose="020B0603020202020204" pitchFamily="34" charset="0"/>
            </a:endParaRPr>
          </a:p>
          <a:p>
            <a:endParaRPr lang="en-US" sz="2000" b="1" u="sng" dirty="0" smtClean="0">
              <a:solidFill>
                <a:schemeClr val="accent1"/>
              </a:solidFill>
              <a:latin typeface="Trebuchet MS" panose="020B0603020202020204" pitchFamily="34" charset="0"/>
            </a:endParaRPr>
          </a:p>
          <a:p>
            <a:r>
              <a:rPr lang="en-US" sz="2000" b="1" u="sng" dirty="0" smtClean="0">
                <a:solidFill>
                  <a:srgbClr val="81B160"/>
                </a:solidFill>
                <a:latin typeface="Trebuchet MS" panose="020B0603020202020204" pitchFamily="34" charset="0"/>
              </a:rPr>
              <a:t>Strategic Activities</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Knowledge </a:t>
            </a:r>
            <a:r>
              <a:rPr lang="en-US" sz="2000" dirty="0" smtClean="0">
                <a:solidFill>
                  <a:schemeClr val="tx1"/>
                </a:solidFill>
                <a:latin typeface="Trebuchet MS" panose="020B0603020202020204" pitchFamily="34" charset="0"/>
              </a:rPr>
              <a:t>brokering</a:t>
            </a:r>
          </a:p>
          <a:p>
            <a:pPr marL="342900" indent="-342900">
              <a:buFont typeface="Trebuchet MS" panose="020B0603020202020204" pitchFamily="34" charset="0"/>
              <a:buChar char="–"/>
            </a:pPr>
            <a:r>
              <a:rPr lang="en-US" sz="2000" dirty="0" smtClean="0">
                <a:solidFill>
                  <a:schemeClr val="tx1"/>
                </a:solidFill>
                <a:latin typeface="Trebuchet MS" panose="020B0603020202020204" pitchFamily="34" charset="0"/>
              </a:rPr>
              <a:t>Advocacy</a:t>
            </a:r>
            <a:endParaRPr lang="en-US" sz="2000" dirty="0">
              <a:solidFill>
                <a:schemeClr val="tx1"/>
              </a:solidFill>
              <a:latin typeface="Trebuchet MS" panose="020B0603020202020204" pitchFamily="34" charset="0"/>
            </a:endParaRP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Link to/collaboration with other ERICs</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Horizon scanning</a:t>
            </a:r>
          </a:p>
          <a:p>
            <a:pPr marL="342900" indent="-342900">
              <a:buFont typeface="Trebuchet MS" panose="020B0603020202020204" pitchFamily="34" charset="0"/>
              <a:buChar char="–"/>
            </a:pPr>
            <a:r>
              <a:rPr lang="en-US" sz="2000" dirty="0">
                <a:solidFill>
                  <a:schemeClr val="tx1"/>
                </a:solidFill>
                <a:latin typeface="Trebuchet MS" panose="020B0603020202020204" pitchFamily="34" charset="0"/>
              </a:rPr>
              <a:t>Joint research agenda and priority setting</a:t>
            </a: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540525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DGEHealth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BRIDGEHealth_template</Template>
  <TotalTime>11358</TotalTime>
  <Words>1367</Words>
  <Application>Microsoft Office PowerPoint</Application>
  <PresentationFormat>On-screen Show (4:3)</PresentationFormat>
  <Paragraphs>236</Paragraphs>
  <Slides>18</Slides>
  <Notes>18</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Tahoma</vt:lpstr>
      <vt:lpstr>Times New Roman</vt:lpstr>
      <vt:lpstr>Trebuchet MS</vt:lpstr>
      <vt:lpstr>Wingdings</vt:lpstr>
      <vt:lpstr>BRIDGEHealth_template</vt:lpstr>
      <vt:lpstr>Distributed Infrastructure on Population Health  DIPoH</vt:lpstr>
      <vt:lpstr>The concept of DIPoH</vt:lpstr>
      <vt:lpstr>Framework of Population Health Information</vt:lpstr>
      <vt:lpstr>Uniqueness of DIPoH</vt:lpstr>
      <vt:lpstr>Filling the gap in RI landscape</vt:lpstr>
      <vt:lpstr>DIPoH objectives</vt:lpstr>
      <vt:lpstr>DIPoH Structure</vt:lpstr>
      <vt:lpstr>Services</vt:lpstr>
      <vt:lpstr>Activity layers</vt:lpstr>
      <vt:lpstr> I. Core Activities</vt:lpstr>
      <vt:lpstr> I. Core Activities</vt:lpstr>
      <vt:lpstr>II. Supporting Activities</vt:lpstr>
      <vt:lpstr>II. Supporting Activities</vt:lpstr>
      <vt:lpstr>III. Strategic activities</vt:lpstr>
      <vt:lpstr>DIPoH illustrated</vt:lpstr>
      <vt:lpstr>www.inf-act.eu @JA_InfAct  infact.acoordination@sciensano.be</vt:lpstr>
      <vt:lpstr>DIPoH central office</vt:lpstr>
      <vt:lpstr>DIPoH Nodes and Networks</vt:lpstr>
    </vt:vector>
  </TitlesOfParts>
  <Company>WIV-ISP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Petronille Bogaert</dc:creator>
  <cp:lastModifiedBy>Linda Abboud</cp:lastModifiedBy>
  <cp:revision>256</cp:revision>
  <cp:lastPrinted>2019-11-12T16:47:17Z</cp:lastPrinted>
  <dcterms:created xsi:type="dcterms:W3CDTF">2015-07-27T07:36:49Z</dcterms:created>
  <dcterms:modified xsi:type="dcterms:W3CDTF">2019-11-18T15:31:24Z</dcterms:modified>
</cp:coreProperties>
</file>