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3"/>
  </p:notesMasterIdLst>
  <p:handoutMasterIdLst>
    <p:handoutMasterId r:id="rId24"/>
  </p:handoutMasterIdLst>
  <p:sldIdLst>
    <p:sldId id="422" r:id="rId2"/>
    <p:sldId id="520" r:id="rId3"/>
    <p:sldId id="507" r:id="rId4"/>
    <p:sldId id="513" r:id="rId5"/>
    <p:sldId id="514" r:id="rId6"/>
    <p:sldId id="515" r:id="rId7"/>
    <p:sldId id="516" r:id="rId8"/>
    <p:sldId id="478" r:id="rId9"/>
    <p:sldId id="480" r:id="rId10"/>
    <p:sldId id="508" r:id="rId11"/>
    <p:sldId id="484" r:id="rId12"/>
    <p:sldId id="485" r:id="rId13"/>
    <p:sldId id="488" r:id="rId14"/>
    <p:sldId id="492" r:id="rId15"/>
    <p:sldId id="509" r:id="rId16"/>
    <p:sldId id="522" r:id="rId17"/>
    <p:sldId id="493" r:id="rId18"/>
    <p:sldId id="510" r:id="rId19"/>
    <p:sldId id="511" r:id="rId20"/>
    <p:sldId id="519" r:id="rId21"/>
    <p:sldId id="521" r:id="rId22"/>
  </p:sldIdLst>
  <p:sldSz cx="9144000" cy="6858000" type="screen4x3"/>
  <p:notesSz cx="9926638" cy="6797675"/>
  <p:defaultTextStyle>
    <a:defPPr>
      <a:defRPr lang="nl-BE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bboud, Linda" initials="AL" lastIdx="1" clrIdx="0">
    <p:extLst>
      <p:ext uri="{19B8F6BF-5375-455C-9EA6-DF929625EA0E}">
        <p15:presenceInfo xmlns:p15="http://schemas.microsoft.com/office/powerpoint/2012/main" userId="S-1-5-21-1672835442-599339703-324685044-21497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2C1DB"/>
    <a:srgbClr val="D0E5E6"/>
    <a:srgbClr val="005CA9"/>
    <a:srgbClr val="90B85D"/>
    <a:srgbClr val="8AC1C2"/>
    <a:srgbClr val="FBE323"/>
    <a:srgbClr val="80B059"/>
    <a:srgbClr val="B8D9DA"/>
    <a:srgbClr val="5456B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2" autoAdjust="0"/>
    <p:restoredTop sz="94343" autoAdjust="0"/>
  </p:normalViewPr>
  <p:slideViewPr>
    <p:cSldViewPr snapToObjects="1">
      <p:cViewPr varScale="1">
        <p:scale>
          <a:sx n="69" d="100"/>
          <a:sy n="69" d="100"/>
        </p:scale>
        <p:origin x="1440" y="6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 snapToObjects="1">
      <p:cViewPr varScale="1">
        <p:scale>
          <a:sx n="51" d="100"/>
          <a:sy n="51" d="100"/>
        </p:scale>
        <p:origin x="2976" y="102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4301543" cy="34106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5622799" y="0"/>
            <a:ext cx="4301543" cy="34106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03720B9-BBB0-44BF-A3FE-1AEABCD7552C}" type="datetimeFigureOut">
              <a:rPr lang="en-GB" smtClean="0"/>
              <a:t>12/11/2019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1" y="6456612"/>
            <a:ext cx="4301543" cy="34106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5622799" y="6456612"/>
            <a:ext cx="4301543" cy="34106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2BF80AC-A704-45B0-BA80-07A57D873D3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9371227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4301543" cy="34106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622799" y="0"/>
            <a:ext cx="4301543" cy="34106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ACD4125-A9DD-44A3-AF19-AB104D4C6DCC}" type="datetimeFigureOut">
              <a:rPr lang="en-GB" smtClean="0"/>
              <a:t>12/11/2019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435350" y="850900"/>
            <a:ext cx="3055938" cy="22923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92665" y="3271381"/>
            <a:ext cx="7941310" cy="267658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6456612"/>
            <a:ext cx="4301543" cy="34106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622799" y="6456612"/>
            <a:ext cx="4301543" cy="34106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E1BD3F6-36CF-44DB-B9C3-EEE6E2A8A21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3613415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Setting out an improved EU health information system infrastructure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1BD3F6-36CF-44DB-B9C3-EEE6E2A8A211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3337181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9F606B-0387-4AAC-9665-B80BF4A05630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421296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9F606B-0387-4AAC-9665-B80BF4A05630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348954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9F606B-0387-4AAC-9665-B80BF4A05630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078854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F6ECBE-7B22-4DD5-8FD1-218B1ABDF62D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376761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9F606B-0387-4AAC-9665-B80BF4A05630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895066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9F606B-0387-4AAC-9665-B80BF4A05630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856992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9F606B-0387-4AAC-9665-B80BF4A05630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060035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F6ECBE-7B22-4DD5-8FD1-218B1ABDF62D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018456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135BD1-CD82-4683-A5D1-DECD95F543CD}" type="slidenum">
              <a:rPr lang="en-GB" smtClean="0"/>
              <a:t>21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1939396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en-US" dirty="0" smtClean="0"/>
              <a:t>Health information activities are often funded through ad hoc projects rather than through </a:t>
            </a:r>
            <a:r>
              <a:rPr lang="en-US" dirty="0" smtClean="0">
                <a:solidFill>
                  <a:srgbClr val="3A5399"/>
                </a:solidFill>
              </a:rPr>
              <a:t>sustainable</a:t>
            </a:r>
            <a:r>
              <a:rPr lang="en-US" dirty="0" smtClean="0"/>
              <a:t> structures.</a:t>
            </a:r>
          </a:p>
          <a:p>
            <a:pPr marL="457200" lvl="0" indent="-457200">
              <a:buFont typeface="+mj-lt"/>
              <a:buAutoNum type="arabicPeriod"/>
            </a:pPr>
            <a:r>
              <a:rPr lang="en-US" dirty="0" smtClean="0"/>
              <a:t>Much of the gathered evidence and knowledge is still </a:t>
            </a:r>
            <a:r>
              <a:rPr lang="en-US" dirty="0" smtClean="0">
                <a:solidFill>
                  <a:srgbClr val="3A5399"/>
                </a:solidFill>
              </a:rPr>
              <a:t>dispersed, incomplete and difficult </a:t>
            </a:r>
            <a:r>
              <a:rPr lang="en-US" dirty="0" smtClean="0"/>
              <a:t>to access.</a:t>
            </a:r>
            <a:endParaRPr lang="en-US" sz="900" dirty="0" smtClean="0"/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Large differences can be found in terms of quality and, as a consequence, in </a:t>
            </a:r>
            <a:r>
              <a:rPr lang="en-US" dirty="0" smtClean="0">
                <a:solidFill>
                  <a:srgbClr val="3A5399"/>
                </a:solidFill>
              </a:rPr>
              <a:t>comparability</a:t>
            </a:r>
            <a:r>
              <a:rPr lang="en-US" dirty="0" smtClean="0"/>
              <a:t> of health information between and within EU Member States.</a:t>
            </a:r>
          </a:p>
          <a:p>
            <a:pPr marL="457200" indent="-457200">
              <a:buFont typeface="+mj-lt"/>
              <a:buAutoNum type="arabicPeriod"/>
            </a:pPr>
            <a:r>
              <a:rPr lang="fr-BE" dirty="0" smtClean="0"/>
              <a:t>Large </a:t>
            </a:r>
            <a:r>
              <a:rPr lang="fr-BE" dirty="0" err="1" smtClean="0">
                <a:solidFill>
                  <a:srgbClr val="3A5399"/>
                </a:solidFill>
              </a:rPr>
              <a:t>health</a:t>
            </a:r>
            <a:r>
              <a:rPr lang="fr-BE" dirty="0" smtClean="0">
                <a:solidFill>
                  <a:srgbClr val="3A5399"/>
                </a:solidFill>
              </a:rPr>
              <a:t> information </a:t>
            </a:r>
            <a:r>
              <a:rPr lang="fr-BE" dirty="0" err="1" smtClean="0">
                <a:solidFill>
                  <a:srgbClr val="3A5399"/>
                </a:solidFill>
              </a:rPr>
              <a:t>inequality</a:t>
            </a:r>
            <a:r>
              <a:rPr lang="fr-BE" dirty="0" smtClean="0">
                <a:solidFill>
                  <a:srgbClr val="3A5399"/>
                </a:solidFill>
              </a:rPr>
              <a:t> </a:t>
            </a:r>
            <a:r>
              <a:rPr lang="fr-BE" dirty="0" err="1" smtClean="0"/>
              <a:t>both</a:t>
            </a:r>
            <a:r>
              <a:rPr lang="fr-BE" dirty="0" smtClean="0"/>
              <a:t> in </a:t>
            </a:r>
            <a:r>
              <a:rPr lang="fr-BE" dirty="0" err="1" smtClean="0"/>
              <a:t>term</a:t>
            </a:r>
            <a:r>
              <a:rPr lang="fr-BE" dirty="0" smtClean="0"/>
              <a:t> of data production, data </a:t>
            </a:r>
            <a:r>
              <a:rPr lang="fr-BE" dirty="0" err="1" smtClean="0"/>
              <a:t>platforms</a:t>
            </a:r>
            <a:r>
              <a:rPr lang="fr-BE" dirty="0" smtClean="0"/>
              <a:t> – </a:t>
            </a:r>
            <a:r>
              <a:rPr lang="fr-BE" dirty="0" err="1" smtClean="0"/>
              <a:t>clouds</a:t>
            </a:r>
            <a:r>
              <a:rPr lang="fr-BE" dirty="0" smtClean="0"/>
              <a:t>, data </a:t>
            </a:r>
            <a:r>
              <a:rPr lang="fr-BE" dirty="0" err="1" smtClean="0"/>
              <a:t>analysis</a:t>
            </a:r>
            <a:r>
              <a:rPr lang="fr-BE" dirty="0" smtClean="0"/>
              <a:t> and </a:t>
            </a:r>
            <a:r>
              <a:rPr lang="fr-BE" dirty="0" err="1" smtClean="0"/>
              <a:t>inference</a:t>
            </a:r>
            <a:endParaRPr lang="en-US" dirty="0" smtClean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9F606B-0387-4AAC-9665-B80BF4A05630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0582923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931D85-282B-4C97-8C21-5753832E6705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912965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931D85-282B-4C97-8C21-5753832E6705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917415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931D85-282B-4C97-8C21-5753832E6705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652402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931D85-282B-4C97-8C21-5753832E6705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699747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9F606B-0387-4AAC-9665-B80BF4A05630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051752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F6ECBE-7B22-4DD5-8FD1-218B1ABDF62D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609654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9F606B-0387-4AAC-9665-B80BF4A05630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457835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jpeg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-17463" y="2528888"/>
            <a:ext cx="9180513" cy="1935162"/>
          </a:xfrm>
          <a:prstGeom prst="rect">
            <a:avLst/>
          </a:prstGeom>
          <a:solidFill>
            <a:srgbClr val="005CA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nl-BE"/>
          </a:p>
        </p:txBody>
      </p:sp>
      <p:sp>
        <p:nvSpPr>
          <p:cNvPr id="6" name="Rectangle 5"/>
          <p:cNvSpPr/>
          <p:nvPr/>
        </p:nvSpPr>
        <p:spPr>
          <a:xfrm>
            <a:off x="3851275" y="4373563"/>
            <a:ext cx="5310188" cy="180975"/>
          </a:xfrm>
          <a:prstGeom prst="rect">
            <a:avLst/>
          </a:prstGeom>
          <a:gradFill flip="none" rotWithShape="1">
            <a:gsLst>
              <a:gs pos="0">
                <a:srgbClr val="80B059"/>
              </a:gs>
              <a:gs pos="50000">
                <a:srgbClr val="8AC1C2"/>
              </a:gs>
              <a:gs pos="100000">
                <a:srgbClr val="005CA9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nl-BE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851920" y="3616168"/>
            <a:ext cx="5040560" cy="757935"/>
          </a:xfrm>
        </p:spPr>
        <p:txBody>
          <a:bodyPr>
            <a:normAutofit/>
          </a:bodyPr>
          <a:lstStyle>
            <a:lvl1pPr marL="0" indent="0" algn="l">
              <a:buNone/>
              <a:defRPr sz="200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nl-BE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671063"/>
            <a:ext cx="7772400" cy="765085"/>
          </a:xfrm>
        </p:spPr>
        <p:txBody>
          <a:bodyPr>
            <a:normAutofit/>
          </a:bodyPr>
          <a:lstStyle>
            <a:lvl1pPr>
              <a:defRPr sz="3200">
                <a:solidFill>
                  <a:schemeClr val="bg1"/>
                </a:solidFill>
                <a:latin typeface="Trebuchet MS" pitchFamily="34" charset="0"/>
                <a:ea typeface="Tahoma" pitchFamily="34" charset="0"/>
                <a:cs typeface="Tahoma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nl-BE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933471" y="382826"/>
            <a:ext cx="3277057" cy="1819529"/>
          </a:xfrm>
          <a:prstGeom prst="rect">
            <a:avLst/>
          </a:prstGeom>
        </p:spPr>
      </p:pic>
      <p:pic>
        <p:nvPicPr>
          <p:cNvPr id="3075" name="Picture 3" descr="image001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087" y="6011729"/>
            <a:ext cx="1677372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9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010331" y="6048968"/>
            <a:ext cx="771469" cy="5145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extBox 10"/>
          <p:cNvSpPr txBox="1"/>
          <p:nvPr userDrawn="1"/>
        </p:nvSpPr>
        <p:spPr>
          <a:xfrm>
            <a:off x="6781800" y="5983069"/>
            <a:ext cx="1981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200" b="0" dirty="0" smtClean="0">
                <a:latin typeface="Trebuchet MS" pitchFamily="34" charset="0"/>
              </a:rPr>
              <a:t>This project is funded</a:t>
            </a:r>
            <a:r>
              <a:rPr lang="en-US" sz="1200" b="0" baseline="0" dirty="0" smtClean="0">
                <a:latin typeface="Trebuchet MS" pitchFamily="34" charset="0"/>
              </a:rPr>
              <a:t> </a:t>
            </a:r>
            <a:r>
              <a:rPr lang="en-US" sz="1200" b="0" dirty="0" smtClean="0">
                <a:latin typeface="Trebuchet MS" pitchFamily="34" charset="0"/>
              </a:rPr>
              <a:t>by the Health </a:t>
            </a:r>
            <a:r>
              <a:rPr lang="en-US" sz="1200" b="0" dirty="0" err="1" smtClean="0">
                <a:latin typeface="Trebuchet MS" pitchFamily="34" charset="0"/>
              </a:rPr>
              <a:t>Programme</a:t>
            </a:r>
            <a:r>
              <a:rPr lang="en-US" sz="1200" b="0" dirty="0" smtClean="0">
                <a:latin typeface="Trebuchet MS" pitchFamily="34" charset="0"/>
              </a:rPr>
              <a:t> of the European Union</a:t>
            </a:r>
            <a:endParaRPr lang="en-US" sz="1200" b="0" dirty="0">
              <a:latin typeface="Trebuchet MS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8583113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039127"/>
          </a:xfrm>
        </p:spPr>
        <p:txBody>
          <a:bodyPr anchor="b">
            <a:normAutofit/>
          </a:bodyPr>
          <a:lstStyle>
            <a:lvl1pPr algn="r">
              <a:defRPr sz="2600">
                <a:solidFill>
                  <a:srgbClr val="005CA9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nl-B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3719009"/>
          </a:xfrm>
        </p:spPr>
        <p:txBody>
          <a:bodyPr/>
          <a:lstStyle>
            <a:lvl1pPr marL="342900" indent="-342900">
              <a:buFont typeface="Trebuchet MS" pitchFamily="34" charset="0"/>
              <a:buChar char="–"/>
              <a:defRPr/>
            </a:lvl1pPr>
            <a:lvl2pPr marL="542925" indent="-285750">
              <a:buFont typeface="Trebuchet MS" pitchFamily="34" charset="0"/>
              <a:buChar char="–"/>
              <a:defRPr/>
            </a:lvl2pPr>
            <a:lvl3pPr marL="717550" indent="-228600">
              <a:buFont typeface="Trebuchet MS" pitchFamily="34" charset="0"/>
              <a:buChar char="–"/>
              <a:defRPr/>
            </a:lvl3pPr>
            <a:lvl4pPr marL="992188" indent="-228600">
              <a:buFont typeface="Trebuchet MS" pitchFamily="34" charset="0"/>
              <a:buChar char="–"/>
              <a:defRPr/>
            </a:lvl4pPr>
            <a:lvl5pPr marL="1258888" indent="-228600">
              <a:buFont typeface="Trebuchet MS" pitchFamily="34" charset="0"/>
              <a:buChar char="–"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BE" dirty="0"/>
          </a:p>
        </p:txBody>
      </p:sp>
      <p:sp>
        <p:nvSpPr>
          <p:cNvPr id="6" name="Rectangle 5"/>
          <p:cNvSpPr/>
          <p:nvPr userDrawn="1"/>
        </p:nvSpPr>
        <p:spPr>
          <a:xfrm>
            <a:off x="3376612" y="1333063"/>
            <a:ext cx="5310188" cy="180975"/>
          </a:xfrm>
          <a:prstGeom prst="rect">
            <a:avLst/>
          </a:prstGeom>
          <a:gradFill flip="none" rotWithShape="1">
            <a:gsLst>
              <a:gs pos="0">
                <a:srgbClr val="80B059"/>
              </a:gs>
              <a:gs pos="50000">
                <a:srgbClr val="8AC1C2"/>
              </a:gs>
              <a:gs pos="100000">
                <a:srgbClr val="005CA9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nl-BE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6200" y="233036"/>
            <a:ext cx="1981200" cy="11000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013771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102040"/>
            <a:ext cx="7772400" cy="1272063"/>
          </a:xfrm>
        </p:spPr>
        <p:txBody>
          <a:bodyPr anchor="b">
            <a:normAutofit/>
          </a:bodyPr>
          <a:lstStyle>
            <a:lvl1pPr algn="r">
              <a:defRPr sz="3000" b="0" cap="none">
                <a:solidFill>
                  <a:srgbClr val="005CA9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nl-BE" dirty="0"/>
          </a:p>
        </p:txBody>
      </p:sp>
      <p:sp>
        <p:nvSpPr>
          <p:cNvPr id="5" name="Rectangle 4"/>
          <p:cNvSpPr/>
          <p:nvPr userDrawn="1"/>
        </p:nvSpPr>
        <p:spPr>
          <a:xfrm>
            <a:off x="3833812" y="4374103"/>
            <a:ext cx="5310188" cy="180975"/>
          </a:xfrm>
          <a:prstGeom prst="rect">
            <a:avLst/>
          </a:prstGeom>
          <a:gradFill flip="none" rotWithShape="1">
            <a:gsLst>
              <a:gs pos="0">
                <a:srgbClr val="80B059"/>
              </a:gs>
              <a:gs pos="50000">
                <a:srgbClr val="8AC1C2"/>
              </a:gs>
              <a:gs pos="100000">
                <a:srgbClr val="005CA9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nl-BE"/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51567" y="543289"/>
            <a:ext cx="1981200" cy="1100027"/>
          </a:xfrm>
          <a:prstGeom prst="rect">
            <a:avLst/>
          </a:prstGeom>
        </p:spPr>
      </p:pic>
      <p:pic>
        <p:nvPicPr>
          <p:cNvPr id="7" name="Picture 3" descr="image001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158" y="5832827"/>
            <a:ext cx="1508018" cy="4795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3561458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039127"/>
          </a:xfrm>
        </p:spPr>
        <p:txBody>
          <a:bodyPr anchor="b">
            <a:normAutofit/>
          </a:bodyPr>
          <a:lstStyle>
            <a:lvl1pPr algn="r">
              <a:defRPr sz="2600">
                <a:solidFill>
                  <a:srgbClr val="005CA9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nl-BE" dirty="0"/>
          </a:p>
        </p:txBody>
      </p:sp>
      <p:sp>
        <p:nvSpPr>
          <p:cNvPr id="5" name="Rectangle 4"/>
          <p:cNvSpPr/>
          <p:nvPr userDrawn="1"/>
        </p:nvSpPr>
        <p:spPr>
          <a:xfrm>
            <a:off x="3851275" y="1313765"/>
            <a:ext cx="5310188" cy="180975"/>
          </a:xfrm>
          <a:prstGeom prst="rect">
            <a:avLst/>
          </a:prstGeom>
          <a:gradFill flip="none" rotWithShape="1">
            <a:gsLst>
              <a:gs pos="0">
                <a:srgbClr val="80B059"/>
              </a:gs>
              <a:gs pos="50000">
                <a:srgbClr val="8AC1C2"/>
              </a:gs>
              <a:gs pos="100000">
                <a:srgbClr val="005CA9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nl-BE"/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25409" y="304225"/>
            <a:ext cx="1981200" cy="1100027"/>
          </a:xfrm>
          <a:prstGeom prst="rect">
            <a:avLst/>
          </a:prstGeom>
        </p:spPr>
      </p:pic>
      <p:pic>
        <p:nvPicPr>
          <p:cNvPr id="8" name="Picture 3" descr="image001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5955386"/>
            <a:ext cx="1508018" cy="4795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510793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021183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nl-BE" smtClean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3719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BE" smtClean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iming>
    <p:tnLst>
      <p:par>
        <p:cTn id="1" dur="indefinite" restart="never" nodeType="tmRoot"/>
      </p:par>
    </p:tnLst>
  </p:timing>
  <p:txStyles>
    <p:titleStyle>
      <a:lvl1pPr algn="ctr" rtl="0" eaLnBrk="1" fontAlgn="base" hangingPunct="1">
        <a:spcBef>
          <a:spcPct val="0"/>
        </a:spcBef>
        <a:spcAft>
          <a:spcPct val="0"/>
        </a:spcAft>
        <a:defRPr sz="2800" kern="1200">
          <a:solidFill>
            <a:schemeClr val="tx1"/>
          </a:solidFill>
          <a:latin typeface="Trebuchet MS" pitchFamily="34" charset="0"/>
          <a:ea typeface="Tahoma" pitchFamily="34" charset="0"/>
          <a:cs typeface="Tahoma" pitchFamily="34" charset="0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Trebuchet MS" pitchFamily="34" charset="0"/>
          <a:cs typeface="Tahoma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Trebuchet MS" pitchFamily="34" charset="0"/>
          <a:cs typeface="Tahoma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Trebuchet MS" pitchFamily="34" charset="0"/>
          <a:cs typeface="Tahoma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Trebuchet MS" pitchFamily="34" charset="0"/>
          <a:cs typeface="Tahoma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Trebuchet MS" pitchFamily="34" charset="0"/>
          <a:cs typeface="Tahoma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Trebuchet MS" pitchFamily="34" charset="0"/>
          <a:cs typeface="Tahoma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Trebuchet MS" pitchFamily="34" charset="0"/>
          <a:cs typeface="Tahoma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Trebuchet MS" pitchFamily="34" charset="0"/>
          <a:cs typeface="Tahoma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Trebuchet MS" pitchFamily="34" charset="0"/>
          <a:ea typeface="Tahoma" pitchFamily="34" charset="0"/>
          <a:cs typeface="Tahoma" pitchFamily="34" charset="0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Trebuchet MS" pitchFamily="34" charset="0"/>
          <a:ea typeface="Tahoma" pitchFamily="34" charset="0"/>
          <a:cs typeface="Tahoma" pitchFamily="34" charset="0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Trebuchet MS" pitchFamily="34" charset="0"/>
          <a:ea typeface="Tahoma" pitchFamily="34" charset="0"/>
          <a:cs typeface="Tahoma" pitchFamily="34" charset="0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1600" kern="1200">
          <a:solidFill>
            <a:schemeClr val="tx1"/>
          </a:solidFill>
          <a:latin typeface="Trebuchet MS" pitchFamily="34" charset="0"/>
          <a:ea typeface="Tahoma" pitchFamily="34" charset="0"/>
          <a:cs typeface="Tahoma" pitchFamily="34" charset="0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1600" kern="1200">
          <a:solidFill>
            <a:schemeClr val="tx1"/>
          </a:solidFill>
          <a:latin typeface="Trebuchet MS" pitchFamily="34" charset="0"/>
          <a:ea typeface="Tahoma" pitchFamily="34" charset="0"/>
          <a:cs typeface="Tahoma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B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infact.coordination@sciensano.be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/>
          <p:cNvSpPr>
            <a:spLocks noGrp="1"/>
          </p:cNvSpPr>
          <p:nvPr>
            <p:ph type="ctrTitle"/>
          </p:nvPr>
        </p:nvSpPr>
        <p:spPr>
          <a:xfrm>
            <a:off x="114301" y="2743200"/>
            <a:ext cx="8991599" cy="1219199"/>
          </a:xfrm>
        </p:spPr>
        <p:txBody>
          <a:bodyPr>
            <a:normAutofit/>
          </a:bodyPr>
          <a:lstStyle/>
          <a:p>
            <a:r>
              <a:rPr lang="en-US" dirty="0" smtClean="0"/>
              <a:t>Distributed Infrastructure on Population Health </a:t>
            </a:r>
            <a:br>
              <a:rPr lang="en-US" dirty="0" smtClean="0"/>
            </a:br>
            <a:r>
              <a:rPr lang="en-US" dirty="0" smtClean="0"/>
              <a:t>DIPoH</a:t>
            </a:r>
          </a:p>
        </p:txBody>
      </p:sp>
      <p:sp>
        <p:nvSpPr>
          <p:cNvPr id="7171" name="Subtitle 2"/>
          <p:cNvSpPr>
            <a:spLocks noGrp="1"/>
          </p:cNvSpPr>
          <p:nvPr>
            <p:ph type="subTitle" idx="1"/>
          </p:nvPr>
        </p:nvSpPr>
        <p:spPr>
          <a:xfrm>
            <a:off x="3851275" y="3962399"/>
            <a:ext cx="5041900" cy="411163"/>
          </a:xfrm>
        </p:spPr>
        <p:txBody>
          <a:bodyPr>
            <a:normAutofit fontScale="92500"/>
          </a:bodyPr>
          <a:lstStyle/>
          <a:p>
            <a:r>
              <a:rPr lang="en-US" dirty="0" smtClean="0"/>
              <a:t>Assembly of Members II – 13 November 2019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0" y="6019800"/>
            <a:ext cx="5257799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GB" sz="1200" dirty="0" smtClean="0">
                <a:latin typeface="Trebuchet MS" pitchFamily="34" charset="0"/>
              </a:rPr>
              <a:t>Name: </a:t>
            </a:r>
            <a:r>
              <a:rPr lang="en-GB" sz="1200" dirty="0">
                <a:latin typeface="Trebuchet MS" pitchFamily="34" charset="0"/>
              </a:rPr>
              <a:t>Linda </a:t>
            </a:r>
            <a:r>
              <a:rPr lang="en-GB" sz="1200" dirty="0" smtClean="0">
                <a:latin typeface="Trebuchet MS" pitchFamily="34" charset="0"/>
              </a:rPr>
              <a:t>Abboud, Petronille Bogaert and Herman Van Oyen</a:t>
            </a:r>
            <a:endParaRPr lang="en-GB" sz="1200" dirty="0">
              <a:latin typeface="Trebuchet MS" pitchFamily="34" charset="0"/>
            </a:endParaRPr>
          </a:p>
          <a:p>
            <a:r>
              <a:rPr lang="en-GB" sz="1200" dirty="0" smtClean="0">
                <a:latin typeface="Trebuchet MS" pitchFamily="34" charset="0"/>
              </a:rPr>
              <a:t>Institution: Sciensano, Belgium</a:t>
            </a:r>
          </a:p>
          <a:p>
            <a:r>
              <a:rPr lang="en-US" sz="1200" dirty="0">
                <a:latin typeface="Trebuchet MS" panose="020B0603020202020204" pitchFamily="34" charset="0"/>
              </a:rPr>
              <a:t>Contact: </a:t>
            </a:r>
            <a:r>
              <a:rPr lang="en-US" sz="1200" dirty="0" smtClean="0">
                <a:latin typeface="Trebuchet MS" panose="020B0603020202020204" pitchFamily="34" charset="0"/>
                <a:hlinkClick r:id="rId3"/>
              </a:rPr>
              <a:t>infact.coordination@sciensano.be</a:t>
            </a:r>
            <a:endParaRPr lang="en-GB" sz="1200" dirty="0" smtClean="0">
              <a:latin typeface="Trebuchet MS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42219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ECDC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Strengths</a:t>
            </a:r>
            <a:endParaRPr lang="en-US" dirty="0"/>
          </a:p>
          <a:p>
            <a:pPr lvl="1"/>
            <a:r>
              <a:rPr lang="en-US" dirty="0"/>
              <a:t>All member states can be involved</a:t>
            </a:r>
          </a:p>
          <a:p>
            <a:pPr lvl="1"/>
            <a:r>
              <a:rPr lang="en-US" dirty="0"/>
              <a:t>Can have a mandate to lead</a:t>
            </a:r>
          </a:p>
          <a:p>
            <a:pPr lvl="1"/>
            <a:r>
              <a:rPr lang="en-US" dirty="0" smtClean="0"/>
              <a:t>ECDC is </a:t>
            </a:r>
            <a:r>
              <a:rPr lang="en-US" dirty="0"/>
              <a:t>topic-driven (knowledge </a:t>
            </a:r>
            <a:r>
              <a:rPr lang="en-US" dirty="0" smtClean="0"/>
              <a:t>driven), </a:t>
            </a:r>
            <a:r>
              <a:rPr lang="en-US" dirty="0"/>
              <a:t>know how to store data (GR4</a:t>
            </a:r>
            <a:r>
              <a:rPr lang="en-US" dirty="0" smtClean="0"/>
              <a:t>)</a:t>
            </a:r>
          </a:p>
          <a:p>
            <a:r>
              <a:rPr lang="en-US" dirty="0" smtClean="0"/>
              <a:t>Weakness</a:t>
            </a:r>
          </a:p>
          <a:p>
            <a:pPr lvl="1"/>
            <a:r>
              <a:rPr lang="en-US" dirty="0"/>
              <a:t>An extension of the ECDC would require an amendment of the ECDC founding regulation.</a:t>
            </a:r>
          </a:p>
          <a:p>
            <a:pPr lvl="1"/>
            <a:r>
              <a:rPr lang="en-US" dirty="0"/>
              <a:t>A decision of the European Parliament and of the Council would be needed to install a separate surveillance system.</a:t>
            </a:r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535595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9985" y="381000"/>
            <a:ext cx="8126815" cy="61308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angle 1"/>
          <p:cNvSpPr/>
          <p:nvPr/>
        </p:nvSpPr>
        <p:spPr>
          <a:xfrm>
            <a:off x="559985" y="2286000"/>
            <a:ext cx="1878415" cy="350520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2449286" y="1752600"/>
            <a:ext cx="2275114" cy="388620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396551" y="1828800"/>
            <a:ext cx="1981200" cy="369332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err="1" smtClean="0"/>
              <a:t>Cfr</a:t>
            </a:r>
            <a:r>
              <a:rPr lang="en-US" dirty="0" smtClean="0"/>
              <a:t>. scope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2438400" y="1295400"/>
            <a:ext cx="2438400" cy="369332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err="1" smtClean="0"/>
              <a:t>Cfr</a:t>
            </a:r>
            <a:r>
              <a:rPr lang="en-US" dirty="0" smtClean="0"/>
              <a:t>. services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516389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  <p:bldP spid="3" grpId="0" animBg="1"/>
      <p:bldP spid="6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ECDC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 smtClean="0"/>
              <a:t>Weakness:</a:t>
            </a:r>
          </a:p>
          <a:p>
            <a:pPr lvl="1"/>
            <a:r>
              <a:rPr lang="en-GB" dirty="0" smtClean="0"/>
              <a:t>The </a:t>
            </a:r>
            <a:r>
              <a:rPr lang="en-GB" dirty="0"/>
              <a:t>annual budget of the ECDC would need to be increased and would require a financial commitment by the Commission. </a:t>
            </a:r>
            <a:endParaRPr lang="en-GB" dirty="0" smtClean="0"/>
          </a:p>
          <a:p>
            <a:pPr lvl="1"/>
            <a:r>
              <a:rPr lang="en-US" dirty="0" smtClean="0"/>
              <a:t>Need </a:t>
            </a:r>
            <a:r>
              <a:rPr lang="en-US" dirty="0"/>
              <a:t>political support by EU Member States </a:t>
            </a:r>
            <a:endParaRPr lang="en-US" dirty="0" smtClean="0"/>
          </a:p>
          <a:p>
            <a:pPr lvl="1"/>
            <a:r>
              <a:rPr lang="en-US" dirty="0" smtClean="0"/>
              <a:t>Would </a:t>
            </a:r>
            <a:r>
              <a:rPr lang="en-US" dirty="0"/>
              <a:t>require appropriate resources at EU level that are currently not available (according to the Commission). </a:t>
            </a:r>
            <a:endParaRPr lang="en-US" dirty="0" smtClean="0"/>
          </a:p>
          <a:p>
            <a:pPr lvl="1"/>
            <a:r>
              <a:rPr lang="en-US" dirty="0" smtClean="0"/>
              <a:t>Too </a:t>
            </a:r>
            <a:r>
              <a:rPr lang="en-US" dirty="0"/>
              <a:t>orientated towards infectious diseases </a:t>
            </a:r>
            <a:r>
              <a:rPr lang="en-US" dirty="0">
                <a:sym typeface="Wingdings" pitchFamily="2" charset="2"/>
              </a:rPr>
              <a:t> </a:t>
            </a:r>
            <a:r>
              <a:rPr lang="en-US" dirty="0"/>
              <a:t>it should be very clear in their mandate that they have a task other than infectious diseases </a:t>
            </a:r>
            <a:endParaRPr lang="en-US" dirty="0" smtClean="0"/>
          </a:p>
          <a:p>
            <a:pPr lvl="1"/>
            <a:endParaRPr lang="en-US" dirty="0"/>
          </a:p>
          <a:p>
            <a:pPr marL="0" indent="0">
              <a:buNone/>
            </a:pPr>
            <a:r>
              <a:rPr lang="en-US" dirty="0">
                <a:sym typeface="Wingdings" pitchFamily="2" charset="2"/>
              </a:rPr>
              <a:t> ECDC has an all-in-one approach; this might be a model for a long-term solution.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505399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Eurostat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Strengths</a:t>
            </a:r>
          </a:p>
          <a:p>
            <a:pPr lvl="1"/>
            <a:r>
              <a:rPr lang="en-US" dirty="0" smtClean="0"/>
              <a:t>Statistical </a:t>
            </a:r>
            <a:r>
              <a:rPr lang="en-US" dirty="0"/>
              <a:t>authority of the EU</a:t>
            </a:r>
          </a:p>
          <a:p>
            <a:pPr lvl="1"/>
            <a:r>
              <a:rPr lang="en-US" dirty="0" smtClean="0"/>
              <a:t>Development</a:t>
            </a:r>
            <a:r>
              <a:rPr lang="en-US" dirty="0"/>
              <a:t>, production and dissemination of European statistics</a:t>
            </a:r>
          </a:p>
          <a:p>
            <a:pPr lvl="1"/>
            <a:r>
              <a:rPr lang="en-US" dirty="0" smtClean="0"/>
              <a:t>Coordination </a:t>
            </a:r>
            <a:r>
              <a:rPr lang="en-US" dirty="0"/>
              <a:t>of statistical activities of Community institutions</a:t>
            </a:r>
          </a:p>
          <a:p>
            <a:pPr lvl="1"/>
            <a:r>
              <a:rPr lang="en-US" dirty="0" smtClean="0"/>
              <a:t>European </a:t>
            </a:r>
            <a:r>
              <a:rPr lang="en-US" dirty="0"/>
              <a:t>statistics: defined by the European statistical </a:t>
            </a:r>
            <a:r>
              <a:rPr lang="en-US" dirty="0" err="1"/>
              <a:t>programme</a:t>
            </a:r>
            <a:r>
              <a:rPr lang="en-US" dirty="0"/>
              <a:t> (i.e. ESS surveys, collections of administrative data, legal basis or gentlemen's agreement</a:t>
            </a:r>
            <a:r>
              <a:rPr lang="en-US" dirty="0" smtClean="0"/>
              <a:t>)</a:t>
            </a:r>
          </a:p>
          <a:p>
            <a:r>
              <a:rPr lang="en-US" dirty="0" smtClean="0"/>
              <a:t>Weaknesses</a:t>
            </a:r>
            <a:endParaRPr lang="en-US" dirty="0"/>
          </a:p>
          <a:p>
            <a:pPr lvl="1"/>
            <a:r>
              <a:rPr lang="en-US" dirty="0"/>
              <a:t>Eurostat is really statistical data oriented</a:t>
            </a:r>
          </a:p>
          <a:p>
            <a:pPr lvl="1"/>
            <a:r>
              <a:rPr lang="en-US" dirty="0"/>
              <a:t>No clear link with Ministries of </a:t>
            </a:r>
            <a:r>
              <a:rPr lang="en-US" dirty="0" smtClean="0"/>
              <a:t>Health or Research, </a:t>
            </a:r>
            <a:r>
              <a:rPr lang="en-US" dirty="0" smtClean="0"/>
              <a:t>mostly </a:t>
            </a:r>
            <a:r>
              <a:rPr lang="en-US" dirty="0"/>
              <a:t>link with statistic institutions</a:t>
            </a:r>
          </a:p>
          <a:p>
            <a:pPr lvl="1"/>
            <a:r>
              <a:rPr lang="en-US" dirty="0"/>
              <a:t>No public health thinking as main function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766073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JRC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JRC: mission </a:t>
            </a:r>
            <a:r>
              <a:rPr lang="en-GB" dirty="0"/>
              <a:t>is to provide EU policies with independent, evidence-based scientific and technical </a:t>
            </a:r>
            <a:r>
              <a:rPr lang="en-GB" dirty="0" smtClean="0"/>
              <a:t>support </a:t>
            </a:r>
            <a:r>
              <a:rPr lang="en-GB" dirty="0"/>
              <a:t>throughout the whole policy cycle. </a:t>
            </a:r>
            <a:endParaRPr lang="en-GB" dirty="0" smtClean="0"/>
          </a:p>
          <a:p>
            <a:r>
              <a:rPr lang="en-GB" dirty="0"/>
              <a:t>I</a:t>
            </a:r>
            <a:r>
              <a:rPr lang="en-GB" dirty="0" smtClean="0"/>
              <a:t>n </a:t>
            </a:r>
            <a:r>
              <a:rPr lang="en-GB" dirty="0"/>
              <a:t>public health the institute contributes </a:t>
            </a:r>
            <a:r>
              <a:rPr lang="en-GB" dirty="0" smtClean="0"/>
              <a:t>to</a:t>
            </a:r>
          </a:p>
          <a:p>
            <a:pPr lvl="1"/>
            <a:r>
              <a:rPr lang="en-GB" dirty="0" smtClean="0"/>
              <a:t>harmonisation </a:t>
            </a:r>
            <a:r>
              <a:rPr lang="en-GB" dirty="0"/>
              <a:t>of cancer and rare diseases care in Europe</a:t>
            </a:r>
            <a:r>
              <a:rPr lang="en-GB" dirty="0" smtClean="0"/>
              <a:t>;</a:t>
            </a:r>
          </a:p>
          <a:p>
            <a:pPr lvl="1"/>
            <a:r>
              <a:rPr lang="en-GB" dirty="0" smtClean="0"/>
              <a:t>promotion </a:t>
            </a:r>
            <a:r>
              <a:rPr lang="en-GB" dirty="0"/>
              <a:t>of healthy diets and life style; </a:t>
            </a:r>
            <a:endParaRPr lang="en-GB" dirty="0" smtClean="0"/>
          </a:p>
          <a:p>
            <a:pPr lvl="1"/>
            <a:r>
              <a:rPr lang="en-GB" dirty="0" smtClean="0"/>
              <a:t>disease </a:t>
            </a:r>
            <a:r>
              <a:rPr lang="en-GB" dirty="0"/>
              <a:t>prevention by countering of environmental and behavioural </a:t>
            </a:r>
            <a:r>
              <a:rPr lang="en-GB" dirty="0" smtClean="0"/>
              <a:t>factors.</a:t>
            </a:r>
            <a:endParaRPr lang="en-US" dirty="0"/>
          </a:p>
          <a:p>
            <a:r>
              <a:rPr lang="en-US" dirty="0" smtClean="0"/>
              <a:t>JRC is funded from Horizon 2020 and by Commission services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260769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GB" dirty="0" smtClean="0"/>
              <a:t>JRC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Strengths</a:t>
            </a:r>
          </a:p>
          <a:p>
            <a:pPr lvl="1"/>
            <a:r>
              <a:rPr lang="en-US" dirty="0"/>
              <a:t>Limited </a:t>
            </a:r>
            <a:r>
              <a:rPr lang="en-US" dirty="0" smtClean="0"/>
              <a:t>tasks </a:t>
            </a:r>
            <a:r>
              <a:rPr lang="en-US" dirty="0"/>
              <a:t>in health but may develop expertise in </a:t>
            </a:r>
            <a:r>
              <a:rPr lang="en-US" dirty="0" smtClean="0"/>
              <a:t>registries</a:t>
            </a:r>
          </a:p>
          <a:p>
            <a:pPr lvl="1"/>
            <a:r>
              <a:rPr lang="en-US" dirty="0"/>
              <a:t>Research orientated </a:t>
            </a:r>
            <a:endParaRPr lang="en-US" dirty="0" smtClean="0"/>
          </a:p>
          <a:p>
            <a:r>
              <a:rPr lang="en-US" dirty="0" smtClean="0"/>
              <a:t>Weaknesses</a:t>
            </a:r>
          </a:p>
          <a:p>
            <a:pPr lvl="1"/>
            <a:r>
              <a:rPr lang="en-US" dirty="0" smtClean="0"/>
              <a:t>Unclear priority setting</a:t>
            </a:r>
            <a:endParaRPr lang="en-US" dirty="0"/>
          </a:p>
          <a:p>
            <a:pPr lvl="1"/>
            <a:r>
              <a:rPr lang="en-US" dirty="0" smtClean="0"/>
              <a:t>Budget </a:t>
            </a:r>
            <a:r>
              <a:rPr lang="en-US" dirty="0"/>
              <a:t>within EC </a:t>
            </a:r>
            <a:r>
              <a:rPr lang="en-US" dirty="0" smtClean="0"/>
              <a:t>subject to cuts</a:t>
            </a:r>
            <a:endParaRPr lang="en-US" dirty="0"/>
          </a:p>
          <a:p>
            <a:pPr lvl="1"/>
            <a:r>
              <a:rPr lang="en-US" dirty="0" smtClean="0"/>
              <a:t>Mandate </a:t>
            </a:r>
            <a:r>
              <a:rPr lang="en-US" dirty="0"/>
              <a:t>should be adapted</a:t>
            </a:r>
          </a:p>
          <a:p>
            <a:pPr lvl="1"/>
            <a:r>
              <a:rPr lang="en-US" dirty="0" smtClean="0"/>
              <a:t>Limited population health knowledge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572213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DG </a:t>
            </a:r>
            <a:r>
              <a:rPr lang="en-GB" dirty="0"/>
              <a:t>SANTE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Strengths</a:t>
            </a:r>
          </a:p>
          <a:p>
            <a:pPr lvl="1"/>
            <a:r>
              <a:rPr lang="en-US" dirty="0"/>
              <a:t>The basis </a:t>
            </a:r>
            <a:r>
              <a:rPr lang="en-US" dirty="0" smtClean="0"/>
              <a:t>for activities is </a:t>
            </a:r>
            <a:r>
              <a:rPr lang="en-US" dirty="0"/>
              <a:t>public </a:t>
            </a:r>
            <a:r>
              <a:rPr lang="en-US" dirty="0" smtClean="0"/>
              <a:t>health.</a:t>
            </a:r>
          </a:p>
          <a:p>
            <a:r>
              <a:rPr lang="en-US" dirty="0" smtClean="0"/>
              <a:t>Weaknesses</a:t>
            </a:r>
            <a:endParaRPr lang="en-US" dirty="0"/>
          </a:p>
          <a:p>
            <a:pPr lvl="1"/>
            <a:r>
              <a:rPr lang="en-GB" dirty="0"/>
              <a:t>Setting up a new unit means budget and staff will need to be reallocated</a:t>
            </a:r>
          </a:p>
          <a:p>
            <a:pPr lvl="1"/>
            <a:r>
              <a:rPr lang="en-US" dirty="0" smtClean="0"/>
              <a:t>Possible lack of continuity </a:t>
            </a:r>
            <a:r>
              <a:rPr lang="en-US" dirty="0"/>
              <a:t>and </a:t>
            </a:r>
            <a:r>
              <a:rPr lang="en-US" dirty="0" smtClean="0"/>
              <a:t>political support</a:t>
            </a:r>
            <a:endParaRPr lang="en-US" dirty="0"/>
          </a:p>
          <a:p>
            <a:pPr lvl="1"/>
            <a:r>
              <a:rPr lang="en-US" dirty="0"/>
              <a:t>Conflict between strategic policy development and practical day-to-day routine work </a:t>
            </a:r>
            <a:r>
              <a:rPr lang="en-US" dirty="0" smtClean="0"/>
              <a:t>on health information</a:t>
            </a:r>
            <a:endParaRPr lang="en-US" dirty="0"/>
          </a:p>
          <a:p>
            <a:pPr marL="714375" indent="-514350">
              <a:buFont typeface="+mj-lt"/>
              <a:buAutoNum type="alphaLcParenR"/>
            </a:pPr>
            <a:endParaRPr lang="en-GB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542580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e) Outsource</a:t>
            </a:r>
            <a:r>
              <a:rPr lang="en-US" dirty="0"/>
              <a:t>: WHO, </a:t>
            </a:r>
            <a:r>
              <a:rPr lang="en-US" dirty="0" smtClean="0"/>
              <a:t>OECD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Formalise</a:t>
            </a:r>
            <a:r>
              <a:rPr lang="en-US" dirty="0" smtClean="0"/>
              <a:t> cooperation with international </a:t>
            </a:r>
            <a:r>
              <a:rPr lang="en-US" dirty="0" err="1" smtClean="0"/>
              <a:t>organisations</a:t>
            </a:r>
            <a:endParaRPr lang="en-US" dirty="0" smtClean="0"/>
          </a:p>
          <a:p>
            <a:r>
              <a:rPr lang="en-US" dirty="0"/>
              <a:t>Strengths</a:t>
            </a:r>
          </a:p>
          <a:p>
            <a:pPr lvl="1"/>
            <a:r>
              <a:rPr lang="en-US" dirty="0" smtClean="0"/>
              <a:t>Experience and expertise</a:t>
            </a:r>
            <a:endParaRPr lang="en-US" dirty="0"/>
          </a:p>
          <a:p>
            <a:pPr lvl="1"/>
            <a:r>
              <a:rPr lang="en-US" dirty="0"/>
              <a:t>Influential to </a:t>
            </a:r>
            <a:r>
              <a:rPr lang="en-US" dirty="0" smtClean="0"/>
              <a:t>Member </a:t>
            </a:r>
            <a:r>
              <a:rPr lang="en-US" dirty="0" smtClean="0"/>
              <a:t>States (MS)</a:t>
            </a:r>
            <a:endParaRPr lang="en-US" dirty="0" smtClean="0"/>
          </a:p>
          <a:p>
            <a:pPr lvl="1"/>
            <a:r>
              <a:rPr lang="en-US" dirty="0" smtClean="0"/>
              <a:t>Reduction </a:t>
            </a:r>
            <a:r>
              <a:rPr lang="en-US" dirty="0"/>
              <a:t>of reporting by </a:t>
            </a:r>
            <a:r>
              <a:rPr lang="en-US" dirty="0" smtClean="0"/>
              <a:t>MS</a:t>
            </a:r>
          </a:p>
          <a:p>
            <a:r>
              <a:rPr lang="en-US" dirty="0" smtClean="0"/>
              <a:t>Weaknesses</a:t>
            </a:r>
            <a:endParaRPr lang="en-US" dirty="0"/>
          </a:p>
          <a:p>
            <a:pPr lvl="1"/>
            <a:r>
              <a:rPr lang="en-US" dirty="0"/>
              <a:t>Not fit for health information needs in EU </a:t>
            </a:r>
          </a:p>
          <a:p>
            <a:pPr lvl="1"/>
            <a:r>
              <a:rPr lang="en-US" dirty="0"/>
              <a:t>Own agenda </a:t>
            </a:r>
          </a:p>
          <a:p>
            <a:pPr lvl="1"/>
            <a:r>
              <a:rPr lang="en-US" dirty="0" smtClean="0"/>
              <a:t>Limited research and new </a:t>
            </a:r>
            <a:r>
              <a:rPr lang="en-US" dirty="0"/>
              <a:t>data </a:t>
            </a:r>
            <a:r>
              <a:rPr lang="en-US" dirty="0" smtClean="0"/>
              <a:t>development</a:t>
            </a:r>
            <a:endParaRPr lang="en-US" dirty="0"/>
          </a:p>
          <a:p>
            <a:pPr lvl="1"/>
            <a:r>
              <a:rPr lang="en-US" dirty="0" smtClean="0"/>
              <a:t>Limited </a:t>
            </a:r>
            <a:r>
              <a:rPr lang="en-US" dirty="0"/>
              <a:t>funding </a:t>
            </a:r>
          </a:p>
          <a:p>
            <a:pPr lvl="1"/>
            <a:r>
              <a:rPr lang="en-US" dirty="0" smtClean="0"/>
              <a:t>Knowledge is moved to international organization</a:t>
            </a:r>
          </a:p>
          <a:p>
            <a:pPr lvl="1"/>
            <a:r>
              <a:rPr lang="en-US" dirty="0"/>
              <a:t>Setting up of Memorandum of Understanding </a:t>
            </a:r>
          </a:p>
          <a:p>
            <a:pPr lvl="1"/>
            <a:r>
              <a:rPr lang="en-US" dirty="0"/>
              <a:t>MS are not part of bilateral agreement</a:t>
            </a:r>
            <a:endParaRPr lang="en-US" dirty="0" smtClean="0"/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5618630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Options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Strengthen existing structure </a:t>
            </a:r>
          </a:p>
          <a:p>
            <a:pPr lvl="1"/>
            <a:r>
              <a:rPr lang="en-US" dirty="0" smtClean="0"/>
              <a:t>ECDC, JRC, Eurostat, DG SANTE.</a:t>
            </a:r>
          </a:p>
          <a:p>
            <a:pPr lvl="1"/>
            <a:r>
              <a:rPr lang="en-US" dirty="0" smtClean="0"/>
              <a:t>Outsourcing: WHO, OECD</a:t>
            </a:r>
          </a:p>
          <a:p>
            <a:r>
              <a:rPr lang="en-US" dirty="0" smtClean="0"/>
              <a:t>Create new independent structure</a:t>
            </a:r>
          </a:p>
          <a:p>
            <a:pPr lvl="1"/>
            <a:r>
              <a:rPr lang="en-US" dirty="0" smtClean="0"/>
              <a:t>Independent new EU agency</a:t>
            </a:r>
          </a:p>
          <a:p>
            <a:pPr lvl="1"/>
            <a:r>
              <a:rPr lang="en-US" dirty="0" smtClean="0"/>
              <a:t>Set up a Research Infrastructure</a:t>
            </a:r>
            <a:r>
              <a:rPr lang="en-US" dirty="0" smtClean="0">
                <a:sym typeface="Wingdings" panose="05000000000000000000" pitchFamily="2" charset="2"/>
              </a:rPr>
              <a:t>  European Research Infrastructure Consortium (ERIC)</a:t>
            </a:r>
            <a:endParaRPr lang="en-US" dirty="0" smtClean="0"/>
          </a:p>
        </p:txBody>
      </p:sp>
      <p:sp>
        <p:nvSpPr>
          <p:cNvPr id="7" name="Right Arrow 6"/>
          <p:cNvSpPr/>
          <p:nvPr/>
        </p:nvSpPr>
        <p:spPr>
          <a:xfrm>
            <a:off x="191386" y="2895600"/>
            <a:ext cx="609600" cy="304800"/>
          </a:xfrm>
          <a:prstGeom prst="rightArrow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55222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US" dirty="0" smtClean="0"/>
              <a:t>Independent new EU agency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Strengths</a:t>
            </a:r>
            <a:endParaRPr lang="en-US" dirty="0"/>
          </a:p>
          <a:p>
            <a:pPr lvl="1"/>
            <a:r>
              <a:rPr lang="en-GB" sz="1800" dirty="0"/>
              <a:t>Tailored to specific needs, focus on what you want </a:t>
            </a:r>
            <a:endParaRPr lang="en-US" sz="1800" dirty="0"/>
          </a:p>
          <a:p>
            <a:pPr lvl="1"/>
            <a:r>
              <a:rPr lang="en-GB" sz="1800" dirty="0" smtClean="0"/>
              <a:t>They </a:t>
            </a:r>
            <a:r>
              <a:rPr lang="en-GB" sz="1800" dirty="0"/>
              <a:t>have their own voice </a:t>
            </a:r>
            <a:r>
              <a:rPr lang="en-US" sz="1800" dirty="0">
                <a:sym typeface="Wingdings"/>
              </a:rPr>
              <a:t></a:t>
            </a:r>
            <a:r>
              <a:rPr lang="en-GB" sz="1800" dirty="0"/>
              <a:t> better advocacy and visibility </a:t>
            </a:r>
            <a:endParaRPr lang="en-GB" sz="1800" dirty="0" smtClean="0"/>
          </a:p>
          <a:p>
            <a:pPr lvl="1"/>
            <a:r>
              <a:rPr lang="en-US" sz="1800" dirty="0" smtClean="0"/>
              <a:t>Clear </a:t>
            </a:r>
            <a:r>
              <a:rPr lang="en-US" sz="1800" dirty="0"/>
              <a:t>vision and goals </a:t>
            </a:r>
          </a:p>
          <a:p>
            <a:pPr lvl="1"/>
            <a:r>
              <a:rPr lang="en-GB" sz="1800" dirty="0"/>
              <a:t>Link with </a:t>
            </a:r>
            <a:r>
              <a:rPr lang="en-GB" sz="1800" dirty="0" smtClean="0"/>
              <a:t>international organisations</a:t>
            </a:r>
          </a:p>
          <a:p>
            <a:pPr lvl="1"/>
            <a:r>
              <a:rPr lang="en-GB" sz="1800" dirty="0" smtClean="0"/>
              <a:t>Familiar </a:t>
            </a:r>
            <a:r>
              <a:rPr lang="en-GB" sz="1800" dirty="0"/>
              <a:t>model </a:t>
            </a:r>
            <a:endParaRPr lang="en-GB" sz="1800" dirty="0" smtClean="0"/>
          </a:p>
          <a:p>
            <a:pPr lvl="1"/>
            <a:r>
              <a:rPr lang="en-GB" sz="1800" dirty="0" smtClean="0"/>
              <a:t>Ministries </a:t>
            </a:r>
            <a:r>
              <a:rPr lang="en-GB" sz="1800" dirty="0"/>
              <a:t>of health and research work together </a:t>
            </a:r>
            <a:endParaRPr lang="en-GB" sz="1800" dirty="0" smtClean="0"/>
          </a:p>
          <a:p>
            <a:r>
              <a:rPr lang="en-US" sz="2400" dirty="0" smtClean="0"/>
              <a:t>Weaknesses</a:t>
            </a:r>
            <a:endParaRPr lang="en-US" sz="2400" dirty="0"/>
          </a:p>
          <a:p>
            <a:pPr lvl="1"/>
            <a:r>
              <a:rPr lang="en-US" sz="1800" dirty="0"/>
              <a:t>Need to start from scratch, not </a:t>
            </a:r>
            <a:r>
              <a:rPr lang="en-US" sz="1800" dirty="0" smtClean="0"/>
              <a:t>existing</a:t>
            </a:r>
            <a:endParaRPr lang="en-US" sz="1800" dirty="0"/>
          </a:p>
          <a:p>
            <a:pPr lvl="1"/>
            <a:r>
              <a:rPr lang="en-US" sz="1800" dirty="0"/>
              <a:t>Lot of </a:t>
            </a:r>
            <a:r>
              <a:rPr lang="en-US" sz="1800" dirty="0" smtClean="0"/>
              <a:t>work</a:t>
            </a:r>
            <a:endParaRPr lang="en-US" sz="1800" dirty="0"/>
          </a:p>
          <a:p>
            <a:pPr lvl="1"/>
            <a:r>
              <a:rPr lang="en-US" sz="1800" dirty="0"/>
              <a:t>Need for strong political </a:t>
            </a:r>
            <a:r>
              <a:rPr lang="en-US" sz="1800" dirty="0" smtClean="0"/>
              <a:t>will</a:t>
            </a:r>
            <a:endParaRPr lang="en-US" sz="1800" dirty="0"/>
          </a:p>
          <a:p>
            <a:pPr lvl="1"/>
            <a:r>
              <a:rPr lang="en-US" sz="1800" dirty="0"/>
              <a:t>Would take a long time to be set up (Those who seed will not harvest</a:t>
            </a:r>
            <a:r>
              <a:rPr lang="en-US" sz="1800" dirty="0" smtClean="0"/>
              <a:t>)</a:t>
            </a:r>
            <a:endParaRPr lang="en-US" sz="1800" dirty="0"/>
          </a:p>
          <a:p>
            <a:pPr lvl="1"/>
            <a:r>
              <a:rPr lang="en-US" sz="1800" dirty="0"/>
              <a:t>No legal </a:t>
            </a:r>
            <a:r>
              <a:rPr lang="en-US" sz="1800" dirty="0" smtClean="0"/>
              <a:t>framework</a:t>
            </a:r>
            <a:endParaRPr lang="en-US" sz="1800" dirty="0"/>
          </a:p>
          <a:p>
            <a:endParaRPr lang="en-US" sz="2000" dirty="0"/>
          </a:p>
        </p:txBody>
      </p:sp>
      <p:sp>
        <p:nvSpPr>
          <p:cNvPr id="4" name="Rectangle 3"/>
          <p:cNvSpPr/>
          <p:nvPr/>
        </p:nvSpPr>
        <p:spPr>
          <a:xfrm>
            <a:off x="3657600" y="5715000"/>
            <a:ext cx="5029200" cy="1143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1148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Rational: why an infrastructure?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632223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Research Infrastructure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000" dirty="0" smtClean="0"/>
              <a:t>Allows responses to current needs and demands with high usability for Member States and EU institutions </a:t>
            </a:r>
            <a:r>
              <a:rPr lang="en-US" sz="2000" dirty="0" smtClean="0">
                <a:sym typeface="Wingdings" pitchFamily="2" charset="2"/>
              </a:rPr>
              <a:t></a:t>
            </a:r>
            <a:r>
              <a:rPr lang="en-US" sz="2000" dirty="0" smtClean="0"/>
              <a:t> focus efforts on priority aspects </a:t>
            </a:r>
          </a:p>
          <a:p>
            <a:r>
              <a:rPr lang="en-US" sz="2000" dirty="0" smtClean="0"/>
              <a:t>Has possible funding mechanisms: participation in calls of MS, EC and MS contribution </a:t>
            </a:r>
          </a:p>
          <a:p>
            <a:r>
              <a:rPr lang="en-US" sz="2000" dirty="0" smtClean="0"/>
              <a:t>Ensures linkage with the scientific community, national infrastructures and international </a:t>
            </a:r>
            <a:r>
              <a:rPr lang="en-US" sz="2000" dirty="0" err="1" smtClean="0"/>
              <a:t>organisations</a:t>
            </a:r>
            <a:r>
              <a:rPr lang="en-US" sz="2000" dirty="0" smtClean="0"/>
              <a:t> </a:t>
            </a:r>
          </a:p>
          <a:p>
            <a:r>
              <a:rPr lang="en-US" sz="2000" dirty="0" smtClean="0"/>
              <a:t>Is a flexible tool: reduction or expansion of activities based on the health information needs. </a:t>
            </a:r>
          </a:p>
          <a:p>
            <a:r>
              <a:rPr lang="en-US" sz="2000" dirty="0" smtClean="0"/>
              <a:t>Can provide relevant information for decision makers and has the capacity to bring together different actors in health information</a:t>
            </a:r>
          </a:p>
          <a:p>
            <a:r>
              <a:rPr lang="en-US" sz="2000" dirty="0" smtClean="0"/>
              <a:t>Can ensure continuity of existing health information activities </a:t>
            </a:r>
          </a:p>
          <a:p>
            <a:pPr marL="0" indent="0">
              <a:buNone/>
            </a:pPr>
            <a:endParaRPr lang="en-US" sz="2000" dirty="0"/>
          </a:p>
          <a:p>
            <a:pPr marL="0" indent="0">
              <a:buNone/>
            </a:pPr>
            <a:r>
              <a:rPr lang="en-US" sz="2000" dirty="0" smtClean="0">
                <a:sym typeface="Wingdings" panose="05000000000000000000" pitchFamily="2" charset="2"/>
              </a:rPr>
              <a:t> </a:t>
            </a:r>
            <a:r>
              <a:rPr lang="en-US" sz="2000" dirty="0" smtClean="0"/>
              <a:t>Is </a:t>
            </a:r>
            <a:r>
              <a:rPr lang="en-US" sz="2000" dirty="0"/>
              <a:t>the most feasible solution in the current setting</a:t>
            </a:r>
          </a:p>
          <a:p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9951301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ctrTitle"/>
          </p:nvPr>
        </p:nvSpPr>
        <p:spPr>
          <a:xfrm>
            <a:off x="685800" y="3053605"/>
            <a:ext cx="7772400" cy="765085"/>
          </a:xfrm>
        </p:spPr>
        <p:txBody>
          <a:bodyPr>
            <a:normAutofit fontScale="90000"/>
          </a:bodyPr>
          <a:lstStyle/>
          <a:p>
            <a:r>
              <a:rPr lang="nl-BE" dirty="0" smtClean="0"/>
              <a:t>www.inf-act.eu</a:t>
            </a:r>
            <a:br>
              <a:rPr lang="nl-BE" dirty="0" smtClean="0"/>
            </a:br>
            <a:r>
              <a:rPr lang="nl-BE" dirty="0" smtClean="0"/>
              <a:t>@</a:t>
            </a:r>
            <a:r>
              <a:rPr lang="nl-BE" dirty="0" err="1" smtClean="0"/>
              <a:t>JA_InfAct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565973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err="1" smtClean="0"/>
              <a:t>Challenges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3548461"/>
            <a:ext cx="2667000" cy="1180499"/>
          </a:xfrm>
        </p:spPr>
        <p:txBody>
          <a:bodyPr/>
          <a:lstStyle/>
          <a:p>
            <a:pPr marL="0" indent="0">
              <a:buNone/>
            </a:pPr>
            <a:r>
              <a:rPr lang="en-GB" sz="2000" b="1" dirty="0" smtClean="0"/>
              <a:t>FRAGMENTATION</a:t>
            </a:r>
          </a:p>
          <a:p>
            <a:pPr marL="0" indent="0">
              <a:buNone/>
            </a:pPr>
            <a:endParaRPr lang="en-GB" sz="1050" dirty="0" smtClean="0"/>
          </a:p>
          <a:p>
            <a:pPr marL="0" indent="0">
              <a:buNone/>
            </a:pPr>
            <a:r>
              <a:rPr lang="en-GB" sz="1800" dirty="0" smtClean="0"/>
              <a:t>Disperse knowledge </a:t>
            </a:r>
          </a:p>
          <a:p>
            <a:pPr marL="0" indent="0">
              <a:buNone/>
            </a:pPr>
            <a:r>
              <a:rPr lang="en-GB" sz="1800" dirty="0" smtClean="0"/>
              <a:t>Incomplete data</a:t>
            </a:r>
          </a:p>
          <a:p>
            <a:pPr marL="0" indent="0">
              <a:buNone/>
            </a:pPr>
            <a:r>
              <a:rPr lang="en-GB" sz="1800" dirty="0" smtClean="0"/>
              <a:t>Difficult access</a:t>
            </a:r>
            <a:endParaRPr lang="en-GB" sz="1800" dirty="0"/>
          </a:p>
        </p:txBody>
      </p:sp>
      <p:sp>
        <p:nvSpPr>
          <p:cNvPr id="5" name="Content Placeholder 2"/>
          <p:cNvSpPr txBox="1">
            <a:spLocks/>
          </p:cNvSpPr>
          <p:nvPr/>
        </p:nvSpPr>
        <p:spPr bwMode="auto">
          <a:xfrm>
            <a:off x="3575957" y="3581118"/>
            <a:ext cx="2667000" cy="11804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Font typeface="Trebuchet MS" pitchFamily="34" charset="0"/>
              <a:buChar char="–"/>
              <a:defRPr sz="2400" kern="1200">
                <a:solidFill>
                  <a:schemeClr val="tx1"/>
                </a:solidFill>
                <a:latin typeface="Trebuchet MS" pitchFamily="34" charset="0"/>
                <a:ea typeface="Tahoma" pitchFamily="34" charset="0"/>
                <a:cs typeface="Tahoma" pitchFamily="34" charset="0"/>
              </a:defRPr>
            </a:lvl1pPr>
            <a:lvl2pPr marL="542925" indent="-285750" algn="l" rtl="0" eaLnBrk="1" fontAlgn="base" hangingPunct="1">
              <a:spcBef>
                <a:spcPct val="20000"/>
              </a:spcBef>
              <a:spcAft>
                <a:spcPct val="0"/>
              </a:spcAft>
              <a:buFont typeface="Trebuchet MS" pitchFamily="34" charset="0"/>
              <a:buChar char="–"/>
              <a:defRPr sz="2000" kern="1200">
                <a:solidFill>
                  <a:schemeClr val="tx1"/>
                </a:solidFill>
                <a:latin typeface="Trebuchet MS" pitchFamily="34" charset="0"/>
                <a:ea typeface="Tahoma" pitchFamily="34" charset="0"/>
                <a:cs typeface="Tahoma" pitchFamily="34" charset="0"/>
              </a:defRPr>
            </a:lvl2pPr>
            <a:lvl3pPr marL="71755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Trebuchet MS" pitchFamily="34" charset="0"/>
              <a:buChar char="–"/>
              <a:defRPr kern="1200">
                <a:solidFill>
                  <a:schemeClr val="tx1"/>
                </a:solidFill>
                <a:latin typeface="Trebuchet MS" pitchFamily="34" charset="0"/>
                <a:ea typeface="Tahoma" pitchFamily="34" charset="0"/>
                <a:cs typeface="Tahoma" pitchFamily="34" charset="0"/>
              </a:defRPr>
            </a:lvl3pPr>
            <a:lvl4pPr marL="992188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Trebuchet MS" pitchFamily="34" charset="0"/>
              <a:buChar char="–"/>
              <a:defRPr sz="1600" kern="1200">
                <a:solidFill>
                  <a:schemeClr val="tx1"/>
                </a:solidFill>
                <a:latin typeface="Trebuchet MS" pitchFamily="34" charset="0"/>
                <a:ea typeface="Tahoma" pitchFamily="34" charset="0"/>
                <a:cs typeface="Tahoma" pitchFamily="34" charset="0"/>
              </a:defRPr>
            </a:lvl4pPr>
            <a:lvl5pPr marL="1258888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Trebuchet MS" pitchFamily="34" charset="0"/>
              <a:buChar char="–"/>
              <a:defRPr sz="1600" kern="1200">
                <a:solidFill>
                  <a:schemeClr val="tx1"/>
                </a:solidFill>
                <a:latin typeface="Trebuchet MS" pitchFamily="34" charset="0"/>
                <a:ea typeface="Tahoma" pitchFamily="34" charset="0"/>
                <a:cs typeface="Tahoma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 sz="2000" b="1" dirty="0" smtClean="0"/>
              <a:t>INEQUALITIES</a:t>
            </a:r>
          </a:p>
          <a:p>
            <a:pPr marL="0" indent="0">
              <a:buNone/>
            </a:pPr>
            <a:endParaRPr lang="en-GB" sz="1050" dirty="0" smtClean="0"/>
          </a:p>
          <a:p>
            <a:pPr marL="0" indent="0">
              <a:buNone/>
            </a:pPr>
            <a:r>
              <a:rPr lang="en-GB" sz="1800" dirty="0" smtClean="0"/>
              <a:t>Differences in quality</a:t>
            </a:r>
          </a:p>
          <a:p>
            <a:pPr marL="0" indent="0">
              <a:buNone/>
            </a:pPr>
            <a:r>
              <a:rPr lang="en-GB" sz="1800" dirty="0" smtClean="0"/>
              <a:t>Diversity in research capacity</a:t>
            </a:r>
            <a:endParaRPr lang="en-GB" sz="1800" dirty="0"/>
          </a:p>
        </p:txBody>
      </p:sp>
      <p:sp>
        <p:nvSpPr>
          <p:cNvPr id="6" name="Content Placeholder 2"/>
          <p:cNvSpPr txBox="1">
            <a:spLocks/>
          </p:cNvSpPr>
          <p:nvPr/>
        </p:nvSpPr>
        <p:spPr bwMode="auto">
          <a:xfrm>
            <a:off x="6242957" y="3581118"/>
            <a:ext cx="2667000" cy="11804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Font typeface="Trebuchet MS" pitchFamily="34" charset="0"/>
              <a:buChar char="–"/>
              <a:defRPr sz="2400" kern="1200">
                <a:solidFill>
                  <a:schemeClr val="tx1"/>
                </a:solidFill>
                <a:latin typeface="Trebuchet MS" pitchFamily="34" charset="0"/>
                <a:ea typeface="Tahoma" pitchFamily="34" charset="0"/>
                <a:cs typeface="Tahoma" pitchFamily="34" charset="0"/>
              </a:defRPr>
            </a:lvl1pPr>
            <a:lvl2pPr marL="542925" indent="-285750" algn="l" rtl="0" eaLnBrk="1" fontAlgn="base" hangingPunct="1">
              <a:spcBef>
                <a:spcPct val="20000"/>
              </a:spcBef>
              <a:spcAft>
                <a:spcPct val="0"/>
              </a:spcAft>
              <a:buFont typeface="Trebuchet MS" pitchFamily="34" charset="0"/>
              <a:buChar char="–"/>
              <a:defRPr sz="2000" kern="1200">
                <a:solidFill>
                  <a:schemeClr val="tx1"/>
                </a:solidFill>
                <a:latin typeface="Trebuchet MS" pitchFamily="34" charset="0"/>
                <a:ea typeface="Tahoma" pitchFamily="34" charset="0"/>
                <a:cs typeface="Tahoma" pitchFamily="34" charset="0"/>
              </a:defRPr>
            </a:lvl2pPr>
            <a:lvl3pPr marL="71755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Trebuchet MS" pitchFamily="34" charset="0"/>
              <a:buChar char="–"/>
              <a:defRPr kern="1200">
                <a:solidFill>
                  <a:schemeClr val="tx1"/>
                </a:solidFill>
                <a:latin typeface="Trebuchet MS" pitchFamily="34" charset="0"/>
                <a:ea typeface="Tahoma" pitchFamily="34" charset="0"/>
                <a:cs typeface="Tahoma" pitchFamily="34" charset="0"/>
              </a:defRPr>
            </a:lvl3pPr>
            <a:lvl4pPr marL="992188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Trebuchet MS" pitchFamily="34" charset="0"/>
              <a:buChar char="–"/>
              <a:defRPr sz="1600" kern="1200">
                <a:solidFill>
                  <a:schemeClr val="tx1"/>
                </a:solidFill>
                <a:latin typeface="Trebuchet MS" pitchFamily="34" charset="0"/>
                <a:ea typeface="Tahoma" pitchFamily="34" charset="0"/>
                <a:cs typeface="Tahoma" pitchFamily="34" charset="0"/>
              </a:defRPr>
            </a:lvl4pPr>
            <a:lvl5pPr marL="1258888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Trebuchet MS" pitchFamily="34" charset="0"/>
              <a:buChar char="–"/>
              <a:defRPr sz="1600" kern="1200">
                <a:solidFill>
                  <a:schemeClr val="tx1"/>
                </a:solidFill>
                <a:latin typeface="Trebuchet MS" pitchFamily="34" charset="0"/>
                <a:ea typeface="Tahoma" pitchFamily="34" charset="0"/>
                <a:cs typeface="Tahoma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 sz="2000" b="1" dirty="0" smtClean="0"/>
              <a:t>PROJECT BASED</a:t>
            </a:r>
          </a:p>
          <a:p>
            <a:pPr marL="0" indent="0">
              <a:buNone/>
            </a:pPr>
            <a:endParaRPr lang="en-GB" sz="1050" dirty="0" smtClean="0"/>
          </a:p>
          <a:p>
            <a:pPr marL="0" indent="0">
              <a:buNone/>
            </a:pPr>
            <a:r>
              <a:rPr lang="en-GB" sz="1800" dirty="0" smtClean="0"/>
              <a:t>No long term planning</a:t>
            </a:r>
          </a:p>
          <a:p>
            <a:pPr marL="0" indent="0">
              <a:buNone/>
            </a:pPr>
            <a:r>
              <a:rPr lang="en-GB" sz="1800" dirty="0" smtClean="0"/>
              <a:t>Waste of resources</a:t>
            </a:r>
          </a:p>
          <a:p>
            <a:pPr marL="0" indent="0">
              <a:buNone/>
            </a:pPr>
            <a:r>
              <a:rPr lang="en-GB" sz="1800" dirty="0" smtClean="0"/>
              <a:t>Duplication</a:t>
            </a:r>
            <a:endParaRPr lang="en-GB" sz="1800" dirty="0"/>
          </a:p>
        </p:txBody>
      </p:sp>
      <p:grpSp>
        <p:nvGrpSpPr>
          <p:cNvPr id="8" name="Group 7"/>
          <p:cNvGrpSpPr/>
          <p:nvPr/>
        </p:nvGrpSpPr>
        <p:grpSpPr>
          <a:xfrm>
            <a:off x="887186" y="1751371"/>
            <a:ext cx="7675114" cy="1829747"/>
            <a:chOff x="887186" y="1751371"/>
            <a:chExt cx="7675114" cy="1829747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887186" y="1751371"/>
              <a:ext cx="7675114" cy="1829747"/>
            </a:xfrm>
            <a:prstGeom prst="rect">
              <a:avLst/>
            </a:prstGeom>
          </p:spPr>
        </p:pic>
        <p:pic>
          <p:nvPicPr>
            <p:cNvPr id="7" name="Picture 6"/>
            <p:cNvPicPr/>
            <p:nvPr/>
          </p:nvPicPr>
          <p:blipFill rotWithShape="1">
            <a:blip r:embed="rId4"/>
            <a:srcRect l="37500" t="5041" r="40625" b="22980"/>
            <a:stretch/>
          </p:blipFill>
          <p:spPr>
            <a:xfrm>
              <a:off x="6705600" y="1773214"/>
              <a:ext cx="1524000" cy="1579585"/>
            </a:xfrm>
            <a:prstGeom prst="rect">
              <a:avLst/>
            </a:prstGeom>
          </p:spPr>
        </p:pic>
      </p:grpSp>
      <p:sp>
        <p:nvSpPr>
          <p:cNvPr id="11" name="TextBox 10"/>
          <p:cNvSpPr txBox="1"/>
          <p:nvPr/>
        </p:nvSpPr>
        <p:spPr>
          <a:xfrm>
            <a:off x="1524000" y="5512904"/>
            <a:ext cx="78765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2000" dirty="0" smtClean="0">
                <a:latin typeface="Trebuchet MS" panose="020B0603020202020204" pitchFamily="34" charset="0"/>
                <a:sym typeface="Wingdings" panose="05000000000000000000" pitchFamily="2" charset="2"/>
              </a:rPr>
              <a:t> </a:t>
            </a:r>
            <a:r>
              <a:rPr lang="nl-BE" sz="2000" dirty="0" err="1" smtClean="0">
                <a:latin typeface="Trebuchet MS" panose="020B0603020202020204" pitchFamily="34" charset="0"/>
                <a:sym typeface="Wingdings" panose="05000000000000000000" pitchFamily="2" charset="2"/>
              </a:rPr>
              <a:t>Need</a:t>
            </a:r>
            <a:r>
              <a:rPr lang="nl-BE" sz="2000" dirty="0" smtClean="0">
                <a:latin typeface="Trebuchet MS" panose="020B0603020202020204" pitchFamily="34" charset="0"/>
                <a:sym typeface="Wingdings" panose="05000000000000000000" pitchFamily="2" charset="2"/>
              </a:rPr>
              <a:t> </a:t>
            </a:r>
            <a:r>
              <a:rPr lang="nl-BE" sz="2000" dirty="0" err="1" smtClean="0">
                <a:latin typeface="Trebuchet MS" panose="020B0603020202020204" pitchFamily="34" charset="0"/>
                <a:sym typeface="Wingdings" panose="05000000000000000000" pitchFamily="2" charset="2"/>
              </a:rPr>
              <a:t>for</a:t>
            </a:r>
            <a:r>
              <a:rPr lang="nl-BE" sz="2000" dirty="0">
                <a:latin typeface="Trebuchet MS" panose="020B0603020202020204" pitchFamily="34" charset="0"/>
                <a:sym typeface="Wingdings" panose="05000000000000000000" pitchFamily="2" charset="2"/>
              </a:rPr>
              <a:t> </a:t>
            </a:r>
            <a:r>
              <a:rPr lang="nl-BE" sz="2000" dirty="0" smtClean="0">
                <a:latin typeface="Trebuchet MS" panose="020B0603020202020204" pitchFamily="34" charset="0"/>
                <a:sym typeface="Wingdings" panose="05000000000000000000" pitchFamily="2" charset="2"/>
              </a:rPr>
              <a:t>EU health information </a:t>
            </a:r>
            <a:r>
              <a:rPr lang="nl-BE" sz="2000" dirty="0" err="1" smtClean="0">
                <a:latin typeface="Trebuchet MS" panose="020B0603020202020204" pitchFamily="34" charset="0"/>
                <a:sym typeface="Wingdings" panose="05000000000000000000" pitchFamily="2" charset="2"/>
              </a:rPr>
              <a:t>infrastructure</a:t>
            </a:r>
            <a:r>
              <a:rPr lang="nl-BE" sz="2000" dirty="0" smtClean="0">
                <a:latin typeface="Trebuchet MS" panose="020B0603020202020204" pitchFamily="34" charset="0"/>
                <a:sym typeface="Wingdings" panose="05000000000000000000" pitchFamily="2" charset="2"/>
              </a:rPr>
              <a:t>   </a:t>
            </a:r>
            <a:endParaRPr lang="en-GB" sz="2000" dirty="0">
              <a:latin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280105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Need </a:t>
            </a:r>
            <a:r>
              <a:rPr lang="en-US" dirty="0"/>
              <a:t>for </a:t>
            </a:r>
            <a:r>
              <a:rPr lang="en-US" dirty="0" smtClean="0"/>
              <a:t>infrastructure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en-US" dirty="0"/>
              <a:t>Need for European </a:t>
            </a:r>
            <a:r>
              <a:rPr lang="en-US" dirty="0" smtClean="0"/>
              <a:t>strategy health information</a:t>
            </a:r>
            <a:endParaRPr lang="en-US" dirty="0"/>
          </a:p>
          <a:p>
            <a:pPr lvl="1"/>
            <a:r>
              <a:rPr lang="en-GB" sz="1800" dirty="0"/>
              <a:t>Improved coordination between various health information activities (by different DGs, different agencies, different projects, etc</a:t>
            </a:r>
            <a:r>
              <a:rPr lang="en-GB" sz="1800" dirty="0" smtClean="0"/>
              <a:t>.)</a:t>
            </a:r>
            <a:r>
              <a:rPr lang="en-US" sz="1800" dirty="0" smtClean="0"/>
              <a:t>;</a:t>
            </a:r>
            <a:endParaRPr lang="en-GB" sz="1800" dirty="0" smtClean="0"/>
          </a:p>
          <a:p>
            <a:pPr lvl="1"/>
            <a:r>
              <a:rPr lang="en-US" sz="1800" dirty="0"/>
              <a:t>Need for interdisciplinary cooperation with </a:t>
            </a:r>
            <a:r>
              <a:rPr lang="en-US" sz="1800" dirty="0" smtClean="0"/>
              <a:t>non-health sectors </a:t>
            </a:r>
            <a:r>
              <a:rPr lang="en-US" sz="1800" dirty="0"/>
              <a:t>and civil </a:t>
            </a:r>
            <a:r>
              <a:rPr lang="en-US" sz="1800" dirty="0" smtClean="0"/>
              <a:t>society;</a:t>
            </a:r>
            <a:endParaRPr lang="en-GB" sz="1800" dirty="0"/>
          </a:p>
          <a:p>
            <a:pPr lvl="1"/>
            <a:r>
              <a:rPr lang="en-GB" sz="1800" dirty="0"/>
              <a:t>Improving the link between health information activities </a:t>
            </a:r>
            <a:r>
              <a:rPr lang="en-GB" sz="1800" dirty="0" smtClean="0"/>
              <a:t>including </a:t>
            </a:r>
            <a:r>
              <a:rPr lang="en-GB" sz="1800" dirty="0"/>
              <a:t>research and </a:t>
            </a:r>
            <a:r>
              <a:rPr lang="en-GB" sz="1800" dirty="0" smtClean="0"/>
              <a:t>development, </a:t>
            </a:r>
            <a:r>
              <a:rPr lang="en-GB" sz="1800" dirty="0"/>
              <a:t>and policy needs;</a:t>
            </a:r>
          </a:p>
          <a:p>
            <a:pPr lvl="1"/>
            <a:r>
              <a:rPr lang="en-US" sz="1800" dirty="0"/>
              <a:t>Need for decisions on common </a:t>
            </a:r>
            <a:r>
              <a:rPr lang="en-US" sz="1800" dirty="0" smtClean="0"/>
              <a:t>issues;</a:t>
            </a:r>
          </a:p>
          <a:p>
            <a:pPr lvl="1"/>
            <a:r>
              <a:rPr lang="en-US" sz="1800" dirty="0">
                <a:sym typeface="Wingdings" pitchFamily="2" charset="2"/>
              </a:rPr>
              <a:t>Create synergies </a:t>
            </a:r>
            <a:r>
              <a:rPr lang="en-US" sz="1800" dirty="0" smtClean="0">
                <a:sym typeface="Wingdings" pitchFamily="2" charset="2"/>
              </a:rPr>
              <a:t>and sustainability between </a:t>
            </a:r>
            <a:r>
              <a:rPr lang="en-US" sz="1800" dirty="0">
                <a:sym typeface="Wingdings" pitchFamily="2" charset="2"/>
              </a:rPr>
              <a:t>projects and health information </a:t>
            </a:r>
            <a:r>
              <a:rPr lang="en-US" sz="1800" dirty="0" smtClean="0">
                <a:sym typeface="Wingdings" pitchFamily="2" charset="2"/>
              </a:rPr>
              <a:t>activities</a:t>
            </a:r>
            <a:r>
              <a:rPr lang="en-GB" sz="1800" dirty="0" smtClean="0"/>
              <a:t>.</a:t>
            </a:r>
            <a:endParaRPr lang="en-GB" sz="1800" dirty="0"/>
          </a:p>
          <a:p>
            <a:pPr marL="0" indent="0">
              <a:buNone/>
            </a:pPr>
            <a:endParaRPr lang="en-US" sz="1050" dirty="0"/>
          </a:p>
          <a:p>
            <a:pPr marL="0" indent="0">
              <a:buNone/>
            </a:pPr>
            <a:r>
              <a:rPr lang="en-US" sz="2200" i="1" dirty="0">
                <a:sym typeface="Wingdings" pitchFamily="2" charset="2"/>
              </a:rPr>
              <a:t> Ne</a:t>
            </a:r>
            <a:r>
              <a:rPr lang="en-GB" sz="2200" i="1" dirty="0" err="1"/>
              <a:t>ed</a:t>
            </a:r>
            <a:r>
              <a:rPr lang="en-GB" sz="2200" i="1" dirty="0"/>
              <a:t> for coordination and collaboration in </a:t>
            </a:r>
            <a:r>
              <a:rPr lang="en-GB" sz="2200" i="1" dirty="0" smtClean="0"/>
              <a:t>health information. </a:t>
            </a:r>
            <a:endParaRPr lang="en-US" sz="2200" i="1" dirty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329947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lvl="1" indent="0">
              <a:buNone/>
            </a:pPr>
            <a:r>
              <a:rPr lang="en-US" sz="2400" dirty="0" smtClean="0"/>
              <a:t>2. Data harmonization, collection, processing </a:t>
            </a:r>
            <a:r>
              <a:rPr lang="en-US" sz="2400" dirty="0"/>
              <a:t>and </a:t>
            </a:r>
            <a:r>
              <a:rPr lang="en-US" sz="2400" dirty="0" smtClean="0"/>
              <a:t>reporting</a:t>
            </a:r>
          </a:p>
          <a:p>
            <a:pPr marL="517525" lvl="2" indent="-342900"/>
            <a:r>
              <a:rPr lang="en-GB" dirty="0" smtClean="0"/>
              <a:t>Harmonization </a:t>
            </a:r>
            <a:r>
              <a:rPr lang="en-GB" dirty="0"/>
              <a:t>of data </a:t>
            </a:r>
            <a:r>
              <a:rPr lang="en-GB" dirty="0" smtClean="0"/>
              <a:t>definitions and </a:t>
            </a:r>
            <a:r>
              <a:rPr lang="en-GB" dirty="0"/>
              <a:t>indicators between </a:t>
            </a:r>
            <a:r>
              <a:rPr lang="en-GB" dirty="0" smtClean="0"/>
              <a:t>countries;</a:t>
            </a:r>
            <a:endParaRPr lang="en-US" dirty="0"/>
          </a:p>
          <a:p>
            <a:pPr lvl="1"/>
            <a:r>
              <a:rPr lang="en-US" sz="1800" dirty="0" err="1" smtClean="0"/>
              <a:t>Standardised</a:t>
            </a:r>
            <a:r>
              <a:rPr lang="en-US" sz="1800" dirty="0" smtClean="0"/>
              <a:t> methodological </a:t>
            </a:r>
            <a:r>
              <a:rPr lang="en-US" sz="1800" dirty="0"/>
              <a:t>approach to data </a:t>
            </a:r>
            <a:r>
              <a:rPr lang="en-US" sz="1800" dirty="0" smtClean="0"/>
              <a:t>collection (adapt to culture etc.);</a:t>
            </a:r>
            <a:endParaRPr lang="en-US" sz="1800" dirty="0"/>
          </a:p>
          <a:p>
            <a:pPr lvl="1"/>
            <a:r>
              <a:rPr lang="en-GB" sz="1800" dirty="0" smtClean="0"/>
              <a:t>Facilitate </a:t>
            </a:r>
            <a:r>
              <a:rPr lang="en-GB" sz="1800" dirty="0"/>
              <a:t>sharing </a:t>
            </a:r>
            <a:r>
              <a:rPr lang="en-GB" sz="1800" dirty="0" smtClean="0"/>
              <a:t>and exchange of </a:t>
            </a:r>
            <a:r>
              <a:rPr lang="en-GB" sz="1800" dirty="0"/>
              <a:t>harmonised </a:t>
            </a:r>
            <a:r>
              <a:rPr lang="en-GB" sz="1800" dirty="0" smtClean="0"/>
              <a:t>data </a:t>
            </a:r>
            <a:r>
              <a:rPr lang="it-IT" sz="1800" dirty="0" smtClean="0"/>
              <a:t>at </a:t>
            </a:r>
            <a:r>
              <a:rPr lang="it-IT" sz="1800" dirty="0"/>
              <a:t>individual and population </a:t>
            </a:r>
            <a:r>
              <a:rPr lang="it-IT" sz="1800" dirty="0" smtClean="0"/>
              <a:t>level;</a:t>
            </a:r>
            <a:endParaRPr lang="it-IT" sz="1800" dirty="0"/>
          </a:p>
          <a:p>
            <a:pPr lvl="1"/>
            <a:r>
              <a:rPr lang="en-US" sz="1800" dirty="0" smtClean="0"/>
              <a:t>Harmonized </a:t>
            </a:r>
            <a:r>
              <a:rPr lang="en-US" sz="1800" dirty="0"/>
              <a:t>EU wide health reporting (including data visualizations</a:t>
            </a:r>
            <a:r>
              <a:rPr lang="en-US" sz="1800" dirty="0" smtClean="0"/>
              <a:t>);</a:t>
            </a:r>
            <a:endParaRPr lang="en-US" sz="1800" dirty="0"/>
          </a:p>
          <a:p>
            <a:pPr lvl="1"/>
            <a:r>
              <a:rPr lang="en-GB" sz="1800" dirty="0"/>
              <a:t>Ensure sustainable data collections and data availability for evidence-based public </a:t>
            </a:r>
            <a:r>
              <a:rPr lang="en-GB" sz="1800" dirty="0" smtClean="0"/>
              <a:t>health;</a:t>
            </a:r>
          </a:p>
          <a:p>
            <a:pPr lvl="1"/>
            <a:r>
              <a:rPr lang="en-GB" sz="1800" dirty="0" smtClean="0"/>
              <a:t>Better usage of collected data.</a:t>
            </a:r>
            <a:endParaRPr lang="it-IT" sz="1200" dirty="0"/>
          </a:p>
          <a:p>
            <a:pPr marL="0" indent="0">
              <a:buNone/>
            </a:pPr>
            <a:r>
              <a:rPr lang="it-IT" sz="2200" i="1" dirty="0">
                <a:sym typeface="Wingdings" pitchFamily="2" charset="2"/>
              </a:rPr>
              <a:t> </a:t>
            </a:r>
            <a:r>
              <a:rPr lang="it-IT" sz="2200" i="1" dirty="0" smtClean="0">
                <a:sym typeface="Wingdings" pitchFamily="2" charset="2"/>
              </a:rPr>
              <a:t>B</a:t>
            </a:r>
            <a:r>
              <a:rPr lang="it-IT" sz="2200" i="1" dirty="0" smtClean="0"/>
              <a:t>etter </a:t>
            </a:r>
            <a:r>
              <a:rPr lang="it-IT" sz="2200" i="1" dirty="0"/>
              <a:t>data quality and </a:t>
            </a:r>
            <a:r>
              <a:rPr lang="it-IT" sz="2200" i="1" dirty="0" smtClean="0"/>
              <a:t>comparability.</a:t>
            </a:r>
            <a:endParaRPr lang="it-IT" sz="2200" i="1" dirty="0"/>
          </a:p>
          <a:p>
            <a:endParaRPr lang="en-US" dirty="0" smtClean="0"/>
          </a:p>
          <a:p>
            <a:pPr lvl="1"/>
            <a:endParaRPr lang="en-US" sz="1200" dirty="0" smtClean="0"/>
          </a:p>
          <a:p>
            <a:endParaRPr lang="en-US" sz="1400" dirty="0"/>
          </a:p>
        </p:txBody>
      </p:sp>
      <p:sp>
        <p:nvSpPr>
          <p:cNvPr id="5" name="Title 1"/>
          <p:cNvSpPr txBox="1">
            <a:spLocks/>
          </p:cNvSpPr>
          <p:nvPr/>
        </p:nvSpPr>
        <p:spPr bwMode="auto">
          <a:xfrm>
            <a:off x="457200" y="256273"/>
            <a:ext cx="8229600" cy="10391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  <a:normAutofit/>
          </a:bodyPr>
          <a:lstStyle>
            <a:lvl1pPr algn="r" rtl="0" eaLnBrk="1" fontAlgn="base" hangingPunct="1">
              <a:spcBef>
                <a:spcPct val="0"/>
              </a:spcBef>
              <a:spcAft>
                <a:spcPct val="0"/>
              </a:spcAft>
              <a:defRPr sz="2600" kern="1200">
                <a:solidFill>
                  <a:srgbClr val="005CA9"/>
                </a:solidFill>
                <a:latin typeface="Trebuchet MS" pitchFamily="34" charset="0"/>
                <a:ea typeface="Tahoma" pitchFamily="34" charset="0"/>
                <a:cs typeface="Tahoma" pitchFamily="34" charset="0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rebuchet MS" pitchFamily="34" charset="0"/>
                <a:cs typeface="Tahoma" pitchFamily="34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rebuchet MS" pitchFamily="34" charset="0"/>
                <a:cs typeface="Tahoma" pitchFamily="34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rebuchet MS" pitchFamily="34" charset="0"/>
                <a:cs typeface="Tahoma" pitchFamily="34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rebuchet MS" pitchFamily="34" charset="0"/>
                <a:cs typeface="Tahoma" pitchFamily="34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rebuchet MS" pitchFamily="34" charset="0"/>
                <a:cs typeface="Tahoma" pitchFamily="34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rebuchet MS" pitchFamily="34" charset="0"/>
                <a:cs typeface="Tahoma" pitchFamily="34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rebuchet MS" pitchFamily="34" charset="0"/>
                <a:cs typeface="Tahoma" pitchFamily="34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rebuchet MS" pitchFamily="34" charset="0"/>
                <a:cs typeface="Tahoma" pitchFamily="34" charset="0"/>
              </a:defRPr>
            </a:lvl9pPr>
          </a:lstStyle>
          <a:p>
            <a:r>
              <a:rPr lang="en-US" dirty="0" smtClean="0"/>
              <a:t>Need for infrastructure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947576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2200" dirty="0" smtClean="0"/>
              <a:t>3.  Comparison and </a:t>
            </a:r>
            <a:r>
              <a:rPr lang="en-US" sz="2200" dirty="0"/>
              <a:t>benchmarking among MS and for Europe</a:t>
            </a:r>
          </a:p>
          <a:p>
            <a:pPr lvl="1"/>
            <a:r>
              <a:rPr lang="en-US" sz="1800" dirty="0"/>
              <a:t>Assess quality and efficiency health care </a:t>
            </a:r>
            <a:r>
              <a:rPr lang="en-US" sz="1800" dirty="0" smtClean="0"/>
              <a:t>systems;</a:t>
            </a:r>
            <a:endParaRPr lang="en-US" sz="1800" dirty="0"/>
          </a:p>
          <a:p>
            <a:pPr lvl="1"/>
            <a:r>
              <a:rPr lang="en-US" sz="1800" dirty="0"/>
              <a:t>Assess </a:t>
            </a:r>
            <a:r>
              <a:rPr lang="en-US" sz="1800" dirty="0" smtClean="0"/>
              <a:t>inequalities in Europe; </a:t>
            </a:r>
          </a:p>
          <a:p>
            <a:pPr lvl="1"/>
            <a:r>
              <a:rPr lang="en-US" sz="1800" dirty="0"/>
              <a:t>A unified general picture of health situation in </a:t>
            </a:r>
            <a:r>
              <a:rPr lang="en-US" sz="1800" dirty="0" smtClean="0"/>
              <a:t>Europe;</a:t>
            </a:r>
          </a:p>
          <a:p>
            <a:pPr lvl="1"/>
            <a:r>
              <a:rPr lang="en-US" sz="1800" dirty="0"/>
              <a:t>A</a:t>
            </a:r>
            <a:r>
              <a:rPr lang="en-US" sz="1800" dirty="0" smtClean="0"/>
              <a:t>ddressing </a:t>
            </a:r>
            <a:r>
              <a:rPr lang="en-US" sz="1800" dirty="0"/>
              <a:t>health determinants that operate across national </a:t>
            </a:r>
            <a:r>
              <a:rPr lang="en-US" sz="1800" dirty="0" smtClean="0"/>
              <a:t>boundaries.</a:t>
            </a:r>
          </a:p>
          <a:p>
            <a:pPr lvl="1">
              <a:buFont typeface="Wingdings"/>
              <a:buChar char="à"/>
            </a:pPr>
            <a:endParaRPr lang="en-US" sz="1800" dirty="0" smtClean="0"/>
          </a:p>
          <a:p>
            <a:pPr marL="457200" indent="-457200">
              <a:buFont typeface="+mj-lt"/>
              <a:buAutoNum type="arabicPeriod" startAt="4"/>
            </a:pPr>
            <a:r>
              <a:rPr lang="en-US" sz="2200" dirty="0"/>
              <a:t>Knowledge sharing and capacity building</a:t>
            </a:r>
          </a:p>
          <a:p>
            <a:pPr lvl="1"/>
            <a:r>
              <a:rPr lang="en-US" sz="1800" dirty="0"/>
              <a:t>Diminishing the health information inequalities between </a:t>
            </a:r>
            <a:r>
              <a:rPr lang="en-US" sz="1800" dirty="0" smtClean="0"/>
              <a:t>countries;</a:t>
            </a:r>
            <a:endParaRPr lang="en-US" sz="1800" dirty="0"/>
          </a:p>
          <a:p>
            <a:pPr lvl="1"/>
            <a:r>
              <a:rPr lang="en-US" sz="1800" dirty="0"/>
              <a:t>Developing knowledge and expertise and facilitating the exchange of knowledge and expertise including good practice </a:t>
            </a:r>
            <a:r>
              <a:rPr lang="en-US" sz="1800" dirty="0" smtClean="0"/>
              <a:t>examples.</a:t>
            </a:r>
            <a:endParaRPr lang="en-US" sz="1800" dirty="0"/>
          </a:p>
          <a:p>
            <a:pPr lvl="1"/>
            <a:endParaRPr lang="en-US" sz="1200" dirty="0" smtClean="0"/>
          </a:p>
          <a:p>
            <a:endParaRPr lang="en-US" sz="1400" dirty="0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039127"/>
          </a:xfrm>
        </p:spPr>
        <p:txBody>
          <a:bodyPr/>
          <a:lstStyle/>
          <a:p>
            <a:r>
              <a:rPr lang="en-US" dirty="0" smtClean="0"/>
              <a:t>Need </a:t>
            </a:r>
            <a:r>
              <a:rPr lang="en-US" dirty="0"/>
              <a:t>for </a:t>
            </a:r>
            <a:r>
              <a:rPr lang="en-US" dirty="0" smtClean="0"/>
              <a:t>infrastructure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870833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2200" dirty="0" smtClean="0"/>
              <a:t>5.  Transferability of health information research and evidence-based policy </a:t>
            </a:r>
            <a:r>
              <a:rPr lang="en-US" sz="2200" dirty="0"/>
              <a:t>making</a:t>
            </a:r>
          </a:p>
          <a:p>
            <a:pPr lvl="1"/>
            <a:r>
              <a:rPr lang="en-US" dirty="0" smtClean="0"/>
              <a:t>Developing</a:t>
            </a:r>
            <a:r>
              <a:rPr lang="en-US" dirty="0"/>
              <a:t>, implementing and evaluating </a:t>
            </a:r>
            <a:r>
              <a:rPr lang="en-US" dirty="0" smtClean="0"/>
              <a:t>regional, national and </a:t>
            </a:r>
            <a:r>
              <a:rPr lang="en-US" dirty="0" smtClean="0"/>
              <a:t>EU </a:t>
            </a:r>
            <a:r>
              <a:rPr lang="en-US" dirty="0" smtClean="0"/>
              <a:t>actions;</a:t>
            </a:r>
          </a:p>
          <a:p>
            <a:pPr lvl="1"/>
            <a:r>
              <a:rPr lang="en-US" dirty="0"/>
              <a:t>Effectiveness and efficiency of public health </a:t>
            </a:r>
            <a:r>
              <a:rPr lang="en-US" dirty="0" smtClean="0"/>
              <a:t>interventions;</a:t>
            </a:r>
          </a:p>
          <a:p>
            <a:pPr lvl="1"/>
            <a:r>
              <a:rPr lang="en-US" dirty="0" smtClean="0"/>
              <a:t>Respond </a:t>
            </a:r>
            <a:r>
              <a:rPr lang="en-US" dirty="0"/>
              <a:t>effectively to population health and health systems’ </a:t>
            </a:r>
            <a:r>
              <a:rPr lang="en-US" dirty="0" smtClean="0"/>
              <a:t>challenges;</a:t>
            </a:r>
            <a:endParaRPr lang="en-US" dirty="0"/>
          </a:p>
          <a:p>
            <a:pPr lvl="1"/>
            <a:r>
              <a:rPr lang="en-GB" dirty="0" smtClean="0"/>
              <a:t>Fast </a:t>
            </a:r>
            <a:r>
              <a:rPr lang="en-GB" dirty="0"/>
              <a:t>health analysis for preparedness and </a:t>
            </a:r>
            <a:r>
              <a:rPr lang="en-GB" dirty="0" smtClean="0"/>
              <a:t>research;</a:t>
            </a:r>
          </a:p>
          <a:p>
            <a:pPr lvl="1"/>
            <a:r>
              <a:rPr lang="en-US" dirty="0"/>
              <a:t>Efficient spending of </a:t>
            </a:r>
            <a:r>
              <a:rPr lang="en-US" dirty="0" smtClean="0"/>
              <a:t>resources.</a:t>
            </a:r>
            <a:endParaRPr lang="en-US" dirty="0"/>
          </a:p>
          <a:p>
            <a:pPr marL="0" indent="0">
              <a:buNone/>
            </a:pPr>
            <a:endParaRPr lang="it-IT" sz="2200" dirty="0" smtClean="0"/>
          </a:p>
          <a:p>
            <a:pPr marL="0" indent="0">
              <a:buNone/>
            </a:pPr>
            <a:r>
              <a:rPr lang="it-IT" sz="2200" i="1" dirty="0" smtClean="0">
                <a:sym typeface="Wingdings" pitchFamily="2" charset="2"/>
              </a:rPr>
              <a:t> Use research for e</a:t>
            </a:r>
            <a:r>
              <a:rPr lang="it-IT" sz="2200" i="1" dirty="0" smtClean="0"/>
              <a:t>vidence-based </a:t>
            </a:r>
            <a:r>
              <a:rPr lang="it-IT" sz="2200" i="1" dirty="0"/>
              <a:t>policy making, monitoring and </a:t>
            </a:r>
            <a:r>
              <a:rPr lang="it-IT" sz="2200" i="1" dirty="0" smtClean="0"/>
              <a:t>planning.</a:t>
            </a:r>
          </a:p>
          <a:p>
            <a:endParaRPr lang="it-IT" sz="1600" dirty="0"/>
          </a:p>
          <a:p>
            <a:pPr lvl="1"/>
            <a:endParaRPr lang="it-IT" sz="1800" dirty="0"/>
          </a:p>
          <a:p>
            <a:endParaRPr lang="en-US" dirty="0" smtClean="0"/>
          </a:p>
          <a:p>
            <a:pPr lvl="1"/>
            <a:endParaRPr lang="en-US" sz="1200" dirty="0" smtClean="0"/>
          </a:p>
          <a:p>
            <a:endParaRPr lang="en-US" sz="1400" dirty="0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039127"/>
          </a:xfrm>
        </p:spPr>
        <p:txBody>
          <a:bodyPr/>
          <a:lstStyle/>
          <a:p>
            <a:r>
              <a:rPr lang="en-US" dirty="0" smtClean="0"/>
              <a:t>Need </a:t>
            </a:r>
            <a:r>
              <a:rPr lang="en-US" dirty="0"/>
              <a:t>for </a:t>
            </a:r>
            <a:r>
              <a:rPr lang="en-US" dirty="0" smtClean="0"/>
              <a:t>infrastructure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540565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Rational: why a Research Infrastructure?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499349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Options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Strengthen existing structure </a:t>
            </a:r>
          </a:p>
          <a:p>
            <a:pPr lvl="1"/>
            <a:r>
              <a:rPr lang="en-US" dirty="0" smtClean="0"/>
              <a:t>ECDC, JRC, Eurostat, DG SANTE.</a:t>
            </a:r>
          </a:p>
          <a:p>
            <a:pPr lvl="1"/>
            <a:r>
              <a:rPr lang="en-US" dirty="0" smtClean="0"/>
              <a:t>Outsourcing: WHO, OECD</a:t>
            </a:r>
          </a:p>
          <a:p>
            <a:r>
              <a:rPr lang="en-US" dirty="0" smtClean="0"/>
              <a:t>Create new independent structure</a:t>
            </a:r>
          </a:p>
          <a:p>
            <a:pPr lvl="1"/>
            <a:r>
              <a:rPr lang="en-US" dirty="0" smtClean="0"/>
              <a:t>Independent new EU agency</a:t>
            </a:r>
          </a:p>
          <a:p>
            <a:pPr lvl="1"/>
            <a:r>
              <a:rPr lang="en-US" dirty="0" smtClean="0"/>
              <a:t>Set up a Research Infrastructure</a:t>
            </a:r>
            <a:r>
              <a:rPr lang="en-US" dirty="0" smtClean="0">
                <a:sym typeface="Wingdings" panose="05000000000000000000" pitchFamily="2" charset="2"/>
              </a:rPr>
              <a:t>  European Research Infrastructure Consortium (ERIC)</a:t>
            </a:r>
            <a:endParaRPr lang="en-US" dirty="0" smtClean="0"/>
          </a:p>
        </p:txBody>
      </p:sp>
      <p:sp>
        <p:nvSpPr>
          <p:cNvPr id="7" name="Right Arrow 6"/>
          <p:cNvSpPr/>
          <p:nvPr/>
        </p:nvSpPr>
        <p:spPr>
          <a:xfrm>
            <a:off x="191386" y="1704754"/>
            <a:ext cx="609600" cy="304800"/>
          </a:xfrm>
          <a:prstGeom prst="rightArrow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75005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theme/theme1.xml><?xml version="1.0" encoding="utf-8"?>
<a:theme xmlns:a="http://schemas.openxmlformats.org/drawingml/2006/main" name="BRIDGEHealth_templat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BRIDGEHealth_template</Template>
  <TotalTime>10416</TotalTime>
  <Words>1210</Words>
  <Application>Microsoft Office PowerPoint</Application>
  <PresentationFormat>On-screen Show (4:3)</PresentationFormat>
  <Paragraphs>190</Paragraphs>
  <Slides>21</Slides>
  <Notes>18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7" baseType="lpstr">
      <vt:lpstr>Arial</vt:lpstr>
      <vt:lpstr>Calibri</vt:lpstr>
      <vt:lpstr>Tahoma</vt:lpstr>
      <vt:lpstr>Trebuchet MS</vt:lpstr>
      <vt:lpstr>Wingdings</vt:lpstr>
      <vt:lpstr>BRIDGEHealth_template</vt:lpstr>
      <vt:lpstr>Distributed Infrastructure on Population Health  DIPoH</vt:lpstr>
      <vt:lpstr>Rational: why an infrastructure?</vt:lpstr>
      <vt:lpstr>Challenges</vt:lpstr>
      <vt:lpstr>Need for infrastructure</vt:lpstr>
      <vt:lpstr>PowerPoint Presentation</vt:lpstr>
      <vt:lpstr>Need for infrastructure</vt:lpstr>
      <vt:lpstr>Need for infrastructure</vt:lpstr>
      <vt:lpstr>Rational: why a Research Infrastructure?</vt:lpstr>
      <vt:lpstr>Options</vt:lpstr>
      <vt:lpstr>ECDC</vt:lpstr>
      <vt:lpstr>PowerPoint Presentation</vt:lpstr>
      <vt:lpstr>ECDC</vt:lpstr>
      <vt:lpstr>Eurostat</vt:lpstr>
      <vt:lpstr>JRC</vt:lpstr>
      <vt:lpstr>JRC</vt:lpstr>
      <vt:lpstr>DG SANTE</vt:lpstr>
      <vt:lpstr>e) Outsource: WHO, OECD</vt:lpstr>
      <vt:lpstr>Options</vt:lpstr>
      <vt:lpstr>Independent new EU agency</vt:lpstr>
      <vt:lpstr>Research Infrastructure</vt:lpstr>
      <vt:lpstr>www.inf-act.eu @JA_InfAct</vt:lpstr>
    </vt:vector>
  </TitlesOfParts>
  <Company>WIV-ISP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Petronille Bogaert</dc:creator>
  <cp:lastModifiedBy>Petronille Bogaert</cp:lastModifiedBy>
  <cp:revision>226</cp:revision>
  <cp:lastPrinted>2019-11-12T16:12:38Z</cp:lastPrinted>
  <dcterms:created xsi:type="dcterms:W3CDTF">2015-07-27T07:36:49Z</dcterms:created>
  <dcterms:modified xsi:type="dcterms:W3CDTF">2019-11-12T19:43:25Z</dcterms:modified>
</cp:coreProperties>
</file>