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
  </p:notesMasterIdLst>
  <p:handoutMasterIdLst>
    <p:handoutMasterId r:id="rId13"/>
  </p:handoutMasterIdLst>
  <p:sldIdLst>
    <p:sldId id="257" r:id="rId5"/>
    <p:sldId id="277" r:id="rId6"/>
    <p:sldId id="259" r:id="rId7"/>
    <p:sldId id="264" r:id="rId8"/>
    <p:sldId id="265" r:id="rId9"/>
    <p:sldId id="283" r:id="rId10"/>
    <p:sldId id="284" r:id="rId1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p15:clr>
            <a:srgbClr val="A4A3A4"/>
          </p15:clr>
        </p15:guide>
        <p15:guide id="2" pos="255">
          <p15:clr>
            <a:srgbClr val="A4A3A4"/>
          </p15:clr>
        </p15:guide>
        <p15:guide id="3" pos="557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40830" autoAdjust="0"/>
  </p:normalViewPr>
  <p:slideViewPr>
    <p:cSldViewPr snapToGrid="0" showGuides="1">
      <p:cViewPr varScale="1">
        <p:scale>
          <a:sx n="47" d="100"/>
          <a:sy n="47" d="100"/>
        </p:scale>
        <p:origin x="3426" y="42"/>
      </p:cViewPr>
      <p:guideLst>
        <p:guide orient="horz" pos="4149"/>
        <p:guide pos="255"/>
        <p:guide pos="5570"/>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18-11-19</a:t>
            </a:fld>
            <a:endParaRPr lang="fr-BE" sz="90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18-11-19</a:t>
            </a:fld>
            <a:endParaRPr lang="fr-BE"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816F8E7E-6081-41F0-A4EA-D4871BD28090}" type="slidenum">
              <a:rPr lang="fr-BE" smtClean="0"/>
              <a:t>1</a:t>
            </a:fld>
            <a:endParaRPr lang="fr-BE"/>
          </a:p>
        </p:txBody>
      </p:sp>
    </p:spTree>
    <p:extLst>
      <p:ext uri="{BB962C8B-B14F-4D97-AF65-F5344CB8AC3E}">
        <p14:creationId xmlns:p14="http://schemas.microsoft.com/office/powerpoint/2010/main" val="1351775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Scienano</a:t>
            </a:r>
            <a:r>
              <a:rPr lang="fr-BE" dirty="0" smtClean="0"/>
              <a:t> </a:t>
            </a:r>
            <a:r>
              <a:rPr lang="fr-BE" dirty="0" err="1" smtClean="0"/>
              <a:t>is</a:t>
            </a:r>
            <a:r>
              <a:rPr lang="fr-BE" dirty="0" smtClean="0"/>
              <a:t> a </a:t>
            </a:r>
            <a:r>
              <a:rPr lang="fr-BE" dirty="0" err="1" smtClean="0"/>
              <a:t>Belgian</a:t>
            </a:r>
            <a:r>
              <a:rPr lang="fr-BE" baseline="0" dirty="0" smtClean="0"/>
              <a:t> </a:t>
            </a:r>
            <a:r>
              <a:rPr lang="fr-BE" baseline="0" dirty="0" err="1" smtClean="0"/>
              <a:t>federal</a:t>
            </a:r>
            <a:r>
              <a:rPr lang="fr-BE" baseline="0" dirty="0" smtClean="0"/>
              <a:t> </a:t>
            </a:r>
            <a:r>
              <a:rPr lang="fr-BE" baseline="0" dirty="0" err="1" smtClean="0"/>
              <a:t>research</a:t>
            </a:r>
            <a:r>
              <a:rPr lang="fr-BE" baseline="0" dirty="0" smtClean="0"/>
              <a:t> centre on population </a:t>
            </a:r>
            <a:r>
              <a:rPr lang="fr-BE" baseline="0" dirty="0" err="1" smtClean="0"/>
              <a:t>health</a:t>
            </a:r>
            <a:r>
              <a:rPr lang="fr-B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BE" b="1" dirty="0" smtClean="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fr-BE" b="1" dirty="0" smtClean="0"/>
              <a:t>[Click]</a:t>
            </a:r>
          </a:p>
          <a:p>
            <a:r>
              <a:rPr lang="fr-BE" dirty="0" err="1" smtClean="0"/>
              <a:t>Sciensano</a:t>
            </a:r>
            <a:r>
              <a:rPr lang="fr-BE" dirty="0" smtClean="0"/>
              <a:t> </a:t>
            </a:r>
            <a:r>
              <a:rPr lang="fr-BE" dirty="0" err="1" smtClean="0"/>
              <a:t>is</a:t>
            </a:r>
            <a:r>
              <a:rPr lang="fr-BE" dirty="0" smtClean="0"/>
              <a:t> the </a:t>
            </a:r>
            <a:r>
              <a:rPr lang="fr-BE" dirty="0" err="1" smtClean="0"/>
              <a:t>result</a:t>
            </a:r>
            <a:r>
              <a:rPr lang="fr-BE" dirty="0" smtClean="0"/>
              <a:t> of a </a:t>
            </a:r>
            <a:r>
              <a:rPr lang="fr-BE" dirty="0" err="1" smtClean="0"/>
              <a:t>merger</a:t>
            </a:r>
            <a:r>
              <a:rPr lang="fr-BE" dirty="0" smtClean="0"/>
              <a:t> </a:t>
            </a:r>
            <a:r>
              <a:rPr lang="fr-BE" dirty="0" err="1" smtClean="0"/>
              <a:t>between</a:t>
            </a:r>
            <a:r>
              <a:rPr lang="fr-BE" dirty="0" smtClean="0"/>
              <a:t> the former Scientific</a:t>
            </a:r>
            <a:r>
              <a:rPr lang="fr-BE" baseline="0" dirty="0" smtClean="0"/>
              <a:t> Institute of Public </a:t>
            </a:r>
            <a:r>
              <a:rPr lang="fr-BE" baseline="0" dirty="0" err="1" smtClean="0"/>
              <a:t>Health</a:t>
            </a:r>
            <a:r>
              <a:rPr lang="fr-BE" baseline="0" dirty="0" smtClean="0"/>
              <a:t> and the ex- </a:t>
            </a:r>
            <a:r>
              <a:rPr lang="fr-BE" baseline="0" dirty="0" err="1" smtClean="0"/>
              <a:t>Veterinary</a:t>
            </a:r>
            <a:r>
              <a:rPr lang="fr-BE" baseline="0" dirty="0" smtClean="0"/>
              <a:t> and </a:t>
            </a:r>
            <a:r>
              <a:rPr lang="fr-BE" baseline="0" dirty="0" err="1" smtClean="0"/>
              <a:t>Agrochemical</a:t>
            </a:r>
            <a:r>
              <a:rPr lang="fr-BE" baseline="0" dirty="0" smtClean="0"/>
              <a:t> </a:t>
            </a:r>
            <a:r>
              <a:rPr lang="fr-BE" baseline="0" dirty="0" err="1" smtClean="0"/>
              <a:t>Research</a:t>
            </a:r>
            <a:r>
              <a:rPr lang="fr-BE" baseline="0" dirty="0" smtClean="0"/>
              <a:t> Centre.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b="1" dirty="0" smtClean="0"/>
              <a:t>[Click]</a:t>
            </a:r>
          </a:p>
          <a:p>
            <a:r>
              <a:rPr lang="fr-BE" baseline="0" dirty="0" err="1" smtClean="0"/>
              <a:t>We</a:t>
            </a:r>
            <a:r>
              <a:rPr lang="fr-BE" baseline="0" dirty="0" smtClean="0"/>
              <a:t> have been </a:t>
            </a:r>
            <a:r>
              <a:rPr lang="fr-BE" baseline="0" dirty="0" err="1" smtClean="0"/>
              <a:t>established</a:t>
            </a:r>
            <a:r>
              <a:rPr lang="fr-BE" baseline="0" dirty="0" smtClean="0"/>
              <a:t> in April 2018. The </a:t>
            </a:r>
            <a:r>
              <a:rPr lang="fr-BE" baseline="0" dirty="0" err="1" smtClean="0"/>
              <a:t>merger</a:t>
            </a:r>
            <a:r>
              <a:rPr lang="fr-BE" baseline="0" dirty="0" smtClean="0"/>
              <a:t> of </a:t>
            </a:r>
            <a:r>
              <a:rPr lang="fr-BE" baseline="0" dirty="0" err="1" smtClean="0"/>
              <a:t>these</a:t>
            </a:r>
            <a:r>
              <a:rPr lang="fr-BE" baseline="0" dirty="0" smtClean="0"/>
              <a:t> </a:t>
            </a:r>
            <a:r>
              <a:rPr lang="fr-BE" baseline="0" dirty="0" err="1" smtClean="0"/>
              <a:t>two</a:t>
            </a:r>
            <a:r>
              <a:rPr lang="fr-BE" baseline="0" dirty="0" smtClean="0"/>
              <a:t> institutes </a:t>
            </a:r>
            <a:r>
              <a:rPr lang="fr-BE" baseline="0" dirty="0" err="1" smtClean="0"/>
              <a:t>brings</a:t>
            </a:r>
            <a:r>
              <a:rPr lang="fr-BE" baseline="0" dirty="0" smtClean="0"/>
              <a:t> </a:t>
            </a:r>
            <a:r>
              <a:rPr lang="fr-BE" baseline="0" dirty="0" err="1" smtClean="0"/>
              <a:t>together</a:t>
            </a:r>
            <a:r>
              <a:rPr lang="fr-BE" baseline="0" dirty="0" smtClean="0"/>
              <a:t> more </a:t>
            </a:r>
            <a:r>
              <a:rPr lang="fr-BE" baseline="0" dirty="0" err="1" smtClean="0"/>
              <a:t>than</a:t>
            </a:r>
            <a:r>
              <a:rPr lang="fr-BE" baseline="0" dirty="0" smtClean="0"/>
              <a:t> a </a:t>
            </a:r>
            <a:r>
              <a:rPr lang="fr-BE" baseline="0" dirty="0" err="1" smtClean="0"/>
              <a:t>century</a:t>
            </a:r>
            <a:r>
              <a:rPr lang="fr-BE" baseline="0" dirty="0" smtClean="0"/>
              <a:t> of </a:t>
            </a:r>
            <a:r>
              <a:rPr lang="fr-BE" baseline="0" dirty="0" err="1" smtClean="0"/>
              <a:t>scientific</a:t>
            </a:r>
            <a:r>
              <a:rPr lang="fr-BE" baseline="0" dirty="0" smtClean="0"/>
              <a:t> expertise in </a:t>
            </a:r>
            <a:r>
              <a:rPr lang="fr-BE" baseline="0" dirty="0" err="1" smtClean="0"/>
              <a:t>human</a:t>
            </a:r>
            <a:r>
              <a:rPr lang="fr-BE" baseline="0" dirty="0" smtClean="0"/>
              <a:t> and animal </a:t>
            </a:r>
            <a:r>
              <a:rPr lang="fr-BE" baseline="0" dirty="0" err="1" smtClean="0"/>
              <a:t>health</a:t>
            </a:r>
            <a:r>
              <a:rPr lang="fr-BE" baseline="0" dirty="0" smtClean="0"/>
              <a:t>.</a:t>
            </a:r>
            <a:endParaRPr lang="fr-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b="1"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r>
              <a:rPr lang="fr-BE" b="0" dirty="0" err="1" smtClean="0"/>
              <a:t>We</a:t>
            </a:r>
            <a:r>
              <a:rPr lang="fr-BE" b="0" dirty="0" smtClean="0"/>
              <a:t> </a:t>
            </a:r>
            <a:r>
              <a:rPr lang="fr-BE" b="0" dirty="0" err="1" smtClean="0"/>
              <a:t>work</a:t>
            </a:r>
            <a:r>
              <a:rPr lang="fr-BE" b="0" baseline="0" dirty="0" smtClean="0"/>
              <a:t> to support national and </a:t>
            </a:r>
            <a:r>
              <a:rPr lang="fr-BE" b="0" baseline="0" dirty="0" err="1" smtClean="0"/>
              <a:t>internal</a:t>
            </a:r>
            <a:r>
              <a:rPr lang="fr-BE" b="0" baseline="0" dirty="0" smtClean="0"/>
              <a:t> </a:t>
            </a:r>
            <a:r>
              <a:rPr lang="fr-BE" b="0" baseline="0" dirty="0" err="1" smtClean="0"/>
              <a:t>health</a:t>
            </a:r>
            <a:r>
              <a:rPr lang="fr-BE" b="0" baseline="0" dirty="0" smtClean="0"/>
              <a:t> </a:t>
            </a:r>
            <a:r>
              <a:rPr lang="fr-BE" b="0" baseline="0" dirty="0" err="1" smtClean="0"/>
              <a:t>policy</a:t>
            </a:r>
            <a:r>
              <a:rPr lang="fr-BE" b="0" baseline="0" dirty="0" smtClean="0"/>
              <a:t> </a:t>
            </a:r>
            <a:r>
              <a:rPr lang="fr-BE" b="0" baseline="0" dirty="0" err="1" smtClean="0"/>
              <a:t>drafting</a:t>
            </a:r>
            <a:r>
              <a:rPr lang="fr-BE" b="0" baseline="0" dirty="0" smtClean="0"/>
              <a:t> and </a:t>
            </a:r>
            <a:r>
              <a:rPr lang="fr-BE" b="0" baseline="0" dirty="0" err="1" smtClean="0"/>
              <a:t>implementation</a:t>
            </a:r>
            <a:r>
              <a:rPr lang="fr-BE" b="0" baseline="0" dirty="0" smtClean="0"/>
              <a:t>, </a:t>
            </a:r>
            <a:r>
              <a:rPr lang="fr-BE" b="0" baseline="0" dirty="0" err="1" smtClean="0"/>
              <a:t>we</a:t>
            </a:r>
            <a:r>
              <a:rPr lang="fr-BE" b="0" baseline="0" dirty="0" smtClean="0"/>
              <a:t> </a:t>
            </a:r>
            <a:r>
              <a:rPr lang="fr-BE" b="0" baseline="0" dirty="0" err="1" smtClean="0"/>
              <a:t>assist</a:t>
            </a:r>
            <a:r>
              <a:rPr lang="fr-BE" b="0" baseline="0" dirty="0" smtClean="0"/>
              <a:t> and </a:t>
            </a:r>
            <a:r>
              <a:rPr lang="fr-BE" b="0" baseline="0" dirty="0" err="1" smtClean="0"/>
              <a:t>provide</a:t>
            </a:r>
            <a:r>
              <a:rPr lang="fr-BE" b="0" baseline="0" dirty="0" smtClean="0"/>
              <a:t> </a:t>
            </a:r>
            <a:r>
              <a:rPr lang="fr-BE" b="0" baseline="0" dirty="0" err="1" smtClean="0"/>
              <a:t>advice</a:t>
            </a:r>
            <a:r>
              <a:rPr lang="fr-BE" b="0" baseline="0" dirty="0" smtClean="0"/>
              <a:t> to </a:t>
            </a:r>
            <a:r>
              <a:rPr lang="fr-BE" b="0" baseline="0" dirty="0" err="1" smtClean="0"/>
              <a:t>health</a:t>
            </a:r>
            <a:r>
              <a:rPr lang="fr-BE" b="0" baseline="0" dirty="0" smtClean="0"/>
              <a:t> </a:t>
            </a:r>
            <a:r>
              <a:rPr lang="fr-BE" b="0" baseline="0" dirty="0" err="1" smtClean="0"/>
              <a:t>professionals</a:t>
            </a:r>
            <a:r>
              <a:rPr lang="fr-BE" b="0" baseline="0" dirty="0" smtClean="0"/>
              <a:t> and </a:t>
            </a:r>
            <a:r>
              <a:rPr lang="fr-BE" b="0" baseline="0" dirty="0" err="1" smtClean="0"/>
              <a:t>government</a:t>
            </a:r>
            <a:r>
              <a:rPr lang="fr-BE" b="0" baseline="0" dirty="0" smtClean="0"/>
              <a:t> </a:t>
            </a:r>
            <a:r>
              <a:rPr lang="fr-BE" b="0" baseline="0" dirty="0" err="1" smtClean="0"/>
              <a:t>agencies</a:t>
            </a:r>
            <a:r>
              <a:rPr lang="fr-BE" b="0" baseline="0" dirty="0" smtClean="0"/>
              <a:t>, and </a:t>
            </a:r>
            <a:r>
              <a:rPr lang="fr-BE" b="0" baseline="0" dirty="0" err="1" smtClean="0"/>
              <a:t>we</a:t>
            </a:r>
            <a:r>
              <a:rPr lang="fr-BE" b="0" baseline="0" dirty="0" smtClean="0"/>
              <a:t> </a:t>
            </a:r>
            <a:r>
              <a:rPr lang="fr-BE" b="0" baseline="0" dirty="0" err="1" smtClean="0"/>
              <a:t>connect</a:t>
            </a:r>
            <a:r>
              <a:rPr lang="fr-BE" b="0" baseline="0" dirty="0" smtClean="0"/>
              <a:t> to </a:t>
            </a:r>
            <a:r>
              <a:rPr lang="fr-BE" b="0" baseline="0" dirty="0" err="1" smtClean="0"/>
              <a:t>citizens</a:t>
            </a:r>
            <a:r>
              <a:rPr lang="fr-BE" b="0" baseline="0" dirty="0" smtClean="0"/>
              <a:t> by </a:t>
            </a:r>
            <a:r>
              <a:rPr lang="fr-BE" b="0" baseline="0" dirty="0" err="1" smtClean="0"/>
              <a:t>providing</a:t>
            </a:r>
            <a:r>
              <a:rPr lang="fr-BE" b="0" baseline="0" dirty="0" smtClean="0"/>
              <a:t> science-</a:t>
            </a:r>
            <a:r>
              <a:rPr lang="fr-BE" b="0" baseline="0" dirty="0" err="1" smtClean="0"/>
              <a:t>based</a:t>
            </a:r>
            <a:r>
              <a:rPr lang="fr-BE" b="0" baseline="0" dirty="0" smtClean="0"/>
              <a:t>, </a:t>
            </a:r>
            <a:r>
              <a:rPr lang="fr-BE" b="0" baseline="0" dirty="0" err="1" smtClean="0"/>
              <a:t>reliable</a:t>
            </a:r>
            <a:r>
              <a:rPr lang="fr-BE" b="0" baseline="0" dirty="0" smtClean="0"/>
              <a:t> information about </a:t>
            </a:r>
            <a:r>
              <a:rPr lang="fr-BE" b="0" baseline="0" dirty="0" err="1" smtClean="0"/>
              <a:t>health</a:t>
            </a:r>
            <a:r>
              <a:rPr lang="fr-BE" b="0" baseline="0" dirty="0" smtClean="0"/>
              <a:t> topics.</a:t>
            </a:r>
            <a:endParaRPr lang="fr-BE" b="0" dirty="0" smtClean="0"/>
          </a:p>
        </p:txBody>
      </p:sp>
      <p:sp>
        <p:nvSpPr>
          <p:cNvPr id="4" name="Slide Number Placeholder 3"/>
          <p:cNvSpPr>
            <a:spLocks noGrp="1"/>
          </p:cNvSpPr>
          <p:nvPr>
            <p:ph type="sldNum" sz="quarter" idx="10"/>
          </p:nvPr>
        </p:nvSpPr>
        <p:spPr/>
        <p:txBody>
          <a:bodyPr/>
          <a:lstStyle/>
          <a:p>
            <a:fld id="{09929560-9267-4A0D-9C12-28DEC81F28C9}" type="slidenum">
              <a:rPr lang="fr-BE" smtClean="0"/>
              <a:pPr/>
              <a:t>2</a:t>
            </a:fld>
            <a:endParaRPr lang="fr-BE"/>
          </a:p>
        </p:txBody>
      </p:sp>
    </p:spTree>
    <p:extLst>
      <p:ext uri="{BB962C8B-B14F-4D97-AF65-F5344CB8AC3E}">
        <p14:creationId xmlns:p14="http://schemas.microsoft.com/office/powerpoint/2010/main" val="4238875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It has long been </a:t>
            </a:r>
            <a:r>
              <a:rPr lang="fr-BE" dirty="0" err="1" smtClean="0"/>
              <a:t>clear</a:t>
            </a:r>
            <a:r>
              <a:rPr lang="fr-BE" dirty="0" smtClean="0"/>
              <a:t> </a:t>
            </a:r>
            <a:r>
              <a:rPr lang="fr-BE" dirty="0" err="1" smtClean="0"/>
              <a:t>that</a:t>
            </a:r>
            <a:r>
              <a:rPr lang="fr-BE" dirty="0" smtClean="0"/>
              <a:t> </a:t>
            </a:r>
            <a:r>
              <a:rPr lang="fr-BE" dirty="0" err="1" smtClean="0"/>
              <a:t>there’s</a:t>
            </a:r>
            <a:r>
              <a:rPr lang="fr-BE" dirty="0" smtClean="0"/>
              <a:t> a close </a:t>
            </a:r>
            <a:r>
              <a:rPr lang="fr-BE" dirty="0" err="1" smtClean="0"/>
              <a:t>interconnection</a:t>
            </a:r>
            <a:r>
              <a:rPr lang="fr-BE" baseline="0" dirty="0" smtClean="0"/>
              <a:t> </a:t>
            </a:r>
            <a:r>
              <a:rPr lang="fr-BE" baseline="0" dirty="0" err="1" smtClean="0"/>
              <a:t>between</a:t>
            </a:r>
            <a:r>
              <a:rPr lang="fr-BE" baseline="0" dirty="0" smtClean="0"/>
              <a:t> </a:t>
            </a:r>
            <a:r>
              <a:rPr lang="fr-BE" baseline="0" dirty="0" err="1" smtClean="0"/>
              <a:t>human</a:t>
            </a:r>
            <a:r>
              <a:rPr lang="fr-BE" baseline="0" dirty="0" smtClean="0"/>
              <a:t>, animal </a:t>
            </a:r>
            <a:r>
              <a:rPr lang="fr-BE" baseline="0" dirty="0" err="1" smtClean="0"/>
              <a:t>health</a:t>
            </a:r>
            <a:r>
              <a:rPr lang="fr-BE" baseline="0" dirty="0" smtClean="0"/>
              <a:t> and </a:t>
            </a:r>
            <a:r>
              <a:rPr lang="fr-BE" baseline="0" dirty="0" err="1" smtClean="0"/>
              <a:t>their</a:t>
            </a:r>
            <a:r>
              <a:rPr lang="fr-BE" baseline="0" dirty="0" smtClean="0"/>
              <a:t> </a:t>
            </a:r>
            <a:r>
              <a:rPr lang="fr-BE" baseline="0" dirty="0" err="1" smtClean="0"/>
              <a:t>environment</a:t>
            </a:r>
            <a:r>
              <a:rPr lang="fr-BE" dirty="0" smtClean="0"/>
              <a:t>. This </a:t>
            </a:r>
            <a:r>
              <a:rPr lang="fr-BE" dirty="0" err="1" smtClean="0"/>
              <a:t>is</a:t>
            </a:r>
            <a:r>
              <a:rPr lang="fr-BE" dirty="0" smtClean="0"/>
              <a:t> </a:t>
            </a:r>
            <a:r>
              <a:rPr lang="fr-BE" dirty="0" err="1" smtClean="0"/>
              <a:t>well</a:t>
            </a:r>
            <a:r>
              <a:rPr lang="fr-BE" dirty="0" smtClean="0"/>
              <a:t> </a:t>
            </a:r>
            <a:r>
              <a:rPr lang="fr-BE" dirty="0" err="1" smtClean="0"/>
              <a:t>known</a:t>
            </a:r>
            <a:r>
              <a:rPr lang="fr-BE" dirty="0" smtClean="0"/>
              <a:t> as the One </a:t>
            </a:r>
            <a:r>
              <a:rPr lang="fr-BE" dirty="0" err="1" smtClean="0"/>
              <a:t>Health</a:t>
            </a:r>
            <a:r>
              <a:rPr lang="fr-BE" dirty="0" smtClean="0"/>
              <a:t> concept.</a:t>
            </a:r>
          </a:p>
          <a:p>
            <a:r>
              <a:rPr lang="fr-BE" b="1" dirty="0" smtClean="0"/>
              <a:t>[Click]</a:t>
            </a:r>
          </a:p>
          <a:p>
            <a:r>
              <a:rPr lang="fr-BE" dirty="0" smtClean="0"/>
              <a:t>« One </a:t>
            </a:r>
            <a:r>
              <a:rPr lang="fr-BE" dirty="0" err="1" smtClean="0"/>
              <a:t>health</a:t>
            </a:r>
            <a:r>
              <a:rPr lang="fr-BE" dirty="0" smtClean="0"/>
              <a:t> » </a:t>
            </a:r>
            <a:r>
              <a:rPr lang="fr-BE" dirty="0" err="1" smtClean="0"/>
              <a:t>is</a:t>
            </a:r>
            <a:r>
              <a:rPr lang="fr-BE" dirty="0" smtClean="0"/>
              <a:t> </a:t>
            </a:r>
            <a:r>
              <a:rPr lang="fr-BE" dirty="0" err="1" smtClean="0"/>
              <a:t>often</a:t>
            </a:r>
            <a:r>
              <a:rPr lang="fr-BE" dirty="0" smtClean="0"/>
              <a:t> </a:t>
            </a:r>
            <a:r>
              <a:rPr lang="fr-BE" dirty="0" err="1" smtClean="0"/>
              <a:t>narrowed</a:t>
            </a:r>
            <a:r>
              <a:rPr lang="fr-BE" dirty="0" smtClean="0"/>
              <a:t> down to </a:t>
            </a:r>
            <a:r>
              <a:rPr lang="fr-BE" dirty="0" err="1" smtClean="0"/>
              <a:t>specific</a:t>
            </a:r>
            <a:r>
              <a:rPr lang="fr-BE" dirty="0" smtClean="0"/>
              <a:t> topics,</a:t>
            </a:r>
            <a:r>
              <a:rPr lang="fr-BE" baseline="0" dirty="0" smtClean="0"/>
              <a:t> </a:t>
            </a:r>
            <a:r>
              <a:rPr lang="fr-BE" baseline="0" dirty="0" err="1" smtClean="0"/>
              <a:t>such</a:t>
            </a:r>
            <a:r>
              <a:rPr lang="fr-BE" baseline="0" dirty="0" smtClean="0"/>
              <a:t> as </a:t>
            </a:r>
            <a:r>
              <a:rPr lang="en-US" sz="1200" kern="1200" dirty="0" err="1" smtClean="0">
                <a:solidFill>
                  <a:schemeClr val="tx1"/>
                </a:solidFill>
                <a:effectLst/>
                <a:latin typeface="+mn-lt"/>
                <a:ea typeface="+mn-ea"/>
                <a:cs typeface="+mn-cs"/>
              </a:rPr>
              <a:t>zoonoses</a:t>
            </a:r>
            <a:r>
              <a:rPr lang="en-US" sz="1200" kern="1200" dirty="0" smtClean="0">
                <a:solidFill>
                  <a:schemeClr val="tx1"/>
                </a:solidFill>
                <a:effectLst/>
                <a:latin typeface="+mn-lt"/>
                <a:ea typeface="+mn-ea"/>
                <a:cs typeface="+mn-cs"/>
              </a:rPr>
              <a:t> or antimicrobial resistance. Quite often, the pillar “environment” is</a:t>
            </a:r>
            <a:r>
              <a:rPr lang="en-US" sz="1200" kern="1200" baseline="0" dirty="0" smtClean="0">
                <a:solidFill>
                  <a:schemeClr val="tx1"/>
                </a:solidFill>
                <a:effectLst/>
                <a:latin typeface="+mn-lt"/>
                <a:ea typeface="+mn-ea"/>
                <a:cs typeface="+mn-cs"/>
              </a:rPr>
              <a:t> omitted or forgotten. </a:t>
            </a:r>
            <a:r>
              <a:rPr lang="fr-BE" dirty="0" err="1" smtClean="0"/>
              <a:t>Sciensano</a:t>
            </a:r>
            <a:r>
              <a:rPr lang="fr-BE" dirty="0" smtClean="0"/>
              <a:t> </a:t>
            </a:r>
            <a:r>
              <a:rPr lang="fr-BE" dirty="0" err="1" smtClean="0"/>
              <a:t>goes</a:t>
            </a:r>
            <a:r>
              <a:rPr lang="fr-BE" dirty="0" smtClean="0"/>
              <a:t> </a:t>
            </a:r>
            <a:r>
              <a:rPr lang="fr-BE" dirty="0" err="1" smtClean="0"/>
              <a:t>beyond</a:t>
            </a:r>
            <a:r>
              <a:rPr lang="fr-BE" dirty="0" smtClean="0"/>
              <a:t> the </a:t>
            </a:r>
            <a:r>
              <a:rPr lang="fr-BE" dirty="0" err="1" smtClean="0"/>
              <a:t>classic</a:t>
            </a:r>
            <a:r>
              <a:rPr lang="fr-BE" dirty="0" smtClean="0"/>
              <a:t> </a:t>
            </a:r>
            <a:r>
              <a:rPr lang="fr-BE" dirty="0" err="1" smtClean="0"/>
              <a:t>definition</a:t>
            </a:r>
            <a:r>
              <a:rPr lang="fr-BE" dirty="0" smtClean="0"/>
              <a:t> of One </a:t>
            </a:r>
            <a:r>
              <a:rPr lang="fr-BE" dirty="0" err="1" smtClean="0"/>
              <a:t>Health</a:t>
            </a:r>
            <a:r>
              <a:rPr lang="fr-BE" dirty="0" smtClean="0"/>
              <a:t>, and </a:t>
            </a:r>
            <a:r>
              <a:rPr lang="fr-BE" dirty="0" err="1" smtClean="0"/>
              <a:t>well</a:t>
            </a:r>
            <a:r>
              <a:rPr lang="fr-BE" dirty="0" smtClean="0"/>
              <a:t> </a:t>
            </a:r>
            <a:r>
              <a:rPr lang="fr-BE" dirty="0" err="1" smtClean="0"/>
              <a:t>beyond</a:t>
            </a:r>
            <a:r>
              <a:rPr lang="fr-BE" dirty="0" smtClean="0"/>
              <a:t> </a:t>
            </a:r>
            <a:r>
              <a:rPr lang="fr-BE" dirty="0" err="1" smtClean="0"/>
              <a:t>these</a:t>
            </a:r>
            <a:r>
              <a:rPr lang="fr-BE" dirty="0" smtClean="0"/>
              <a:t> </a:t>
            </a:r>
            <a:r>
              <a:rPr lang="fr-BE" dirty="0" err="1" smtClean="0"/>
              <a:t>limited</a:t>
            </a:r>
            <a:r>
              <a:rPr lang="fr-BE" dirty="0" smtClean="0"/>
              <a:t> versions of </a:t>
            </a:r>
            <a:r>
              <a:rPr lang="fr-BE" dirty="0" err="1" smtClean="0"/>
              <a:t>this</a:t>
            </a:r>
            <a:r>
              <a:rPr lang="fr-BE" baseline="0" dirty="0" smtClean="0"/>
              <a:t> </a:t>
            </a:r>
            <a:r>
              <a:rPr lang="fr-BE" baseline="0" dirty="0" err="1" smtClean="0"/>
              <a:t>definition</a:t>
            </a:r>
            <a:r>
              <a:rPr lang="fr-BE" dirty="0" smtClean="0"/>
              <a:t>.</a:t>
            </a:r>
            <a:endParaRPr lang="fr-BE" baseline="0" dirty="0" smtClean="0"/>
          </a:p>
          <a:p>
            <a:r>
              <a:rPr lang="fr-BE" baseline="0" dirty="0" err="1" smtClean="0"/>
              <a:t>We</a:t>
            </a:r>
            <a:r>
              <a:rPr lang="fr-BE" baseline="0" dirty="0" smtClean="0"/>
              <a:t> do not </a:t>
            </a:r>
            <a:r>
              <a:rPr lang="fr-BE" baseline="0" dirty="0" err="1" smtClean="0"/>
              <a:t>only</a:t>
            </a:r>
            <a:r>
              <a:rPr lang="fr-BE" baseline="0" dirty="0" smtClean="0"/>
              <a:t> </a:t>
            </a:r>
            <a:r>
              <a:rPr lang="fr-BE" baseline="0" dirty="0" err="1" smtClean="0"/>
              <a:t>address</a:t>
            </a:r>
            <a:r>
              <a:rPr lang="fr-BE" baseline="0" dirty="0" smtClean="0"/>
              <a:t> </a:t>
            </a:r>
            <a:r>
              <a:rPr lang="fr-BE" baseline="0" dirty="0" err="1" smtClean="0"/>
              <a:t>classic</a:t>
            </a:r>
            <a:r>
              <a:rPr lang="fr-BE" baseline="0" dirty="0" smtClean="0"/>
              <a:t> </a:t>
            </a:r>
            <a:r>
              <a:rPr lang="fr-BE" baseline="0" dirty="0" err="1" smtClean="0"/>
              <a:t>biophysical</a:t>
            </a:r>
            <a:r>
              <a:rPr lang="fr-BE" baseline="0" dirty="0" smtClean="0"/>
              <a:t> </a:t>
            </a:r>
            <a:r>
              <a:rPr lang="fr-BE" baseline="0" dirty="0" err="1" smtClean="0"/>
              <a:t>environmental</a:t>
            </a:r>
            <a:r>
              <a:rPr lang="fr-BE" baseline="0" dirty="0" smtClean="0"/>
              <a:t> topics </a:t>
            </a:r>
            <a:r>
              <a:rPr lang="fr-BE" baseline="0" dirty="0" err="1" smtClean="0"/>
              <a:t>such</a:t>
            </a:r>
            <a:r>
              <a:rPr lang="fr-BE" baseline="0" dirty="0" smtClean="0"/>
              <a:t> as </a:t>
            </a:r>
            <a:r>
              <a:rPr lang="fr-BE" baseline="0" dirty="0" err="1" smtClean="0"/>
              <a:t>health</a:t>
            </a:r>
            <a:r>
              <a:rPr lang="fr-BE" baseline="0" dirty="0" smtClean="0"/>
              <a:t> pollution, but </a:t>
            </a:r>
            <a:r>
              <a:rPr lang="fr-BE" baseline="0" dirty="0" err="1" smtClean="0"/>
              <a:t>also</a:t>
            </a:r>
            <a:r>
              <a:rPr lang="fr-BE" baseline="0" dirty="0" smtClean="0"/>
              <a:t> the </a:t>
            </a:r>
            <a:r>
              <a:rPr lang="fr-BE" baseline="0" dirty="0" err="1" smtClean="0"/>
              <a:t>socio-economic</a:t>
            </a:r>
            <a:r>
              <a:rPr lang="fr-BE" baseline="0" dirty="0" smtClean="0"/>
              <a:t> </a:t>
            </a:r>
            <a:r>
              <a:rPr lang="fr-BE" baseline="0" dirty="0" err="1" smtClean="0"/>
              <a:t>environmental</a:t>
            </a:r>
            <a:r>
              <a:rPr lang="fr-BE" baseline="0" dirty="0" smtClean="0"/>
              <a:t> </a:t>
            </a:r>
            <a:r>
              <a:rPr lang="fr-BE" baseline="0" dirty="0" err="1" smtClean="0"/>
              <a:t>determinants</a:t>
            </a:r>
            <a:r>
              <a:rPr lang="fr-BE" baseline="0" dirty="0" smtClean="0"/>
              <a:t> </a:t>
            </a:r>
            <a:r>
              <a:rPr lang="fr-BE" baseline="0" dirty="0" err="1" smtClean="0"/>
              <a:t>influencing</a:t>
            </a:r>
            <a:r>
              <a:rPr lang="fr-BE" baseline="0" dirty="0" smtClean="0"/>
              <a:t> </a:t>
            </a:r>
            <a:r>
              <a:rPr lang="fr-BE" baseline="0" dirty="0" err="1" smtClean="0"/>
              <a:t>people’s</a:t>
            </a:r>
            <a:r>
              <a:rPr lang="fr-BE" baseline="0" dirty="0" smtClean="0"/>
              <a:t> </a:t>
            </a:r>
            <a:r>
              <a:rPr lang="fr-BE" baseline="0" dirty="0" err="1" smtClean="0"/>
              <a:t>health</a:t>
            </a:r>
            <a:r>
              <a:rPr lang="fr-BE" baseline="0" dirty="0" smtClean="0"/>
              <a:t>. For </a:t>
            </a:r>
            <a:r>
              <a:rPr lang="fr-BE" baseline="0" dirty="0" err="1" smtClean="0"/>
              <a:t>example</a:t>
            </a:r>
            <a:r>
              <a:rPr lang="fr-BE" baseline="0" dirty="0" smtClean="0"/>
              <a:t> </a:t>
            </a:r>
            <a:r>
              <a:rPr lang="fr-BE" baseline="0" dirty="0" err="1" smtClean="0"/>
              <a:t>work</a:t>
            </a:r>
            <a:r>
              <a:rPr lang="fr-BE" baseline="0" dirty="0" smtClean="0"/>
              <a:t>, social networks, </a:t>
            </a:r>
            <a:r>
              <a:rPr lang="fr-BE" baseline="0" dirty="0" err="1" smtClean="0"/>
              <a:t>quality</a:t>
            </a:r>
            <a:r>
              <a:rPr lang="fr-BE" baseline="0" dirty="0" smtClean="0"/>
              <a:t> and </a:t>
            </a:r>
            <a:r>
              <a:rPr lang="fr-BE" baseline="0" dirty="0" err="1" smtClean="0"/>
              <a:t>access</a:t>
            </a:r>
            <a:r>
              <a:rPr lang="fr-BE" baseline="0" dirty="0" smtClean="0"/>
              <a:t> to </a:t>
            </a:r>
            <a:r>
              <a:rPr lang="fr-BE" baseline="0" dirty="0" err="1" smtClean="0"/>
              <a:t>health</a:t>
            </a:r>
            <a:r>
              <a:rPr lang="fr-BE" baseline="0" dirty="0" smtClean="0"/>
              <a:t> care, but </a:t>
            </a:r>
            <a:r>
              <a:rPr lang="fr-BE" baseline="0" dirty="0" err="1" smtClean="0"/>
              <a:t>also</a:t>
            </a:r>
            <a:r>
              <a:rPr lang="fr-BE" baseline="0" dirty="0" smtClean="0"/>
              <a:t> </a:t>
            </a:r>
            <a:r>
              <a:rPr lang="fr-BE" baseline="0" dirty="0" err="1" smtClean="0"/>
              <a:t>people’s</a:t>
            </a:r>
            <a:r>
              <a:rPr lang="fr-BE" baseline="0" dirty="0" smtClean="0"/>
              <a:t> </a:t>
            </a:r>
            <a:r>
              <a:rPr lang="fr-BE" baseline="0" dirty="0" err="1" smtClean="0"/>
              <a:t>very</a:t>
            </a:r>
            <a:r>
              <a:rPr lang="fr-BE" baseline="0" dirty="0" smtClean="0"/>
              <a:t> </a:t>
            </a:r>
            <a:r>
              <a:rPr lang="fr-BE" baseline="0" dirty="0" err="1" smtClean="0"/>
              <a:t>own</a:t>
            </a:r>
            <a:r>
              <a:rPr lang="fr-BE" baseline="0" dirty="0" smtClean="0"/>
              <a:t> « </a:t>
            </a:r>
            <a:r>
              <a:rPr lang="fr-BE" baseline="0" dirty="0" err="1" smtClean="0"/>
              <a:t>properties</a:t>
            </a:r>
            <a:r>
              <a:rPr lang="fr-BE" baseline="0" dirty="0" smtClean="0"/>
              <a:t> », </a:t>
            </a:r>
            <a:r>
              <a:rPr lang="fr-BE" baseline="0" dirty="0" err="1" smtClean="0"/>
              <a:t>such</a:t>
            </a:r>
            <a:r>
              <a:rPr lang="fr-BE" baseline="0" dirty="0" smtClean="0"/>
              <a:t> as </a:t>
            </a:r>
            <a:r>
              <a:rPr lang="fr-BE" baseline="0" dirty="0" err="1" smtClean="0"/>
              <a:t>immunity</a:t>
            </a:r>
            <a:r>
              <a:rPr lang="fr-BE" baseline="0" dirty="0" smtClean="0"/>
              <a:t>, </a:t>
            </a:r>
            <a:r>
              <a:rPr lang="fr-BE" baseline="0" dirty="0" err="1" smtClean="0"/>
              <a:t>genomic</a:t>
            </a:r>
            <a:r>
              <a:rPr lang="fr-BE" baseline="0" dirty="0" smtClean="0"/>
              <a:t> profile, and the </a:t>
            </a:r>
            <a:r>
              <a:rPr lang="fr-BE" baseline="0" dirty="0" err="1" smtClean="0"/>
              <a:t>choices</a:t>
            </a:r>
            <a:r>
              <a:rPr lang="fr-BE" baseline="0" dirty="0" smtClean="0"/>
              <a:t> </a:t>
            </a:r>
            <a:r>
              <a:rPr lang="fr-BE" baseline="0" dirty="0" err="1" smtClean="0"/>
              <a:t>we</a:t>
            </a:r>
            <a:r>
              <a:rPr lang="fr-BE" baseline="0" dirty="0" smtClean="0"/>
              <a:t> all </a:t>
            </a:r>
            <a:r>
              <a:rPr lang="fr-BE" baseline="0" dirty="0" err="1" smtClean="0"/>
              <a:t>make</a:t>
            </a:r>
            <a:r>
              <a:rPr lang="fr-BE" baseline="0" dirty="0" smtClean="0"/>
              <a:t> about </a:t>
            </a:r>
            <a:r>
              <a:rPr lang="fr-BE" baseline="0" dirty="0" err="1" smtClean="0"/>
              <a:t>our</a:t>
            </a:r>
            <a:r>
              <a:rPr lang="fr-BE" baseline="0" dirty="0" smtClean="0"/>
              <a:t> life style and </a:t>
            </a:r>
            <a:r>
              <a:rPr lang="fr-BE" baseline="0" dirty="0" err="1" smtClean="0"/>
              <a:t>behaviour</a:t>
            </a:r>
            <a:r>
              <a:rPr lang="fr-B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BE" b="1" dirty="0" smtClean="0"/>
              <a:t>[Click]</a:t>
            </a:r>
          </a:p>
          <a:p>
            <a:r>
              <a:rPr lang="fr-BE" dirty="0" smtClean="0"/>
              <a:t>As </a:t>
            </a:r>
            <a:r>
              <a:rPr lang="fr-BE" dirty="0" err="1" smtClean="0"/>
              <a:t>these</a:t>
            </a:r>
            <a:r>
              <a:rPr lang="fr-BE" dirty="0" smtClean="0"/>
              <a:t> </a:t>
            </a:r>
            <a:r>
              <a:rPr lang="fr-BE" dirty="0" err="1" smtClean="0"/>
              <a:t>elements</a:t>
            </a:r>
            <a:r>
              <a:rPr lang="fr-BE" baseline="0" dirty="0" smtClean="0"/>
              <a:t> are all </a:t>
            </a:r>
            <a:r>
              <a:rPr lang="fr-BE" baseline="0" dirty="0" err="1" smtClean="0"/>
              <a:t>closely</a:t>
            </a:r>
            <a:r>
              <a:rPr lang="fr-BE" baseline="0" dirty="0" smtClean="0"/>
              <a:t> </a:t>
            </a:r>
            <a:r>
              <a:rPr lang="fr-BE" baseline="0" dirty="0" err="1" smtClean="0"/>
              <a:t>linked</a:t>
            </a:r>
            <a:r>
              <a:rPr lang="fr-BE" baseline="0" dirty="0" smtClean="0"/>
              <a:t> to one </a:t>
            </a:r>
            <a:r>
              <a:rPr lang="fr-BE" baseline="0" dirty="0" err="1" smtClean="0"/>
              <a:t>another</a:t>
            </a:r>
            <a:r>
              <a:rPr lang="fr-BE" baseline="0" dirty="0" smtClean="0"/>
              <a:t>, </a:t>
            </a:r>
            <a:r>
              <a:rPr lang="fr-BE" dirty="0" err="1" smtClean="0"/>
              <a:t>health</a:t>
            </a:r>
            <a:r>
              <a:rPr lang="fr-BE" dirty="0" smtClean="0"/>
              <a:t> </a:t>
            </a:r>
            <a:r>
              <a:rPr lang="fr-BE" dirty="0" err="1" smtClean="0"/>
              <a:t>problems</a:t>
            </a:r>
            <a:r>
              <a:rPr lang="fr-BE" dirty="0" smtClean="0"/>
              <a:t> </a:t>
            </a:r>
            <a:r>
              <a:rPr lang="fr-BE" dirty="0" err="1" smtClean="0"/>
              <a:t>can</a:t>
            </a:r>
            <a:r>
              <a:rPr lang="fr-BE" dirty="0" smtClean="0"/>
              <a:t> </a:t>
            </a:r>
            <a:r>
              <a:rPr lang="fr-BE" dirty="0" err="1" smtClean="0"/>
              <a:t>only</a:t>
            </a:r>
            <a:r>
              <a:rPr lang="fr-BE" dirty="0" smtClean="0"/>
              <a:t> </a:t>
            </a:r>
            <a:r>
              <a:rPr lang="fr-BE" dirty="0" err="1" smtClean="0"/>
              <a:t>be</a:t>
            </a:r>
            <a:r>
              <a:rPr lang="fr-BE" dirty="0" smtClean="0"/>
              <a:t> </a:t>
            </a:r>
            <a:r>
              <a:rPr lang="fr-BE" dirty="0" err="1" smtClean="0"/>
              <a:t>tackled</a:t>
            </a:r>
            <a:r>
              <a:rPr lang="fr-BE" dirty="0" smtClean="0"/>
              <a:t> </a:t>
            </a:r>
            <a:r>
              <a:rPr lang="fr-BE" dirty="0" err="1" smtClean="0"/>
              <a:t>properly</a:t>
            </a:r>
            <a:r>
              <a:rPr lang="fr-BE" dirty="0" smtClean="0"/>
              <a:t> if </a:t>
            </a:r>
            <a:r>
              <a:rPr lang="fr-BE" dirty="0" err="1" smtClean="0"/>
              <a:t>they</a:t>
            </a:r>
            <a:r>
              <a:rPr lang="fr-BE" dirty="0" smtClean="0"/>
              <a:t> are </a:t>
            </a:r>
            <a:r>
              <a:rPr lang="fr-BE" dirty="0" err="1" smtClean="0"/>
              <a:t>addressed</a:t>
            </a:r>
            <a:r>
              <a:rPr lang="fr-BE" dirty="0" smtClean="0"/>
              <a:t> </a:t>
            </a:r>
            <a:r>
              <a:rPr lang="fr-BE" dirty="0" err="1" smtClean="0"/>
              <a:t>from</a:t>
            </a:r>
            <a:r>
              <a:rPr lang="fr-BE" dirty="0" smtClean="0"/>
              <a:t> </a:t>
            </a:r>
            <a:r>
              <a:rPr lang="fr-BE" dirty="0" err="1" smtClean="0"/>
              <a:t>different</a:t>
            </a:r>
            <a:r>
              <a:rPr lang="fr-BE" dirty="0" smtClean="0"/>
              <a:t> angles. </a:t>
            </a:r>
            <a:r>
              <a:rPr lang="fr-BE" dirty="0" err="1" smtClean="0"/>
              <a:t>Therefore</a:t>
            </a:r>
            <a:r>
              <a:rPr lang="fr-BE" dirty="0" smtClean="0"/>
              <a:t>, </a:t>
            </a:r>
            <a:r>
              <a:rPr lang="fr-BE" dirty="0" err="1" smtClean="0"/>
              <a:t>Sciensano</a:t>
            </a:r>
            <a:r>
              <a:rPr lang="fr-BE" dirty="0" smtClean="0"/>
              <a:t> combines </a:t>
            </a:r>
            <a:r>
              <a:rPr lang="fr-BE" dirty="0" err="1" smtClean="0"/>
              <a:t>different</a:t>
            </a:r>
            <a:r>
              <a:rPr lang="fr-BE" dirty="0" smtClean="0"/>
              <a:t> </a:t>
            </a:r>
            <a:r>
              <a:rPr lang="fr-BE" dirty="0" err="1" smtClean="0"/>
              <a:t>research</a:t>
            </a:r>
            <a:r>
              <a:rPr lang="fr-BE" baseline="0" dirty="0" smtClean="0"/>
              <a:t> perspectives and disciplines in </a:t>
            </a:r>
            <a:r>
              <a:rPr lang="fr-BE" baseline="0" dirty="0" err="1" smtClean="0"/>
              <a:t>order</a:t>
            </a:r>
            <a:r>
              <a:rPr lang="fr-BE" baseline="0" dirty="0" smtClean="0"/>
              <a:t> to </a:t>
            </a:r>
            <a:r>
              <a:rPr lang="fr-BE" baseline="0" dirty="0" err="1" smtClean="0"/>
              <a:t>address</a:t>
            </a:r>
            <a:r>
              <a:rPr lang="fr-BE" baseline="0" dirty="0" smtClean="0"/>
              <a:t> </a:t>
            </a:r>
            <a:r>
              <a:rPr lang="fr-BE" baseline="0" dirty="0" err="1" smtClean="0"/>
              <a:t>these</a:t>
            </a:r>
            <a:r>
              <a:rPr lang="fr-BE" baseline="0" dirty="0" smtClean="0"/>
              <a:t> questions.</a:t>
            </a:r>
          </a:p>
          <a:p>
            <a:pPr marL="0" marR="0" indent="0" algn="l" defTabSz="914400" rtl="0" eaLnBrk="1" fontAlgn="auto" latinLnBrk="0" hangingPunct="1">
              <a:lnSpc>
                <a:spcPct val="100000"/>
              </a:lnSpc>
              <a:spcBef>
                <a:spcPts val="0"/>
              </a:spcBef>
              <a:spcAft>
                <a:spcPts val="0"/>
              </a:spcAft>
              <a:buClrTx/>
              <a:buSzTx/>
              <a:buFontTx/>
              <a:buNone/>
              <a:tabLst/>
              <a:defRPr/>
            </a:pPr>
            <a:r>
              <a:rPr lang="fr-BE" b="1" dirty="0" smtClean="0"/>
              <a:t>[Click]</a:t>
            </a:r>
          </a:p>
          <a:p>
            <a:r>
              <a:rPr lang="fr-BE" baseline="0" dirty="0" smtClean="0"/>
              <a:t>By </a:t>
            </a:r>
            <a:r>
              <a:rPr lang="fr-BE" baseline="0" dirty="0" err="1" smtClean="0"/>
              <a:t>applying</a:t>
            </a:r>
            <a:r>
              <a:rPr lang="fr-BE" baseline="0" dirty="0" smtClean="0"/>
              <a:t> </a:t>
            </a:r>
            <a:r>
              <a:rPr lang="fr-BE" baseline="0" dirty="0" err="1" smtClean="0"/>
              <a:t>this</a:t>
            </a:r>
            <a:r>
              <a:rPr lang="fr-BE" baseline="0" dirty="0" smtClean="0"/>
              <a:t> multifocal and </a:t>
            </a:r>
            <a:r>
              <a:rPr lang="fr-BE" baseline="0" dirty="0" err="1" smtClean="0"/>
              <a:t>multidisciplinary</a:t>
            </a:r>
            <a:r>
              <a:rPr lang="fr-BE" baseline="0" dirty="0" smtClean="0"/>
              <a:t> </a:t>
            </a:r>
            <a:r>
              <a:rPr lang="fr-BE" baseline="0" dirty="0" err="1" smtClean="0"/>
              <a:t>approach</a:t>
            </a:r>
            <a:r>
              <a:rPr lang="fr-BE" baseline="0" dirty="0" smtClean="0"/>
              <a:t> </a:t>
            </a:r>
            <a:r>
              <a:rPr lang="fr-BE" baseline="0" dirty="0" err="1" smtClean="0"/>
              <a:t>within</a:t>
            </a:r>
            <a:r>
              <a:rPr lang="fr-BE" baseline="0" dirty="0" smtClean="0"/>
              <a:t> the One </a:t>
            </a:r>
            <a:r>
              <a:rPr lang="fr-BE" baseline="0" dirty="0" err="1" smtClean="0"/>
              <a:t>health</a:t>
            </a:r>
            <a:r>
              <a:rPr lang="fr-BE" baseline="0" dirty="0" smtClean="0"/>
              <a:t> </a:t>
            </a:r>
            <a:r>
              <a:rPr lang="fr-BE" baseline="0" dirty="0" err="1" smtClean="0"/>
              <a:t>framework</a:t>
            </a:r>
            <a:r>
              <a:rPr lang="fr-BE" baseline="0" dirty="0" smtClean="0"/>
              <a:t>, </a:t>
            </a:r>
            <a:r>
              <a:rPr lang="fr-BE" baseline="0" dirty="0" err="1" smtClean="0"/>
              <a:t>Sciensano</a:t>
            </a:r>
            <a:r>
              <a:rPr lang="fr-BE" baseline="0" dirty="0" smtClean="0"/>
              <a:t> </a:t>
            </a:r>
            <a:r>
              <a:rPr lang="fr-BE" baseline="0" dirty="0" err="1" smtClean="0"/>
              <a:t>contributes</a:t>
            </a:r>
            <a:r>
              <a:rPr lang="fr-BE" baseline="0" dirty="0" smtClean="0"/>
              <a:t> in a unique </a:t>
            </a:r>
            <a:r>
              <a:rPr lang="fr-BE" baseline="0" dirty="0" err="1" smtClean="0"/>
              <a:t>way</a:t>
            </a:r>
            <a:r>
              <a:rPr lang="fr-BE" baseline="0" dirty="0" smtClean="0"/>
              <a:t> to </a:t>
            </a:r>
            <a:r>
              <a:rPr lang="fr-BE" baseline="0" dirty="0" err="1" smtClean="0"/>
              <a:t>everybody’s</a:t>
            </a:r>
            <a:r>
              <a:rPr lang="fr-BE" baseline="0" dirty="0" smtClean="0"/>
              <a:t> </a:t>
            </a:r>
            <a:r>
              <a:rPr lang="fr-BE" baseline="0" dirty="0" err="1" smtClean="0"/>
              <a:t>health</a:t>
            </a:r>
            <a:r>
              <a:rPr lang="fr-B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BE" b="1"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r>
              <a:rPr lang="fr-BE" b="1" dirty="0" smtClean="0"/>
              <a:t>[Click]</a:t>
            </a:r>
          </a:p>
          <a:p>
            <a:r>
              <a:rPr lang="fr-BE" baseline="0" dirty="0" err="1" smtClean="0"/>
              <a:t>We</a:t>
            </a:r>
            <a:r>
              <a:rPr lang="fr-BE" baseline="0" dirty="0" smtClean="0"/>
              <a:t> do all of </a:t>
            </a:r>
            <a:r>
              <a:rPr lang="fr-BE" baseline="0" dirty="0" err="1" smtClean="0"/>
              <a:t>this</a:t>
            </a:r>
            <a:r>
              <a:rPr lang="fr-BE" baseline="0" dirty="0" smtClean="0"/>
              <a:t>, </a:t>
            </a:r>
            <a:r>
              <a:rPr lang="fr-BE" baseline="0" dirty="0" err="1" smtClean="0"/>
              <a:t>day</a:t>
            </a:r>
            <a:r>
              <a:rPr lang="fr-BE" baseline="0" dirty="0" smtClean="0"/>
              <a:t> </a:t>
            </a:r>
            <a:r>
              <a:rPr lang="fr-BE" baseline="0" dirty="0" err="1" smtClean="0"/>
              <a:t>after</a:t>
            </a:r>
            <a:r>
              <a:rPr lang="fr-BE" baseline="0" dirty="0" smtClean="0"/>
              <a:t> </a:t>
            </a:r>
            <a:r>
              <a:rPr lang="fr-BE" baseline="0" dirty="0" err="1" smtClean="0"/>
              <a:t>day</a:t>
            </a:r>
            <a:r>
              <a:rPr lang="fr-BE" baseline="0" dirty="0" smtClean="0"/>
              <a:t>, to </a:t>
            </a:r>
            <a:r>
              <a:rPr lang="fr-BE" baseline="0" dirty="0" err="1" smtClean="0"/>
              <a:t>achieve</a:t>
            </a:r>
            <a:r>
              <a:rPr lang="fr-BE" baseline="0" dirty="0" smtClean="0"/>
              <a:t> </a:t>
            </a:r>
            <a:r>
              <a:rPr lang="fr-BE" baseline="0" dirty="0" err="1" smtClean="0"/>
              <a:t>our</a:t>
            </a:r>
            <a:r>
              <a:rPr lang="fr-BE" baseline="0" dirty="0" smtClean="0"/>
              <a:t> </a:t>
            </a:r>
            <a:r>
              <a:rPr lang="fr-BE" baseline="0" dirty="0" err="1" smtClean="0"/>
              <a:t>motto</a:t>
            </a:r>
            <a:r>
              <a:rPr lang="fr-BE" baseline="0" dirty="0" smtClean="0"/>
              <a:t>: « </a:t>
            </a:r>
            <a:r>
              <a:rPr lang="fr-BE" baseline="0" dirty="0" err="1" smtClean="0"/>
              <a:t>healthy</a:t>
            </a:r>
            <a:r>
              <a:rPr lang="fr-BE" baseline="0" dirty="0" smtClean="0"/>
              <a:t> all life long ». </a:t>
            </a:r>
          </a:p>
          <a:p>
            <a:r>
              <a:rPr lang="fr-BE" baseline="0" dirty="0" smtClean="0"/>
              <a:t>As « </a:t>
            </a:r>
            <a:r>
              <a:rPr lang="fr-BE" baseline="0" dirty="0" err="1" smtClean="0"/>
              <a:t>health</a:t>
            </a:r>
            <a:r>
              <a:rPr lang="fr-BE" baseline="0" dirty="0" smtClean="0"/>
              <a:t> » </a:t>
            </a:r>
            <a:r>
              <a:rPr lang="fr-BE" baseline="0" dirty="0" err="1" smtClean="0"/>
              <a:t>covers</a:t>
            </a:r>
            <a:r>
              <a:rPr lang="fr-BE" baseline="0" dirty="0" smtClean="0"/>
              <a:t> a </a:t>
            </a:r>
            <a:r>
              <a:rPr lang="fr-BE" baseline="0" dirty="0" err="1" smtClean="0"/>
              <a:t>wide</a:t>
            </a:r>
            <a:r>
              <a:rPr lang="fr-BE" baseline="0" dirty="0" smtClean="0"/>
              <a:t> area of topics and expertise, </a:t>
            </a:r>
            <a:r>
              <a:rPr lang="fr-BE" baseline="0" dirty="0" err="1" smtClean="0"/>
              <a:t>we</a:t>
            </a:r>
            <a:r>
              <a:rPr lang="fr-BE" baseline="0" dirty="0" smtClean="0"/>
              <a:t> </a:t>
            </a:r>
            <a:r>
              <a:rPr lang="fr-BE" baseline="0" dirty="0" err="1" smtClean="0"/>
              <a:t>obviously</a:t>
            </a:r>
            <a:r>
              <a:rPr lang="fr-BE" baseline="0" dirty="0" smtClean="0"/>
              <a:t> do not </a:t>
            </a:r>
            <a:r>
              <a:rPr lang="fr-BE" baseline="0" dirty="0" err="1" smtClean="0"/>
              <a:t>work</a:t>
            </a:r>
            <a:r>
              <a:rPr lang="fr-BE" baseline="0" dirty="0" smtClean="0"/>
              <a:t> </a:t>
            </a:r>
            <a:r>
              <a:rPr lang="fr-BE" baseline="0" dirty="0" err="1" smtClean="0"/>
              <a:t>alone</a:t>
            </a:r>
            <a:r>
              <a:rPr lang="fr-BE" baseline="0" dirty="0" smtClean="0"/>
              <a:t>, but </a:t>
            </a:r>
            <a:r>
              <a:rPr lang="fr-BE" baseline="0" dirty="0" err="1" smtClean="0"/>
              <a:t>we</a:t>
            </a:r>
            <a:r>
              <a:rPr lang="fr-BE" baseline="0" dirty="0" smtClean="0"/>
              <a:t> </a:t>
            </a:r>
            <a:r>
              <a:rPr lang="fr-BE" baseline="0" dirty="0" err="1" smtClean="0"/>
              <a:t>collaborate</a:t>
            </a:r>
            <a:r>
              <a:rPr lang="fr-BE" baseline="0" dirty="0" smtClean="0"/>
              <a:t> </a:t>
            </a:r>
            <a:r>
              <a:rPr lang="fr-BE" baseline="0" dirty="0" err="1" smtClean="0"/>
              <a:t>closely</a:t>
            </a:r>
            <a:r>
              <a:rPr lang="fr-BE" baseline="0" dirty="0" smtClean="0"/>
              <a:t> </a:t>
            </a:r>
            <a:r>
              <a:rPr lang="fr-BE" baseline="0" dirty="0" err="1" smtClean="0"/>
              <a:t>with</a:t>
            </a:r>
            <a:r>
              <a:rPr lang="fr-BE" baseline="0" dirty="0" smtClean="0"/>
              <a:t> a </a:t>
            </a:r>
            <a:r>
              <a:rPr lang="fr-BE" baseline="0" dirty="0" err="1" smtClean="0"/>
              <a:t>series</a:t>
            </a:r>
            <a:r>
              <a:rPr lang="fr-BE" baseline="0" dirty="0" smtClean="0"/>
              <a:t> of national, international and </a:t>
            </a:r>
            <a:r>
              <a:rPr lang="fr-BE" baseline="0" dirty="0" err="1" smtClean="0"/>
              <a:t>regional</a:t>
            </a:r>
            <a:r>
              <a:rPr lang="fr-BE" baseline="0" dirty="0" smtClean="0"/>
              <a:t> </a:t>
            </a:r>
            <a:r>
              <a:rPr lang="fr-BE" baseline="0" dirty="0" err="1" smtClean="0"/>
              <a:t>partners</a:t>
            </a:r>
            <a:r>
              <a:rPr lang="fr-BE" baseline="0" dirty="0" smtClean="0"/>
              <a:t> to </a:t>
            </a:r>
            <a:r>
              <a:rPr lang="fr-BE" baseline="0" dirty="0" err="1" smtClean="0"/>
              <a:t>make</a:t>
            </a:r>
            <a:r>
              <a:rPr lang="fr-BE" baseline="0" dirty="0" smtClean="0"/>
              <a:t> </a:t>
            </a:r>
            <a:r>
              <a:rPr lang="fr-BE" baseline="0" dirty="0" err="1" smtClean="0"/>
              <a:t>this</a:t>
            </a:r>
            <a:r>
              <a:rPr lang="fr-BE" baseline="0" dirty="0" smtClean="0"/>
              <a:t> </a:t>
            </a:r>
            <a:r>
              <a:rPr lang="fr-BE" baseline="0" dirty="0" err="1" smtClean="0"/>
              <a:t>happen</a:t>
            </a:r>
            <a:r>
              <a:rPr lang="fr-BE" baseline="0" dirty="0" smtClean="0"/>
              <a:t>. </a:t>
            </a:r>
          </a:p>
        </p:txBody>
      </p:sp>
      <p:sp>
        <p:nvSpPr>
          <p:cNvPr id="4" name="Slide Number Placeholder 3"/>
          <p:cNvSpPr>
            <a:spLocks noGrp="1"/>
          </p:cNvSpPr>
          <p:nvPr>
            <p:ph type="sldNum" sz="quarter" idx="10"/>
          </p:nvPr>
        </p:nvSpPr>
        <p:spPr/>
        <p:txBody>
          <a:bodyPr/>
          <a:lstStyle/>
          <a:p>
            <a:fld id="{09929560-9267-4A0D-9C12-28DEC81F28C9}" type="slidenum">
              <a:rPr lang="fr-BE" smtClean="0"/>
              <a:pPr/>
              <a:t>3</a:t>
            </a:fld>
            <a:endParaRPr lang="fr-BE"/>
          </a:p>
        </p:txBody>
      </p:sp>
    </p:spTree>
    <p:extLst>
      <p:ext uri="{BB962C8B-B14F-4D97-AF65-F5344CB8AC3E}">
        <p14:creationId xmlns:p14="http://schemas.microsoft.com/office/powerpoint/2010/main" val="1709879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Sciensano’s</a:t>
            </a:r>
            <a:r>
              <a:rPr lang="fr-BE" dirty="0" smtClean="0"/>
              <a:t> </a:t>
            </a:r>
            <a:r>
              <a:rPr lang="fr-BE" dirty="0" err="1" smtClean="0"/>
              <a:t>activities</a:t>
            </a:r>
            <a:r>
              <a:rPr lang="fr-BE" dirty="0" smtClean="0"/>
              <a:t> </a:t>
            </a:r>
            <a:r>
              <a:rPr lang="fr-BE" dirty="0" err="1" smtClean="0"/>
              <a:t>cover</a:t>
            </a:r>
            <a:r>
              <a:rPr lang="fr-BE" dirty="0" smtClean="0"/>
              <a:t> 6 large areas. XXXX </a:t>
            </a:r>
          </a:p>
          <a:p>
            <a:endParaRPr lang="fr-BE" dirty="0" smtClean="0"/>
          </a:p>
          <a:p>
            <a:r>
              <a:rPr lang="fr-BE" dirty="0" err="1" smtClean="0"/>
              <a:t>These</a:t>
            </a:r>
            <a:r>
              <a:rPr lang="fr-BE" dirty="0" smtClean="0"/>
              <a:t> </a:t>
            </a:r>
            <a:r>
              <a:rPr lang="fr-BE" dirty="0" err="1" smtClean="0"/>
              <a:t>domains</a:t>
            </a:r>
            <a:r>
              <a:rPr lang="fr-BE" dirty="0" smtClean="0"/>
              <a:t> are acting </a:t>
            </a:r>
            <a:r>
              <a:rPr lang="fr-BE" dirty="0" err="1" smtClean="0"/>
              <a:t>interconnected</a:t>
            </a:r>
            <a:r>
              <a:rPr lang="fr-BE" dirty="0" smtClean="0"/>
              <a:t> and </a:t>
            </a:r>
            <a:r>
              <a:rPr lang="fr-BE" dirty="0" err="1" smtClean="0"/>
              <a:t>cover</a:t>
            </a:r>
            <a:r>
              <a:rPr lang="fr-BE" baseline="0" dirty="0" smtClean="0"/>
              <a:t> a </a:t>
            </a:r>
            <a:r>
              <a:rPr lang="fr-BE" baseline="0" dirty="0" err="1" smtClean="0"/>
              <a:t>vast</a:t>
            </a:r>
            <a:r>
              <a:rPr lang="fr-BE" baseline="0" dirty="0" smtClean="0"/>
              <a:t> </a:t>
            </a:r>
            <a:r>
              <a:rPr lang="fr-BE" baseline="0" dirty="0" err="1" smtClean="0"/>
              <a:t>domain</a:t>
            </a:r>
            <a:r>
              <a:rPr lang="fr-BE" baseline="0" dirty="0" smtClean="0"/>
              <a:t> of public </a:t>
            </a:r>
            <a:r>
              <a:rPr lang="fr-BE" baseline="0" dirty="0" err="1" smtClean="0"/>
              <a:t>health</a:t>
            </a:r>
            <a:r>
              <a:rPr lang="fr-BE" baseline="0" dirty="0" smtClean="0"/>
              <a:t>. </a:t>
            </a:r>
            <a:r>
              <a:rPr lang="fr-BE" baseline="0" dirty="0" err="1" smtClean="0"/>
              <a:t>These</a:t>
            </a:r>
            <a:r>
              <a:rPr lang="fr-BE" baseline="0" dirty="0" smtClean="0"/>
              <a:t> actions </a:t>
            </a:r>
            <a:r>
              <a:rPr lang="fr-BE" dirty="0" smtClean="0"/>
              <a:t>are essential if </a:t>
            </a:r>
            <a:r>
              <a:rPr lang="fr-BE" dirty="0" err="1" smtClean="0"/>
              <a:t>Sciensano</a:t>
            </a:r>
            <a:r>
              <a:rPr lang="fr-BE" baseline="0" dirty="0" smtClean="0"/>
              <a:t> </a:t>
            </a:r>
            <a:r>
              <a:rPr lang="fr-BE" baseline="0" dirty="0" err="1" smtClean="0"/>
              <a:t>wants</a:t>
            </a:r>
            <a:r>
              <a:rPr lang="fr-BE" baseline="0" dirty="0" smtClean="0"/>
              <a:t> to </a:t>
            </a:r>
            <a:r>
              <a:rPr lang="fr-BE" baseline="0" dirty="0" err="1" smtClean="0"/>
              <a:t>contribute</a:t>
            </a:r>
            <a:r>
              <a:rPr lang="fr-BE" baseline="0" dirty="0" smtClean="0"/>
              <a:t> to the </a:t>
            </a:r>
            <a:r>
              <a:rPr lang="fr-BE" baseline="0" dirty="0" err="1" smtClean="0"/>
              <a:t>better</a:t>
            </a:r>
            <a:r>
              <a:rPr lang="fr-BE" baseline="0" dirty="0" smtClean="0"/>
              <a:t> </a:t>
            </a:r>
            <a:r>
              <a:rPr lang="fr-BE" baseline="0" dirty="0" err="1" smtClean="0"/>
              <a:t>understanding</a:t>
            </a:r>
            <a:r>
              <a:rPr lang="fr-BE" baseline="0" dirty="0" smtClean="0"/>
              <a:t> of the </a:t>
            </a:r>
            <a:r>
              <a:rPr lang="fr-BE" baseline="0" dirty="0" err="1" smtClean="0"/>
              <a:t>dynamic</a:t>
            </a:r>
            <a:r>
              <a:rPr lang="fr-BE" baseline="0" dirty="0" smtClean="0"/>
              <a:t> of the </a:t>
            </a:r>
            <a:r>
              <a:rPr lang="fr-BE" baseline="0" dirty="0" err="1" smtClean="0"/>
              <a:t>health</a:t>
            </a:r>
            <a:r>
              <a:rPr lang="fr-BE" baseline="0" dirty="0" smtClean="0"/>
              <a:t> of the </a:t>
            </a:r>
            <a:r>
              <a:rPr lang="fr-BE" baseline="0" dirty="0" err="1" smtClean="0"/>
              <a:t>Belgian</a:t>
            </a:r>
            <a:r>
              <a:rPr lang="fr-BE" baseline="0" dirty="0" smtClean="0"/>
              <a:t> population,  to </a:t>
            </a:r>
            <a:r>
              <a:rPr lang="fr-BE" baseline="0" dirty="0" err="1" smtClean="0"/>
              <a:t>understand</a:t>
            </a:r>
            <a:r>
              <a:rPr lang="fr-BE" baseline="0" dirty="0" smtClean="0"/>
              <a:t> the drivers of population </a:t>
            </a:r>
            <a:r>
              <a:rPr lang="fr-BE" baseline="0" dirty="0" err="1" smtClean="0"/>
              <a:t>health</a:t>
            </a:r>
            <a:r>
              <a:rPr lang="fr-BE" baseline="0" dirty="0" smtClean="0"/>
              <a:t> and to </a:t>
            </a:r>
            <a:r>
              <a:rPr lang="fr-BE" baseline="0" dirty="0" err="1" smtClean="0"/>
              <a:t>foster</a:t>
            </a:r>
            <a:r>
              <a:rPr lang="fr-BE" baseline="0" dirty="0" smtClean="0"/>
              <a:t> a high </a:t>
            </a:r>
            <a:r>
              <a:rPr lang="fr-BE" baseline="0" dirty="0" err="1" smtClean="0"/>
              <a:t>quality</a:t>
            </a:r>
            <a:r>
              <a:rPr lang="fr-BE" baseline="0" dirty="0" smtClean="0"/>
              <a:t> </a:t>
            </a:r>
            <a:r>
              <a:rPr lang="fr-BE" baseline="0" dirty="0" err="1" smtClean="0"/>
              <a:t>healthcare</a:t>
            </a:r>
            <a:r>
              <a:rPr lang="fr-BE" baseline="0" dirty="0" smtClean="0"/>
              <a:t> system. </a:t>
            </a:r>
          </a:p>
          <a:p>
            <a:endParaRPr lang="fr-BE" baseline="0" dirty="0" smtClean="0"/>
          </a:p>
          <a:p>
            <a:r>
              <a:rPr lang="fr-BE" baseline="0" dirty="0" smtClean="0"/>
              <a:t>An efficient </a:t>
            </a:r>
            <a:r>
              <a:rPr lang="fr-BE" baseline="0" dirty="0" err="1" smtClean="0"/>
              <a:t>health</a:t>
            </a:r>
            <a:r>
              <a:rPr lang="fr-BE" baseline="0" dirty="0" smtClean="0"/>
              <a:t> information system </a:t>
            </a:r>
            <a:r>
              <a:rPr lang="fr-BE" baseline="0" dirty="0" err="1" smtClean="0"/>
              <a:t>is</a:t>
            </a:r>
            <a:r>
              <a:rPr lang="fr-BE" baseline="0" dirty="0" smtClean="0"/>
              <a:t> in </a:t>
            </a:r>
            <a:r>
              <a:rPr lang="fr-BE" baseline="0" dirty="0" err="1" smtClean="0"/>
              <a:t>this</a:t>
            </a:r>
            <a:r>
              <a:rPr lang="fr-BE" baseline="0" dirty="0" smtClean="0"/>
              <a:t> </a:t>
            </a:r>
            <a:r>
              <a:rPr lang="fr-BE" baseline="0" dirty="0" err="1" smtClean="0"/>
              <a:t>endavour</a:t>
            </a:r>
            <a:r>
              <a:rPr lang="fr-BE" baseline="0" dirty="0" smtClean="0"/>
              <a:t> essential. </a:t>
            </a:r>
            <a:endParaRPr lang="fr-BE" dirty="0"/>
          </a:p>
        </p:txBody>
      </p:sp>
      <p:sp>
        <p:nvSpPr>
          <p:cNvPr id="4" name="Slide Number Placeholder 3"/>
          <p:cNvSpPr>
            <a:spLocks noGrp="1"/>
          </p:cNvSpPr>
          <p:nvPr>
            <p:ph type="sldNum" sz="quarter" idx="10"/>
          </p:nvPr>
        </p:nvSpPr>
        <p:spPr/>
        <p:txBody>
          <a:bodyPr/>
          <a:lstStyle/>
          <a:p>
            <a:fld id="{816F8E7E-6081-41F0-A4EA-D4871BD28090}" type="slidenum">
              <a:rPr lang="fr-BE" smtClean="0"/>
              <a:t>4</a:t>
            </a:fld>
            <a:endParaRPr lang="fr-BE"/>
          </a:p>
        </p:txBody>
      </p:sp>
    </p:spTree>
    <p:extLst>
      <p:ext uri="{BB962C8B-B14F-4D97-AF65-F5344CB8AC3E}">
        <p14:creationId xmlns:p14="http://schemas.microsoft.com/office/powerpoint/2010/main" val="3334007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Health</a:t>
            </a:r>
            <a:r>
              <a:rPr lang="fr-BE" baseline="0" dirty="0" smtClean="0"/>
              <a:t> Information </a:t>
            </a:r>
            <a:r>
              <a:rPr lang="fr-BE" baseline="0" dirty="0" err="1" smtClean="0"/>
              <a:t>is</a:t>
            </a:r>
            <a:r>
              <a:rPr lang="fr-BE" baseline="0" dirty="0" smtClean="0"/>
              <a:t> the </a:t>
            </a:r>
            <a:r>
              <a:rPr lang="fr-BE" baseline="0" dirty="0" err="1" smtClean="0"/>
              <a:t>beating</a:t>
            </a:r>
            <a:r>
              <a:rPr lang="fr-BE" baseline="0" dirty="0" smtClean="0"/>
              <a:t> </a:t>
            </a:r>
            <a:r>
              <a:rPr lang="fr-BE" baseline="0" dirty="0" err="1" smtClean="0"/>
              <a:t>heart</a:t>
            </a:r>
            <a:r>
              <a:rPr lang="fr-BE" baseline="0" dirty="0" smtClean="0"/>
              <a:t> of </a:t>
            </a:r>
            <a:r>
              <a:rPr lang="fr-BE" baseline="0" dirty="0" err="1" smtClean="0"/>
              <a:t>Sciensano</a:t>
            </a:r>
            <a:endParaRPr lang="fr-BE" baseline="0" dirty="0" smtClean="0"/>
          </a:p>
          <a:p>
            <a:endParaRPr lang="fr-BE" baseline="0" dirty="0" smtClean="0"/>
          </a:p>
          <a:p>
            <a:r>
              <a:rPr lang="fr-BE" baseline="0" dirty="0" err="1" smtClean="0"/>
              <a:t>Within</a:t>
            </a:r>
            <a:r>
              <a:rPr lang="fr-BE" baseline="0" dirty="0" smtClean="0"/>
              <a:t> the JA </a:t>
            </a:r>
            <a:r>
              <a:rPr lang="fr-BE" baseline="0" dirty="0" err="1" smtClean="0"/>
              <a:t>InfAct</a:t>
            </a:r>
            <a:r>
              <a:rPr lang="fr-BE" baseline="0" dirty="0" smtClean="0"/>
              <a:t>, </a:t>
            </a:r>
            <a:r>
              <a:rPr lang="fr-BE" baseline="0" dirty="0" err="1" smtClean="0"/>
              <a:t>next</a:t>
            </a:r>
            <a:r>
              <a:rPr lang="fr-BE" baseline="0" dirty="0" smtClean="0"/>
              <a:t> to the coordination, </a:t>
            </a:r>
            <a:r>
              <a:rPr lang="fr-BE" baseline="0" dirty="0" err="1" smtClean="0"/>
              <a:t>Sciensano</a:t>
            </a:r>
            <a:r>
              <a:rPr lang="fr-BE" baseline="0" dirty="0" smtClean="0"/>
              <a:t> </a:t>
            </a:r>
            <a:r>
              <a:rPr lang="fr-BE" baseline="0" dirty="0" err="1" smtClean="0"/>
              <a:t>is</a:t>
            </a:r>
            <a:r>
              <a:rPr lang="fr-BE" baseline="0" dirty="0" smtClean="0"/>
              <a:t> </a:t>
            </a:r>
            <a:r>
              <a:rPr lang="fr-BE" baseline="0" dirty="0" err="1" smtClean="0"/>
              <a:t>leading</a:t>
            </a:r>
            <a:r>
              <a:rPr lang="fr-BE" baseline="0" dirty="0" smtClean="0"/>
              <a:t> the </a:t>
            </a:r>
            <a:r>
              <a:rPr lang="fr-BE" baseline="0" dirty="0" err="1" smtClean="0"/>
              <a:t>realisation</a:t>
            </a:r>
            <a:r>
              <a:rPr lang="fr-BE" baseline="0" dirty="0" smtClean="0"/>
              <a:t> of 3 important </a:t>
            </a:r>
            <a:r>
              <a:rPr lang="fr-BE" baseline="0" dirty="0" err="1" smtClean="0"/>
              <a:t>outcomes</a:t>
            </a:r>
            <a:r>
              <a:rPr lang="fr-BE" baseline="0" dirty="0" smtClean="0"/>
              <a:t>:</a:t>
            </a:r>
          </a:p>
          <a:p>
            <a:pPr marL="171450" indent="-171450">
              <a:buFont typeface="Arial" panose="020B0604020202020204" pitchFamily="34" charset="0"/>
              <a:buChar char="•"/>
            </a:pPr>
            <a:r>
              <a:rPr lang="fr-BE" baseline="0" dirty="0" smtClean="0"/>
              <a:t>In collaboration </a:t>
            </a:r>
            <a:r>
              <a:rPr lang="fr-BE" baseline="0" dirty="0" err="1" smtClean="0"/>
              <a:t>with</a:t>
            </a:r>
            <a:r>
              <a:rPr lang="fr-BE" baseline="0" dirty="0" smtClean="0"/>
              <a:t> the Ministry of </a:t>
            </a:r>
            <a:r>
              <a:rPr lang="fr-BE" baseline="0" dirty="0" err="1" smtClean="0"/>
              <a:t>Health</a:t>
            </a:r>
            <a:r>
              <a:rPr lang="fr-BE" baseline="0" dirty="0" smtClean="0"/>
              <a:t>, </a:t>
            </a:r>
            <a:r>
              <a:rPr lang="fr-BE" baseline="0" dirty="0" err="1" smtClean="0"/>
              <a:t>Sciensano</a:t>
            </a:r>
            <a:r>
              <a:rPr lang="fr-BE" baseline="0" dirty="0" smtClean="0"/>
              <a:t> </a:t>
            </a:r>
            <a:r>
              <a:rPr lang="fr-BE" baseline="0" dirty="0" err="1" smtClean="0"/>
              <a:t>worked</a:t>
            </a:r>
            <a:r>
              <a:rPr lang="fr-BE" baseline="0" dirty="0" smtClean="0"/>
              <a:t> at the set up of a National Population </a:t>
            </a:r>
            <a:r>
              <a:rPr lang="fr-BE" baseline="0" dirty="0" err="1" smtClean="0"/>
              <a:t>Health</a:t>
            </a:r>
            <a:r>
              <a:rPr lang="fr-BE" baseline="0" dirty="0" smtClean="0"/>
              <a:t> Information </a:t>
            </a:r>
            <a:r>
              <a:rPr lang="fr-BE" baseline="0" dirty="0" err="1" smtClean="0"/>
              <a:t>Node</a:t>
            </a:r>
            <a:r>
              <a:rPr lang="fr-BE" baseline="0" dirty="0" smtClean="0"/>
              <a:t>. The National </a:t>
            </a:r>
            <a:r>
              <a:rPr lang="fr-BE" baseline="0" dirty="0" err="1" smtClean="0"/>
              <a:t>Health</a:t>
            </a:r>
            <a:r>
              <a:rPr lang="fr-BE" baseline="0" dirty="0" smtClean="0"/>
              <a:t> Information </a:t>
            </a:r>
            <a:r>
              <a:rPr lang="fr-BE" baseline="0" dirty="0" err="1" smtClean="0"/>
              <a:t>Node</a:t>
            </a:r>
            <a:r>
              <a:rPr lang="fr-BE" baseline="0" dirty="0" smtClean="0"/>
              <a:t> </a:t>
            </a:r>
            <a:r>
              <a:rPr lang="fr-BE" baseline="0" dirty="0" err="1" smtClean="0"/>
              <a:t>brings</a:t>
            </a:r>
            <a:r>
              <a:rPr lang="fr-BE" baseline="0" dirty="0" smtClean="0"/>
              <a:t> </a:t>
            </a:r>
            <a:r>
              <a:rPr lang="fr-BE" baseline="0" dirty="0" err="1" smtClean="0"/>
              <a:t>together</a:t>
            </a:r>
            <a:r>
              <a:rPr lang="fr-BE" baseline="0" dirty="0" smtClean="0"/>
              <a:t> all </a:t>
            </a:r>
            <a:r>
              <a:rPr lang="fr-BE" baseline="0" dirty="0" err="1" smtClean="0"/>
              <a:t>Belgian</a:t>
            </a:r>
            <a:r>
              <a:rPr lang="fr-BE" baseline="0" dirty="0" smtClean="0"/>
              <a:t> </a:t>
            </a:r>
            <a:r>
              <a:rPr lang="fr-BE" baseline="0" dirty="0" err="1" smtClean="0"/>
              <a:t>actors</a:t>
            </a:r>
            <a:r>
              <a:rPr lang="fr-BE" baseline="0" dirty="0" smtClean="0"/>
              <a:t> and institutions </a:t>
            </a:r>
            <a:r>
              <a:rPr lang="fr-BE" baseline="0" dirty="0" err="1" smtClean="0"/>
              <a:t>involved</a:t>
            </a:r>
            <a:r>
              <a:rPr lang="fr-BE" baseline="0" dirty="0" smtClean="0"/>
              <a:t> in </a:t>
            </a:r>
            <a:r>
              <a:rPr lang="fr-BE" baseline="0" dirty="0" err="1" smtClean="0"/>
              <a:t>health</a:t>
            </a:r>
            <a:r>
              <a:rPr lang="fr-BE" baseline="0" dirty="0" smtClean="0"/>
              <a:t> </a:t>
            </a:r>
            <a:r>
              <a:rPr lang="fr-BE" baseline="0" dirty="0" err="1" smtClean="0"/>
              <a:t>informaton</a:t>
            </a:r>
            <a:r>
              <a:rPr lang="fr-BE" baseline="0" dirty="0" smtClean="0"/>
              <a:t>. </a:t>
            </a:r>
            <a:r>
              <a:rPr lang="fr-BE" baseline="0" dirty="0" err="1" smtClean="0"/>
              <a:t>Such</a:t>
            </a:r>
            <a:r>
              <a:rPr lang="fr-BE" baseline="0" dirty="0" smtClean="0"/>
              <a:t> </a:t>
            </a:r>
            <a:r>
              <a:rPr lang="fr-BE" baseline="0" dirty="0" err="1" smtClean="0"/>
              <a:t>activity</a:t>
            </a:r>
            <a:r>
              <a:rPr lang="fr-BE" baseline="0" dirty="0" smtClean="0"/>
              <a:t> </a:t>
            </a:r>
            <a:r>
              <a:rPr lang="fr-BE" baseline="0" dirty="0" err="1" smtClean="0"/>
              <a:t>seems</a:t>
            </a:r>
            <a:r>
              <a:rPr lang="fr-BE" baseline="0" dirty="0" smtClean="0"/>
              <a:t> trivial, but a </a:t>
            </a:r>
            <a:r>
              <a:rPr lang="fr-BE" baseline="0" dirty="0" err="1" smtClean="0"/>
              <a:t>European</a:t>
            </a:r>
            <a:r>
              <a:rPr lang="fr-BE" baseline="0" dirty="0" smtClean="0"/>
              <a:t> </a:t>
            </a:r>
            <a:r>
              <a:rPr lang="fr-BE" baseline="0" dirty="0" err="1" smtClean="0"/>
              <a:t>health</a:t>
            </a:r>
            <a:r>
              <a:rPr lang="fr-BE" baseline="0" dirty="0" smtClean="0"/>
              <a:t> Information </a:t>
            </a:r>
            <a:r>
              <a:rPr lang="fr-BE" baseline="0" dirty="0" err="1" smtClean="0"/>
              <a:t>can</a:t>
            </a:r>
            <a:r>
              <a:rPr lang="fr-BE" baseline="0" dirty="0" smtClean="0"/>
              <a:t> </a:t>
            </a:r>
            <a:r>
              <a:rPr lang="fr-BE" baseline="0" dirty="0" err="1" smtClean="0"/>
              <a:t>only</a:t>
            </a:r>
            <a:r>
              <a:rPr lang="fr-BE" baseline="0" dirty="0" smtClean="0"/>
              <a:t> </a:t>
            </a:r>
            <a:r>
              <a:rPr lang="fr-BE" baseline="0" dirty="0" err="1" smtClean="0"/>
              <a:t>exist</a:t>
            </a:r>
            <a:r>
              <a:rPr lang="fr-BE" baseline="0" dirty="0" smtClean="0"/>
              <a:t> if </a:t>
            </a:r>
            <a:r>
              <a:rPr lang="fr-BE" baseline="0" dirty="0" err="1" smtClean="0"/>
              <a:t>MSs</a:t>
            </a:r>
            <a:r>
              <a:rPr lang="fr-BE" baseline="0" dirty="0" smtClean="0"/>
              <a:t> </a:t>
            </a:r>
            <a:r>
              <a:rPr lang="fr-BE" baseline="0" dirty="0" err="1" smtClean="0"/>
              <a:t>themselves</a:t>
            </a:r>
            <a:r>
              <a:rPr lang="fr-BE" baseline="0" dirty="0" smtClean="0"/>
              <a:t> have a </a:t>
            </a:r>
            <a:r>
              <a:rPr lang="fr-BE" baseline="0" dirty="0" err="1" smtClean="0"/>
              <a:t>strong</a:t>
            </a:r>
            <a:r>
              <a:rPr lang="fr-BE" baseline="0" dirty="0" smtClean="0"/>
              <a:t> and efficient </a:t>
            </a:r>
            <a:r>
              <a:rPr lang="fr-BE" baseline="0" dirty="0" err="1" smtClean="0"/>
              <a:t>health</a:t>
            </a:r>
            <a:r>
              <a:rPr lang="fr-BE" baseline="0" dirty="0" smtClean="0"/>
              <a:t> information system.</a:t>
            </a:r>
          </a:p>
          <a:p>
            <a:pPr marL="171450" indent="-171450">
              <a:buFont typeface="Arial" panose="020B0604020202020204" pitchFamily="34" charset="0"/>
              <a:buChar char="•"/>
            </a:pPr>
            <a:r>
              <a:rPr lang="fr-BE" baseline="0" dirty="0" err="1" smtClean="0"/>
              <a:t>Within</a:t>
            </a:r>
            <a:r>
              <a:rPr lang="fr-BE" baseline="0" dirty="0" smtClean="0"/>
              <a:t> the JA, </a:t>
            </a:r>
            <a:r>
              <a:rPr lang="fr-BE" baseline="0" dirty="0" err="1" smtClean="0"/>
              <a:t>Belgium</a:t>
            </a:r>
            <a:r>
              <a:rPr lang="fr-BE" baseline="0" dirty="0" smtClean="0"/>
              <a:t> has </a:t>
            </a:r>
            <a:r>
              <a:rPr lang="fr-BE" baseline="0" dirty="0" err="1" smtClean="0"/>
              <a:t>participated</a:t>
            </a:r>
            <a:r>
              <a:rPr lang="fr-BE" baseline="0" dirty="0" smtClean="0"/>
              <a:t> in a </a:t>
            </a:r>
            <a:r>
              <a:rPr lang="fr-BE" baseline="0" dirty="0" err="1" smtClean="0"/>
              <a:t>peer</a:t>
            </a:r>
            <a:r>
              <a:rPr lang="fr-BE" baseline="0" dirty="0" smtClean="0"/>
              <a:t> </a:t>
            </a:r>
            <a:r>
              <a:rPr lang="fr-BE" baseline="0" dirty="0" err="1" smtClean="0"/>
              <a:t>review</a:t>
            </a:r>
            <a:r>
              <a:rPr lang="fr-BE" baseline="0" dirty="0" smtClean="0"/>
              <a:t> </a:t>
            </a:r>
            <a:r>
              <a:rPr lang="fr-BE" baseline="0" dirty="0" err="1" smtClean="0"/>
              <a:t>assessment</a:t>
            </a:r>
            <a:r>
              <a:rPr lang="fr-BE" baseline="0" dirty="0" smtClean="0"/>
              <a:t> of the </a:t>
            </a:r>
            <a:r>
              <a:rPr lang="fr-BE" baseline="0" dirty="0" err="1" smtClean="0"/>
              <a:t>health</a:t>
            </a:r>
            <a:r>
              <a:rPr lang="fr-BE" baseline="0" dirty="0" smtClean="0"/>
              <a:t> information system. It has </a:t>
            </a:r>
            <a:r>
              <a:rPr lang="fr-BE" baseline="0" dirty="0" err="1" smtClean="0"/>
              <a:t>participated</a:t>
            </a:r>
            <a:r>
              <a:rPr lang="fr-BE" baseline="0" dirty="0" smtClean="0"/>
              <a:t> in the </a:t>
            </a:r>
            <a:r>
              <a:rPr lang="fr-BE" baseline="0" dirty="0" err="1" smtClean="0"/>
              <a:t>evaluation</a:t>
            </a:r>
            <a:r>
              <a:rPr lang="fr-BE" baseline="0" dirty="0" smtClean="0"/>
              <a:t> of </a:t>
            </a:r>
            <a:r>
              <a:rPr lang="fr-BE" baseline="0" dirty="0" err="1" smtClean="0"/>
              <a:t>two</a:t>
            </a:r>
            <a:r>
              <a:rPr lang="fr-BE" baseline="0" dirty="0" smtClean="0"/>
              <a:t> </a:t>
            </a:r>
            <a:r>
              <a:rPr lang="fr-BE" baseline="0" dirty="0" err="1" smtClean="0"/>
              <a:t>other</a:t>
            </a:r>
            <a:r>
              <a:rPr lang="fr-BE" baseline="0" dirty="0" smtClean="0"/>
              <a:t> countries and has been </a:t>
            </a:r>
            <a:r>
              <a:rPr lang="fr-BE" baseline="0" dirty="0" err="1" smtClean="0"/>
              <a:t>evaluated</a:t>
            </a:r>
            <a:r>
              <a:rPr lang="fr-BE" baseline="0" dirty="0" smtClean="0"/>
              <a:t> by </a:t>
            </a:r>
            <a:r>
              <a:rPr lang="fr-BE" baseline="0" dirty="0" err="1" smtClean="0"/>
              <a:t>two</a:t>
            </a:r>
            <a:r>
              <a:rPr lang="fr-BE" baseline="0" dirty="0" smtClean="0"/>
              <a:t> </a:t>
            </a:r>
            <a:r>
              <a:rPr lang="fr-BE" baseline="0" dirty="0" err="1" smtClean="0"/>
              <a:t>MSs</a:t>
            </a:r>
            <a:r>
              <a:rPr lang="fr-BE" baseline="0" dirty="0" smtClean="0"/>
              <a:t>. </a:t>
            </a:r>
            <a:r>
              <a:rPr lang="fr-BE" baseline="0" dirty="0" err="1" smtClean="0"/>
              <a:t>Using</a:t>
            </a:r>
            <a:r>
              <a:rPr lang="fr-BE" baseline="0" dirty="0" smtClean="0"/>
              <a:t> </a:t>
            </a:r>
            <a:r>
              <a:rPr lang="fr-BE" baseline="0" dirty="0" err="1" smtClean="0"/>
              <a:t>this</a:t>
            </a:r>
            <a:r>
              <a:rPr lang="fr-BE" baseline="0" dirty="0" smtClean="0"/>
              <a:t> interactive </a:t>
            </a:r>
            <a:r>
              <a:rPr lang="fr-BE" baseline="0" dirty="0" err="1" smtClean="0"/>
              <a:t>processes</a:t>
            </a:r>
            <a:r>
              <a:rPr lang="fr-BE" baseline="0" dirty="0" smtClean="0"/>
              <a:t>, the </a:t>
            </a:r>
            <a:r>
              <a:rPr lang="fr-BE" baseline="0" dirty="0" err="1" smtClean="0"/>
              <a:t>aim</a:t>
            </a:r>
            <a:r>
              <a:rPr lang="fr-BE" baseline="0" dirty="0" smtClean="0"/>
              <a:t> of </a:t>
            </a:r>
            <a:r>
              <a:rPr lang="fr-BE" baseline="0" dirty="0" err="1" smtClean="0"/>
              <a:t>this</a:t>
            </a:r>
            <a:r>
              <a:rPr lang="fr-BE" baseline="0" dirty="0" smtClean="0"/>
              <a:t> </a:t>
            </a:r>
            <a:r>
              <a:rPr lang="fr-BE" baseline="0" dirty="0" err="1" smtClean="0"/>
              <a:t>InfACT</a:t>
            </a:r>
            <a:r>
              <a:rPr lang="fr-BE" baseline="0" dirty="0" smtClean="0"/>
              <a:t> </a:t>
            </a:r>
            <a:r>
              <a:rPr lang="fr-BE" baseline="0" dirty="0" err="1" smtClean="0"/>
              <a:t>activity</a:t>
            </a:r>
            <a:r>
              <a:rPr lang="fr-BE" baseline="0" dirty="0" smtClean="0"/>
              <a:t> </a:t>
            </a:r>
            <a:r>
              <a:rPr lang="fr-BE" baseline="0" dirty="0" err="1" smtClean="0"/>
              <a:t>is</a:t>
            </a:r>
            <a:r>
              <a:rPr lang="fr-BE" baseline="0" dirty="0" smtClean="0"/>
              <a:t> to use the </a:t>
            </a:r>
            <a:r>
              <a:rPr lang="fr-BE" baseline="0" dirty="0" err="1" smtClean="0"/>
              <a:t>lesson</a:t>
            </a:r>
            <a:r>
              <a:rPr lang="fr-BE" baseline="0" dirty="0" smtClean="0"/>
              <a:t> </a:t>
            </a:r>
            <a:r>
              <a:rPr lang="fr-BE" baseline="0" dirty="0" err="1" smtClean="0"/>
              <a:t>learned</a:t>
            </a:r>
            <a:r>
              <a:rPr lang="fr-BE" baseline="0" dirty="0" smtClean="0"/>
              <a:t> to </a:t>
            </a:r>
            <a:r>
              <a:rPr lang="fr-BE" baseline="0" dirty="0" err="1" smtClean="0"/>
              <a:t>strenghten</a:t>
            </a:r>
            <a:r>
              <a:rPr lang="fr-BE" baseline="0" dirty="0" smtClean="0"/>
              <a:t> </a:t>
            </a:r>
            <a:r>
              <a:rPr lang="fr-BE" baseline="0" dirty="0" err="1" smtClean="0"/>
              <a:t>health</a:t>
            </a:r>
            <a:r>
              <a:rPr lang="fr-BE" baseline="0" dirty="0" smtClean="0"/>
              <a:t> information </a:t>
            </a:r>
            <a:r>
              <a:rPr lang="fr-BE" baseline="0" dirty="0" err="1" smtClean="0"/>
              <a:t>systems</a:t>
            </a:r>
            <a:r>
              <a:rPr lang="fr-BE" baseline="0" dirty="0" smtClean="0"/>
              <a:t> in </a:t>
            </a:r>
            <a:r>
              <a:rPr lang="fr-BE" baseline="0" dirty="0" err="1" smtClean="0"/>
              <a:t>MSs</a:t>
            </a:r>
            <a:r>
              <a:rPr lang="fr-BE" baseline="0" dirty="0" smtClean="0"/>
              <a:t>.</a:t>
            </a:r>
          </a:p>
          <a:p>
            <a:pPr marL="171450" indent="-171450">
              <a:buFont typeface="Arial" panose="020B0604020202020204" pitchFamily="34" charset="0"/>
              <a:buChar char="•"/>
            </a:pPr>
            <a:r>
              <a:rPr lang="fr-BE" baseline="0" dirty="0" err="1" smtClean="0"/>
              <a:t>Knowledge</a:t>
            </a:r>
            <a:r>
              <a:rPr lang="fr-BE" baseline="0" dirty="0" smtClean="0"/>
              <a:t> translation </a:t>
            </a:r>
            <a:r>
              <a:rPr lang="fr-BE" baseline="0" dirty="0" err="1" smtClean="0"/>
              <a:t>into</a:t>
            </a:r>
            <a:r>
              <a:rPr lang="fr-BE" baseline="0" dirty="0" smtClean="0"/>
              <a:t> actionnable </a:t>
            </a:r>
            <a:r>
              <a:rPr lang="fr-BE" baseline="0" dirty="0" err="1" smtClean="0"/>
              <a:t>policies</a:t>
            </a:r>
            <a:r>
              <a:rPr lang="fr-BE" baseline="0" dirty="0" smtClean="0"/>
              <a:t> </a:t>
            </a:r>
            <a:r>
              <a:rPr lang="fr-BE" baseline="0" dirty="0" err="1" smtClean="0"/>
              <a:t>is</a:t>
            </a:r>
            <a:r>
              <a:rPr lang="fr-BE" baseline="0" dirty="0" smtClean="0"/>
              <a:t> a high </a:t>
            </a:r>
            <a:r>
              <a:rPr lang="fr-BE" baseline="0" dirty="0" err="1" smtClean="0"/>
              <a:t>priority</a:t>
            </a:r>
            <a:r>
              <a:rPr lang="fr-BE" baseline="0" dirty="0" smtClean="0"/>
              <a:t> </a:t>
            </a:r>
            <a:r>
              <a:rPr lang="fr-BE" baseline="0" dirty="0" err="1" smtClean="0"/>
              <a:t>within</a:t>
            </a:r>
            <a:r>
              <a:rPr lang="fr-BE" baseline="0" dirty="0" smtClean="0"/>
              <a:t> the </a:t>
            </a:r>
            <a:r>
              <a:rPr lang="fr-BE" baseline="0" dirty="0" err="1" smtClean="0"/>
              <a:t>Sciensano</a:t>
            </a:r>
            <a:r>
              <a:rPr lang="fr-BE" baseline="0" dirty="0" smtClean="0"/>
              <a:t> </a:t>
            </a:r>
            <a:r>
              <a:rPr lang="fr-BE" baseline="0" dirty="0" err="1" smtClean="0"/>
              <a:t>strategy</a:t>
            </a:r>
            <a:r>
              <a:rPr lang="fr-BE" baseline="0" dirty="0" smtClean="0"/>
              <a:t>.  </a:t>
            </a:r>
          </a:p>
          <a:p>
            <a:pPr marL="457200" lvl="1" indent="0">
              <a:buFont typeface="Arial" panose="020B0604020202020204" pitchFamily="34" charset="0"/>
              <a:buNone/>
            </a:pPr>
            <a:r>
              <a:rPr lang="fr-BE" baseline="0" dirty="0" err="1" smtClean="0"/>
              <a:t>Sciensano</a:t>
            </a:r>
            <a:r>
              <a:rPr lang="fr-BE" baseline="0" dirty="0" smtClean="0"/>
              <a:t> </a:t>
            </a:r>
            <a:r>
              <a:rPr lang="fr-BE" baseline="0" dirty="0" err="1" smtClean="0"/>
              <a:t>wants</a:t>
            </a:r>
            <a:r>
              <a:rPr lang="fr-BE" baseline="0" dirty="0" smtClean="0"/>
              <a:t> to focus on </a:t>
            </a:r>
            <a:r>
              <a:rPr lang="fr-BE" baseline="0" dirty="0" err="1" smtClean="0"/>
              <a:t>better</a:t>
            </a:r>
            <a:r>
              <a:rPr lang="fr-BE" baseline="0" dirty="0" smtClean="0"/>
              <a:t> </a:t>
            </a:r>
            <a:r>
              <a:rPr lang="fr-BE" baseline="0" dirty="0" err="1" smtClean="0"/>
              <a:t>knowledge</a:t>
            </a:r>
            <a:r>
              <a:rPr lang="fr-BE" baseline="0" dirty="0" smtClean="0"/>
              <a:t> translation </a:t>
            </a:r>
            <a:r>
              <a:rPr lang="fr-BE" baseline="0" dirty="0" err="1" smtClean="0"/>
              <a:t>research</a:t>
            </a:r>
            <a:endParaRPr lang="fr-BE" baseline="0" dirty="0" smtClean="0"/>
          </a:p>
          <a:p>
            <a:pPr marL="457200" lvl="1" indent="0">
              <a:buFont typeface="Arial" panose="020B0604020202020204" pitchFamily="34" charset="0"/>
              <a:buNone/>
            </a:pPr>
            <a:r>
              <a:rPr lang="fr-BE" baseline="0" dirty="0" err="1" smtClean="0"/>
              <a:t>Currently</a:t>
            </a:r>
            <a:r>
              <a:rPr lang="fr-BE" baseline="0" dirty="0" smtClean="0"/>
              <a:t> </a:t>
            </a:r>
            <a:r>
              <a:rPr lang="fr-BE" baseline="0" dirty="0" err="1" smtClean="0"/>
              <a:t>Sciensano</a:t>
            </a:r>
            <a:r>
              <a:rPr lang="fr-BE" baseline="0" dirty="0" smtClean="0"/>
              <a:t> </a:t>
            </a:r>
            <a:r>
              <a:rPr lang="fr-BE" baseline="0" dirty="0" err="1" smtClean="0"/>
              <a:t>is</a:t>
            </a:r>
            <a:r>
              <a:rPr lang="fr-BE" baseline="0" dirty="0" smtClean="0"/>
              <a:t> </a:t>
            </a:r>
            <a:r>
              <a:rPr lang="fr-BE" baseline="0" dirty="0" err="1" smtClean="0"/>
              <a:t>hosting</a:t>
            </a:r>
            <a:r>
              <a:rPr lang="fr-BE" baseline="0" dirty="0" smtClean="0"/>
              <a:t> a Mary Curry post-doc to </a:t>
            </a:r>
            <a:r>
              <a:rPr lang="fr-BE" baseline="0" dirty="0" err="1" smtClean="0"/>
              <a:t>work</a:t>
            </a:r>
            <a:r>
              <a:rPr lang="fr-BE" baseline="0" dirty="0" smtClean="0"/>
              <a:t> on the </a:t>
            </a:r>
            <a:r>
              <a:rPr lang="fr-BE" baseline="0" dirty="0" err="1" smtClean="0"/>
              <a:t>development</a:t>
            </a:r>
            <a:r>
              <a:rPr lang="fr-BE" baseline="0" dirty="0" smtClean="0"/>
              <a:t> of a </a:t>
            </a:r>
            <a:r>
              <a:rPr lang="fr-BE" baseline="0" dirty="0" err="1" smtClean="0"/>
              <a:t>Health</a:t>
            </a:r>
            <a:r>
              <a:rPr lang="fr-BE" baseline="0" dirty="0" smtClean="0"/>
              <a:t> Information Impact </a:t>
            </a:r>
            <a:r>
              <a:rPr lang="fr-BE" baseline="0" dirty="0" err="1" smtClean="0"/>
              <a:t>Assessment</a:t>
            </a:r>
            <a:r>
              <a:rPr lang="fr-BE" baseline="0" dirty="0" smtClean="0"/>
              <a:t> Index</a:t>
            </a:r>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5</a:t>
            </a:fld>
            <a:endParaRPr lang="fr-BE"/>
          </a:p>
        </p:txBody>
      </p:sp>
    </p:spTree>
    <p:extLst>
      <p:ext uri="{BB962C8B-B14F-4D97-AF65-F5344CB8AC3E}">
        <p14:creationId xmlns:p14="http://schemas.microsoft.com/office/powerpoint/2010/main" val="1951092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Sciensano</a:t>
            </a:r>
            <a:r>
              <a:rPr lang="fr-BE" baseline="0" dirty="0" smtClean="0"/>
              <a:t> has </a:t>
            </a:r>
            <a:r>
              <a:rPr lang="fr-BE" baseline="0" dirty="0" err="1" smtClean="0"/>
              <a:t>build</a:t>
            </a:r>
            <a:r>
              <a:rPr lang="fr-BE" baseline="0" dirty="0" smtClean="0"/>
              <a:t> a </a:t>
            </a:r>
            <a:r>
              <a:rPr lang="fr-BE" baseline="0" dirty="0" err="1" smtClean="0"/>
              <a:t>substantial</a:t>
            </a:r>
            <a:r>
              <a:rPr lang="fr-BE" baseline="0" dirty="0" smtClean="0"/>
              <a:t> </a:t>
            </a:r>
            <a:r>
              <a:rPr lang="fr-BE" baseline="0" dirty="0" err="1" smtClean="0"/>
              <a:t>experience</a:t>
            </a:r>
            <a:r>
              <a:rPr lang="fr-BE" baseline="0" dirty="0" smtClean="0"/>
              <a:t> in </a:t>
            </a:r>
            <a:r>
              <a:rPr lang="fr-BE" baseline="0" dirty="0" err="1" smtClean="0"/>
              <a:t>enriching</a:t>
            </a:r>
            <a:r>
              <a:rPr lang="fr-BE" baseline="0" dirty="0" smtClean="0"/>
              <a:t> data sources </a:t>
            </a:r>
            <a:r>
              <a:rPr lang="fr-BE" baseline="0" dirty="0" err="1" smtClean="0"/>
              <a:t>such</a:t>
            </a:r>
            <a:r>
              <a:rPr lang="fr-BE" baseline="0" dirty="0" smtClean="0"/>
              <a:t> as </a:t>
            </a:r>
            <a:r>
              <a:rPr lang="fr-BE" baseline="0" dirty="0" err="1" smtClean="0"/>
              <a:t>surveys</a:t>
            </a:r>
            <a:r>
              <a:rPr lang="fr-BE" baseline="0" dirty="0" smtClean="0"/>
              <a:t>, </a:t>
            </a:r>
            <a:r>
              <a:rPr lang="fr-BE" baseline="0" dirty="0" err="1" smtClean="0"/>
              <a:t>health</a:t>
            </a:r>
            <a:r>
              <a:rPr lang="fr-BE" baseline="0" dirty="0" smtClean="0"/>
              <a:t> </a:t>
            </a:r>
            <a:r>
              <a:rPr lang="fr-BE" baseline="0" dirty="0" err="1" smtClean="0"/>
              <a:t>examinations</a:t>
            </a:r>
            <a:r>
              <a:rPr lang="fr-BE" baseline="0" dirty="0" smtClean="0"/>
              <a:t>, patients </a:t>
            </a:r>
            <a:r>
              <a:rPr lang="fr-BE" baseline="0" dirty="0" err="1" smtClean="0"/>
              <a:t>cohort</a:t>
            </a:r>
            <a:r>
              <a:rPr lang="fr-BE" baseline="0" dirty="0" smtClean="0"/>
              <a:t> </a:t>
            </a:r>
            <a:r>
              <a:rPr lang="fr-BE" baseline="0" dirty="0" err="1" smtClean="0"/>
              <a:t>through</a:t>
            </a:r>
            <a:r>
              <a:rPr lang="fr-BE" baseline="0" dirty="0" smtClean="0"/>
              <a:t> linkage </a:t>
            </a:r>
            <a:r>
              <a:rPr lang="fr-BE" baseline="0" dirty="0" err="1" smtClean="0"/>
              <a:t>with</a:t>
            </a:r>
            <a:r>
              <a:rPr lang="fr-BE" baseline="0" dirty="0" smtClean="0"/>
              <a:t> </a:t>
            </a:r>
            <a:r>
              <a:rPr lang="fr-BE" baseline="0" dirty="0" err="1" smtClean="0"/>
              <a:t>other</a:t>
            </a:r>
            <a:r>
              <a:rPr lang="fr-BE" baseline="0" dirty="0" smtClean="0"/>
              <a:t> </a:t>
            </a:r>
            <a:r>
              <a:rPr lang="fr-BE" baseline="0" dirty="0" err="1" smtClean="0"/>
              <a:t>health</a:t>
            </a:r>
            <a:r>
              <a:rPr lang="fr-BE" baseline="0" dirty="0" smtClean="0"/>
              <a:t> and non-</a:t>
            </a:r>
            <a:r>
              <a:rPr lang="fr-BE" baseline="0" dirty="0" err="1" smtClean="0"/>
              <a:t>health</a:t>
            </a:r>
            <a:r>
              <a:rPr lang="fr-BE" baseline="0" dirty="0" smtClean="0"/>
              <a:t> data </a:t>
            </a:r>
            <a:r>
              <a:rPr lang="fr-BE" baseline="0" dirty="0" err="1" smtClean="0"/>
              <a:t>such</a:t>
            </a:r>
            <a:r>
              <a:rPr lang="fr-BE" baseline="0" dirty="0" smtClean="0"/>
              <a:t> as the data on </a:t>
            </a:r>
            <a:r>
              <a:rPr lang="fr-BE" baseline="0" dirty="0" err="1" smtClean="0"/>
              <a:t>educational</a:t>
            </a:r>
            <a:r>
              <a:rPr lang="fr-BE" baseline="0" dirty="0" smtClean="0"/>
              <a:t> </a:t>
            </a:r>
            <a:r>
              <a:rPr lang="fr-BE" baseline="0" dirty="0" err="1" smtClean="0"/>
              <a:t>attainments</a:t>
            </a:r>
            <a:r>
              <a:rPr lang="fr-BE" baseline="0" dirty="0" smtClean="0"/>
              <a:t>, </a:t>
            </a:r>
            <a:r>
              <a:rPr lang="fr-BE" baseline="0" dirty="0" err="1" smtClean="0"/>
              <a:t>mortality</a:t>
            </a:r>
            <a:r>
              <a:rPr lang="fr-BE" baseline="0" dirty="0" smtClean="0"/>
              <a:t> and cause </a:t>
            </a:r>
            <a:r>
              <a:rPr lang="fr-BE" baseline="0" dirty="0" err="1" smtClean="0"/>
              <a:t>specific</a:t>
            </a:r>
            <a:r>
              <a:rPr lang="fr-BE" baseline="0" dirty="0" smtClean="0"/>
              <a:t> </a:t>
            </a:r>
            <a:r>
              <a:rPr lang="fr-BE" baseline="0" dirty="0" err="1" smtClean="0"/>
              <a:t>mortality</a:t>
            </a:r>
            <a:r>
              <a:rPr lang="fr-BE" baseline="0" dirty="0" smtClean="0"/>
              <a:t>, </a:t>
            </a:r>
            <a:r>
              <a:rPr lang="fr-BE" baseline="0" dirty="0" err="1" smtClean="0"/>
              <a:t>health</a:t>
            </a:r>
            <a:r>
              <a:rPr lang="fr-BE" baseline="0" dirty="0" smtClean="0"/>
              <a:t> </a:t>
            </a:r>
            <a:r>
              <a:rPr lang="fr-BE" baseline="0" dirty="0" err="1" smtClean="0"/>
              <a:t>insurance</a:t>
            </a:r>
            <a:r>
              <a:rPr lang="fr-BE" baseline="0" dirty="0" smtClean="0"/>
              <a:t> data etc. </a:t>
            </a:r>
          </a:p>
          <a:p>
            <a:endParaRPr lang="fr-BE" baseline="0" dirty="0" smtClean="0"/>
          </a:p>
          <a:p>
            <a:r>
              <a:rPr lang="fr-BE" dirty="0" err="1" smtClean="0"/>
              <a:t>Sciensano</a:t>
            </a:r>
            <a:r>
              <a:rPr lang="fr-BE" baseline="0" dirty="0" smtClean="0"/>
              <a:t> has </a:t>
            </a:r>
            <a:r>
              <a:rPr lang="fr-BE" baseline="0" dirty="0" err="1" smtClean="0"/>
              <a:t>always</a:t>
            </a:r>
            <a:r>
              <a:rPr lang="fr-BE" baseline="0" dirty="0" smtClean="0"/>
              <a:t> </a:t>
            </a:r>
            <a:r>
              <a:rPr lang="fr-BE" baseline="0" dirty="0" err="1" smtClean="0"/>
              <a:t>had</a:t>
            </a:r>
            <a:r>
              <a:rPr lang="fr-BE" baseline="0" dirty="0" smtClean="0"/>
              <a:t> </a:t>
            </a:r>
            <a:r>
              <a:rPr lang="fr-BE" baseline="0" dirty="0" err="1" smtClean="0"/>
              <a:t>fruitfull</a:t>
            </a:r>
            <a:r>
              <a:rPr lang="fr-BE" baseline="0" dirty="0" smtClean="0"/>
              <a:t> interactions </a:t>
            </a:r>
            <a:r>
              <a:rPr lang="fr-BE" baseline="0" dirty="0" err="1" smtClean="0"/>
              <a:t>with</a:t>
            </a:r>
            <a:r>
              <a:rPr lang="fr-BE" baseline="0" dirty="0" smtClean="0"/>
              <a:t> </a:t>
            </a:r>
            <a:r>
              <a:rPr lang="fr-BE" baseline="0" dirty="0" err="1" smtClean="0"/>
              <a:t>healthcare</a:t>
            </a:r>
            <a:r>
              <a:rPr lang="fr-BE" baseline="0" dirty="0" smtClean="0"/>
              <a:t> providers as data providers </a:t>
            </a:r>
            <a:r>
              <a:rPr lang="fr-BE" baseline="0" dirty="0" err="1" smtClean="0"/>
              <a:t>through</a:t>
            </a:r>
            <a:r>
              <a:rPr lang="fr-BE" baseline="0" dirty="0" smtClean="0"/>
              <a:t> </a:t>
            </a:r>
            <a:r>
              <a:rPr lang="fr-BE" baseline="0" dirty="0" err="1" smtClean="0"/>
              <a:t>many</a:t>
            </a:r>
            <a:r>
              <a:rPr lang="fr-BE" baseline="0" dirty="0" smtClean="0"/>
              <a:t> </a:t>
            </a:r>
            <a:r>
              <a:rPr lang="fr-BE" baseline="0" dirty="0" err="1" smtClean="0"/>
              <a:t>different</a:t>
            </a:r>
            <a:r>
              <a:rPr lang="fr-BE" baseline="0" dirty="0" smtClean="0"/>
              <a:t> surveillance and monitoring </a:t>
            </a:r>
            <a:r>
              <a:rPr lang="fr-BE" baseline="0" dirty="0" err="1" smtClean="0"/>
              <a:t>systems</a:t>
            </a:r>
            <a:r>
              <a:rPr lang="fr-BE" baseline="0" dirty="0" smtClean="0"/>
              <a:t>. In the </a:t>
            </a:r>
            <a:r>
              <a:rPr lang="fr-BE" baseline="0" dirty="0" err="1" smtClean="0"/>
              <a:t>framework</a:t>
            </a:r>
            <a:r>
              <a:rPr lang="fr-BE" baseline="0" dirty="0" smtClean="0"/>
              <a:t> of the </a:t>
            </a:r>
            <a:r>
              <a:rPr lang="fr-BE" baseline="0" dirty="0" err="1" smtClean="0"/>
              <a:t>Belgian</a:t>
            </a:r>
            <a:r>
              <a:rPr lang="fr-BE" baseline="0" dirty="0" smtClean="0"/>
              <a:t> e-</a:t>
            </a:r>
            <a:r>
              <a:rPr lang="fr-BE" baseline="0" dirty="0" err="1" smtClean="0"/>
              <a:t>health</a:t>
            </a:r>
            <a:r>
              <a:rPr lang="fr-BE" baseline="0" dirty="0" smtClean="0"/>
              <a:t> </a:t>
            </a:r>
            <a:r>
              <a:rPr lang="fr-BE" baseline="0" dirty="0" err="1" smtClean="0"/>
              <a:t>policy</a:t>
            </a:r>
            <a:r>
              <a:rPr lang="fr-BE" baseline="0" dirty="0" smtClean="0"/>
              <a:t> </a:t>
            </a:r>
            <a:r>
              <a:rPr lang="fr-BE" baseline="0" dirty="0" err="1" smtClean="0"/>
              <a:t>Sciensano</a:t>
            </a:r>
            <a:r>
              <a:rPr lang="fr-BE" baseline="0" dirty="0" smtClean="0"/>
              <a:t> has </a:t>
            </a:r>
            <a:r>
              <a:rPr lang="fr-BE" baseline="0" dirty="0" err="1" smtClean="0"/>
              <a:t>taken</a:t>
            </a:r>
            <a:r>
              <a:rPr lang="fr-BE" baseline="0" dirty="0" smtClean="0"/>
              <a:t> up  the </a:t>
            </a:r>
            <a:r>
              <a:rPr lang="fr-BE" baseline="0" dirty="0" err="1" smtClean="0"/>
              <a:t>task</a:t>
            </a:r>
            <a:r>
              <a:rPr lang="fr-BE" baseline="0" dirty="0" smtClean="0"/>
              <a:t> to </a:t>
            </a:r>
            <a:r>
              <a:rPr lang="fr-BE" baseline="0" dirty="0" err="1" smtClean="0"/>
              <a:t>develop</a:t>
            </a:r>
            <a:r>
              <a:rPr lang="fr-BE" baseline="0" dirty="0" smtClean="0"/>
              <a:t> a </a:t>
            </a:r>
            <a:r>
              <a:rPr lang="fr-BE" baseline="0" dirty="0" err="1" smtClean="0"/>
              <a:t>platform</a:t>
            </a:r>
            <a:r>
              <a:rPr lang="fr-BE" baseline="0" dirty="0" smtClean="0"/>
              <a:t> to </a:t>
            </a:r>
            <a:r>
              <a:rPr lang="fr-BE" baseline="0" dirty="0" err="1" smtClean="0"/>
              <a:t>facilitate</a:t>
            </a:r>
            <a:r>
              <a:rPr lang="fr-BE" baseline="0" dirty="0" smtClean="0"/>
              <a:t> the data exchange </a:t>
            </a:r>
            <a:r>
              <a:rPr lang="fr-BE" baseline="0" dirty="0" err="1" smtClean="0"/>
              <a:t>between</a:t>
            </a:r>
            <a:r>
              <a:rPr lang="fr-BE" baseline="0" dirty="0" smtClean="0"/>
              <a:t> </a:t>
            </a:r>
            <a:r>
              <a:rPr lang="fr-BE" baseline="0" dirty="0" err="1" smtClean="0"/>
              <a:t>healthcare</a:t>
            </a:r>
            <a:r>
              <a:rPr lang="fr-BE" baseline="0" dirty="0" smtClean="0"/>
              <a:t> </a:t>
            </a:r>
            <a:r>
              <a:rPr lang="fr-BE" baseline="0" dirty="0" err="1" smtClean="0"/>
              <a:t>professionals</a:t>
            </a:r>
            <a:r>
              <a:rPr lang="fr-BE" baseline="0" dirty="0" smtClean="0"/>
              <a:t> and </a:t>
            </a:r>
            <a:r>
              <a:rPr lang="fr-BE" baseline="0" dirty="0" err="1" smtClean="0"/>
              <a:t>researcher</a:t>
            </a:r>
            <a:r>
              <a:rPr lang="fr-BE" baseline="0" dirty="0" smtClean="0"/>
              <a:t>. </a:t>
            </a:r>
          </a:p>
          <a:p>
            <a:endParaRPr lang="fr-BE" baseline="0" dirty="0" smtClean="0"/>
          </a:p>
          <a:p>
            <a:r>
              <a:rPr lang="fr-BE" baseline="0" dirty="0" smtClean="0"/>
              <a:t>A </a:t>
            </a:r>
            <a:r>
              <a:rPr lang="fr-BE" baseline="0" dirty="0" err="1" smtClean="0"/>
              <a:t>small</a:t>
            </a:r>
            <a:r>
              <a:rPr lang="fr-BE" baseline="0" dirty="0" smtClean="0"/>
              <a:t> </a:t>
            </a:r>
            <a:r>
              <a:rPr lang="fr-BE" baseline="0" dirty="0" err="1" smtClean="0"/>
              <a:t>video</a:t>
            </a:r>
            <a:r>
              <a:rPr lang="fr-BE" baseline="0" dirty="0" smtClean="0"/>
              <a:t> </a:t>
            </a:r>
            <a:r>
              <a:rPr lang="fr-BE" baseline="0" dirty="0" err="1" smtClean="0"/>
              <a:t>can</a:t>
            </a:r>
            <a:r>
              <a:rPr lang="fr-BE" baseline="0" dirty="0" smtClean="0"/>
              <a:t> </a:t>
            </a:r>
            <a:r>
              <a:rPr lang="fr-BE" baseline="0" dirty="0" err="1" smtClean="0"/>
              <a:t>better</a:t>
            </a:r>
            <a:r>
              <a:rPr lang="fr-BE" baseline="0" dirty="0" smtClean="0"/>
              <a:t> </a:t>
            </a:r>
            <a:r>
              <a:rPr lang="fr-BE" baseline="0" dirty="0" err="1" smtClean="0"/>
              <a:t>introduce</a:t>
            </a:r>
            <a:r>
              <a:rPr lang="fr-BE" baseline="0" dirty="0" smtClean="0"/>
              <a:t> </a:t>
            </a:r>
            <a:r>
              <a:rPr lang="fr-BE" baseline="0" dirty="0" err="1" smtClean="0"/>
              <a:t>Healthdata</a:t>
            </a:r>
            <a:r>
              <a:rPr lang="fr-BE" baseline="0" dirty="0" smtClean="0"/>
              <a:t> </a:t>
            </a:r>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6</a:t>
            </a:fld>
            <a:endParaRPr lang="fr-BE"/>
          </a:p>
        </p:txBody>
      </p:sp>
    </p:spTree>
    <p:extLst>
      <p:ext uri="{BB962C8B-B14F-4D97-AF65-F5344CB8AC3E}">
        <p14:creationId xmlns:p14="http://schemas.microsoft.com/office/powerpoint/2010/main" val="3061481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1" dirty="0" err="1" smtClean="0"/>
              <a:t>Sciensano</a:t>
            </a:r>
            <a:r>
              <a:rPr lang="fr-BE" b="1" dirty="0" smtClean="0"/>
              <a:t> as</a:t>
            </a:r>
            <a:r>
              <a:rPr lang="fr-BE" b="1" baseline="0" dirty="0" smtClean="0"/>
              <a:t> </a:t>
            </a:r>
            <a:r>
              <a:rPr lang="fr-BE" b="1" baseline="0" dirty="0" err="1" smtClean="0"/>
              <a:t>Belgian</a:t>
            </a:r>
            <a:r>
              <a:rPr lang="fr-BE" b="1" baseline="0" dirty="0" smtClean="0"/>
              <a:t> public </a:t>
            </a:r>
            <a:r>
              <a:rPr lang="fr-BE" b="1" baseline="0" dirty="0" err="1" smtClean="0"/>
              <a:t>health</a:t>
            </a:r>
            <a:r>
              <a:rPr lang="fr-BE" b="1" baseline="0" dirty="0" smtClean="0"/>
              <a:t> </a:t>
            </a:r>
            <a:r>
              <a:rPr lang="fr-BE" b="1" baseline="0" dirty="0" err="1" smtClean="0"/>
              <a:t>research</a:t>
            </a:r>
            <a:r>
              <a:rPr lang="fr-BE" b="1" baseline="0" dirty="0" smtClean="0"/>
              <a:t> </a:t>
            </a:r>
            <a:r>
              <a:rPr lang="fr-BE" b="1" baseline="0" dirty="0" err="1" smtClean="0"/>
              <a:t>institute</a:t>
            </a:r>
            <a:r>
              <a:rPr lang="fr-BE" b="1" baseline="0" dirty="0" smtClean="0"/>
              <a:t> </a:t>
            </a:r>
            <a:r>
              <a:rPr lang="fr-BE" b="1" baseline="0" dirty="0" err="1" smtClean="0"/>
              <a:t>fosters</a:t>
            </a:r>
            <a:r>
              <a:rPr lang="fr-BE" b="1" baseline="0" dirty="0" smtClean="0"/>
              <a:t> an open </a:t>
            </a:r>
            <a:r>
              <a:rPr lang="fr-BE" b="1" baseline="0" dirty="0" err="1" smtClean="0"/>
              <a:t>policy</a:t>
            </a:r>
            <a:r>
              <a:rPr lang="fr-BE" b="1" baseline="0" dirty="0" smtClean="0"/>
              <a:t> and </a:t>
            </a:r>
            <a:r>
              <a:rPr lang="fr-BE" b="1" baseline="0" dirty="0" err="1" smtClean="0"/>
              <a:t>is</a:t>
            </a:r>
            <a:r>
              <a:rPr lang="fr-BE" b="1" baseline="0" dirty="0" smtClean="0"/>
              <a:t> open to </a:t>
            </a:r>
            <a:r>
              <a:rPr lang="fr-BE" b="1" baseline="0" dirty="0" err="1" smtClean="0"/>
              <a:t>share</a:t>
            </a:r>
            <a:r>
              <a:rPr lang="fr-BE" b="1" baseline="0" dirty="0" smtClean="0"/>
              <a:t> </a:t>
            </a:r>
            <a:r>
              <a:rPr lang="fr-BE" b="1" baseline="0" dirty="0" err="1" smtClean="0"/>
              <a:t>its</a:t>
            </a:r>
            <a:r>
              <a:rPr lang="fr-BE" b="1" baseline="0" dirty="0" smtClean="0"/>
              <a:t> expertise and </a:t>
            </a:r>
            <a:r>
              <a:rPr lang="fr-BE" b="1" baseline="0" dirty="0" err="1" smtClean="0"/>
              <a:t>knowledge</a:t>
            </a:r>
            <a:r>
              <a:rPr lang="fr-BE" b="1" baseline="0" dirty="0" smtClean="0"/>
              <a:t> </a:t>
            </a:r>
            <a:r>
              <a:rPr lang="fr-BE" b="1" baseline="0" dirty="0" err="1" smtClean="0"/>
              <a:t>with</a:t>
            </a:r>
            <a:r>
              <a:rPr lang="fr-BE" b="1" baseline="0" dirty="0" smtClean="0"/>
              <a:t> </a:t>
            </a:r>
            <a:r>
              <a:rPr lang="fr-BE" b="1" baseline="0" dirty="0" err="1" smtClean="0"/>
              <a:t>other</a:t>
            </a:r>
            <a:r>
              <a:rPr lang="fr-BE" b="1" baseline="0" dirty="0" smtClean="0"/>
              <a:t> EU </a:t>
            </a:r>
            <a:r>
              <a:rPr lang="fr-BE" b="1" baseline="0" dirty="0" err="1" smtClean="0"/>
              <a:t>member</a:t>
            </a:r>
            <a:r>
              <a:rPr lang="fr-BE" b="1" baseline="0" dirty="0" smtClean="0"/>
              <a:t> states. At the </a:t>
            </a:r>
            <a:r>
              <a:rPr lang="fr-BE" b="1" baseline="0" dirty="0" err="1" smtClean="0"/>
              <a:t>same</a:t>
            </a:r>
            <a:r>
              <a:rPr lang="fr-BE" b="1" baseline="0" dirty="0" smtClean="0"/>
              <a:t> </a:t>
            </a:r>
            <a:r>
              <a:rPr lang="fr-BE" b="1" baseline="0" dirty="0" err="1" smtClean="0"/>
              <a:t>we</a:t>
            </a:r>
            <a:r>
              <a:rPr lang="fr-BE" b="1" baseline="0" dirty="0" smtClean="0"/>
              <a:t> are </a:t>
            </a:r>
            <a:r>
              <a:rPr lang="fr-BE" b="1" baseline="0" dirty="0" err="1" smtClean="0"/>
              <a:t>eager</a:t>
            </a:r>
            <a:r>
              <a:rPr lang="fr-BE" b="1" baseline="0" dirty="0" smtClean="0"/>
              <a:t> to </a:t>
            </a:r>
            <a:r>
              <a:rPr lang="fr-BE" b="1" baseline="0" dirty="0" err="1" smtClean="0"/>
              <a:t>learn</a:t>
            </a:r>
            <a:r>
              <a:rPr lang="fr-BE" b="1" baseline="0" dirty="0" smtClean="0"/>
              <a:t> </a:t>
            </a:r>
            <a:r>
              <a:rPr lang="fr-BE" b="1" baseline="0" dirty="0" err="1" smtClean="0"/>
              <a:t>from</a:t>
            </a:r>
            <a:r>
              <a:rPr lang="fr-BE" b="1" baseline="0" dirty="0" smtClean="0"/>
              <a:t> </a:t>
            </a:r>
            <a:r>
              <a:rPr lang="fr-BE" b="1" baseline="0" dirty="0" err="1" smtClean="0"/>
              <a:t>other</a:t>
            </a:r>
            <a:r>
              <a:rPr lang="fr-BE" b="1" baseline="0" dirty="0" smtClean="0"/>
              <a:t> best practices. Comparative population </a:t>
            </a:r>
            <a:r>
              <a:rPr lang="fr-BE" b="1" baseline="0" dirty="0" err="1" smtClean="0"/>
              <a:t>health</a:t>
            </a:r>
            <a:r>
              <a:rPr lang="fr-BE" b="1" baseline="0" dirty="0" smtClean="0"/>
              <a:t> </a:t>
            </a:r>
            <a:r>
              <a:rPr lang="fr-BE" b="1" baseline="0" dirty="0" err="1" smtClean="0"/>
              <a:t>research</a:t>
            </a:r>
            <a:r>
              <a:rPr lang="fr-BE" b="1" baseline="0" dirty="0" smtClean="0"/>
              <a:t> </a:t>
            </a:r>
            <a:r>
              <a:rPr lang="fr-BE" b="1" baseline="0" dirty="0" err="1" smtClean="0"/>
              <a:t>is</a:t>
            </a:r>
            <a:r>
              <a:rPr lang="fr-BE" b="1" baseline="0" dirty="0" smtClean="0"/>
              <a:t> essential and as a </a:t>
            </a:r>
            <a:r>
              <a:rPr lang="fr-BE" b="1" baseline="0" dirty="0" err="1" smtClean="0"/>
              <a:t>research</a:t>
            </a:r>
            <a:r>
              <a:rPr lang="fr-BE" b="1" baseline="0" dirty="0" smtClean="0"/>
              <a:t> Institute, </a:t>
            </a:r>
            <a:r>
              <a:rPr lang="fr-BE" b="1" baseline="0" dirty="0" err="1" smtClean="0"/>
              <a:t>we</a:t>
            </a:r>
            <a:r>
              <a:rPr lang="fr-BE" b="1" baseline="0" dirty="0" smtClean="0"/>
              <a:t> </a:t>
            </a:r>
            <a:r>
              <a:rPr lang="fr-BE" b="1" baseline="0" dirty="0" err="1" smtClean="0"/>
              <a:t>want</a:t>
            </a:r>
            <a:r>
              <a:rPr lang="fr-BE" b="1" baseline="0" dirty="0" smtClean="0"/>
              <a:t> to push for a more </a:t>
            </a:r>
            <a:r>
              <a:rPr lang="fr-BE" b="1" baseline="0" dirty="0" err="1" smtClean="0"/>
              <a:t>sustainable</a:t>
            </a:r>
            <a:r>
              <a:rPr lang="fr-BE" b="1" baseline="0" dirty="0" smtClean="0"/>
              <a:t> </a:t>
            </a:r>
            <a:r>
              <a:rPr lang="fr-BE" b="1" baseline="0" dirty="0" err="1" smtClean="0"/>
              <a:t>pan-European</a:t>
            </a:r>
            <a:r>
              <a:rPr lang="fr-BE" b="1" baseline="0" dirty="0" smtClean="0"/>
              <a:t> </a:t>
            </a:r>
            <a:r>
              <a:rPr lang="fr-BE" b="1" baseline="0" dirty="0" err="1" smtClean="0"/>
              <a:t>health</a:t>
            </a:r>
            <a:r>
              <a:rPr lang="fr-BE" b="1" baseline="0" dirty="0" smtClean="0"/>
              <a:t> information system </a:t>
            </a:r>
            <a:r>
              <a:rPr lang="fr-BE" b="1" baseline="0" dirty="0" err="1" smtClean="0"/>
              <a:t>that</a:t>
            </a:r>
            <a:r>
              <a:rPr lang="fr-BE" b="1" baseline="0" dirty="0" smtClean="0"/>
              <a:t> </a:t>
            </a:r>
            <a:r>
              <a:rPr lang="fr-BE" b="1" baseline="0" dirty="0" err="1" smtClean="0"/>
              <a:t>boost</a:t>
            </a:r>
            <a:r>
              <a:rPr lang="fr-BE" b="1" baseline="0" dirty="0" smtClean="0"/>
              <a:t> </a:t>
            </a:r>
            <a:r>
              <a:rPr lang="fr-BE" b="1" baseline="0" dirty="0" err="1" smtClean="0"/>
              <a:t>both</a:t>
            </a:r>
            <a:r>
              <a:rPr lang="fr-BE" b="1" baseline="0" dirty="0" smtClean="0"/>
              <a:t> the </a:t>
            </a:r>
            <a:r>
              <a:rPr lang="fr-BE" b="1" baseline="0" dirty="0" err="1" smtClean="0"/>
              <a:t>research</a:t>
            </a:r>
            <a:r>
              <a:rPr lang="fr-BE" b="1" baseline="0" dirty="0" smtClean="0"/>
              <a:t> and public </a:t>
            </a:r>
            <a:r>
              <a:rPr lang="fr-BE" b="1" baseline="0" dirty="0" err="1" smtClean="0"/>
              <a:t>health</a:t>
            </a:r>
            <a:r>
              <a:rPr lang="fr-BE" b="1" baseline="0" dirty="0" smtClean="0"/>
              <a:t> </a:t>
            </a:r>
            <a:r>
              <a:rPr lang="fr-BE" b="1" baseline="0" dirty="0" err="1" smtClean="0"/>
              <a:t>policy</a:t>
            </a:r>
            <a:r>
              <a:rPr lang="fr-BE" b="1" baseline="0" dirty="0" smtClean="0"/>
              <a:t> and practice at MS </a:t>
            </a:r>
            <a:r>
              <a:rPr lang="fr-BE" b="1" baseline="0" dirty="0" err="1" smtClean="0"/>
              <a:t>level</a:t>
            </a:r>
            <a:r>
              <a:rPr lang="fr-BE" b="1" baseline="0" dirty="0" smtClean="0"/>
              <a:t> and EU </a:t>
            </a:r>
            <a:r>
              <a:rPr lang="fr-BE" b="1" baseline="0" dirty="0" err="1" smtClean="0"/>
              <a:t>level</a:t>
            </a:r>
            <a:r>
              <a:rPr lang="fr-BE" b="1" baseline="0" dirty="0" smtClean="0"/>
              <a:t>. </a:t>
            </a:r>
          </a:p>
          <a:p>
            <a:endParaRPr lang="fr-BE" b="1" baseline="0" dirty="0" smtClean="0"/>
          </a:p>
          <a:p>
            <a:r>
              <a:rPr lang="fr-BE" b="1" dirty="0" smtClean="0"/>
              <a:t>The</a:t>
            </a:r>
            <a:r>
              <a:rPr lang="fr-BE" b="1" baseline="0" dirty="0" smtClean="0"/>
              <a:t> objective of </a:t>
            </a:r>
            <a:r>
              <a:rPr lang="fr-BE" b="1" baseline="0" dirty="0" err="1" smtClean="0"/>
              <a:t>todays</a:t>
            </a:r>
            <a:r>
              <a:rPr lang="fr-BE" b="1" baseline="0" dirty="0" smtClean="0"/>
              <a:t> JA </a:t>
            </a:r>
            <a:r>
              <a:rPr lang="fr-BE" b="1" baseline="0" dirty="0" err="1" smtClean="0"/>
              <a:t>InfaAct</a:t>
            </a:r>
            <a:r>
              <a:rPr lang="fr-BE" b="1" baseline="0" dirty="0" smtClean="0"/>
              <a:t> meeting, the second </a:t>
            </a:r>
            <a:r>
              <a:rPr lang="fr-BE" b="1" baseline="0" dirty="0" err="1" smtClean="0"/>
              <a:t>Assembly</a:t>
            </a:r>
            <a:r>
              <a:rPr lang="fr-BE" b="1" baseline="0" dirty="0" smtClean="0"/>
              <a:t> of </a:t>
            </a:r>
            <a:r>
              <a:rPr lang="fr-BE" b="1" baseline="0" dirty="0" err="1" smtClean="0"/>
              <a:t>Members</a:t>
            </a:r>
            <a:r>
              <a:rPr lang="fr-BE" b="1" baseline="0" dirty="0" smtClean="0"/>
              <a:t> meeting, </a:t>
            </a:r>
            <a:r>
              <a:rPr lang="fr-BE" b="1" baseline="0" dirty="0" err="1" smtClean="0"/>
              <a:t>is</a:t>
            </a:r>
            <a:r>
              <a:rPr lang="fr-BE" b="1" baseline="0" dirty="0" smtClean="0"/>
              <a:t> to </a:t>
            </a:r>
            <a:r>
              <a:rPr lang="fr-BE" b="1" baseline="0" dirty="0" err="1" smtClean="0"/>
              <a:t>discuss</a:t>
            </a:r>
            <a:r>
              <a:rPr lang="fr-BE" b="1" baseline="0" dirty="0" smtClean="0"/>
              <a:t> and </a:t>
            </a:r>
            <a:r>
              <a:rPr lang="fr-BE" b="1" baseline="0" dirty="0" err="1" smtClean="0"/>
              <a:t>agree</a:t>
            </a:r>
            <a:r>
              <a:rPr lang="fr-BE" b="1" baseline="0" dirty="0" smtClean="0"/>
              <a:t> </a:t>
            </a:r>
            <a:r>
              <a:rPr lang="fr-BE" b="1" baseline="0" dirty="0" err="1" smtClean="0"/>
              <a:t>upon</a:t>
            </a:r>
            <a:r>
              <a:rPr lang="fr-BE" b="1" baseline="0" dirty="0" smtClean="0"/>
              <a:t> the </a:t>
            </a:r>
            <a:r>
              <a:rPr lang="fr-BE" b="1" baseline="0" dirty="0" err="1" smtClean="0"/>
              <a:t>further</a:t>
            </a:r>
            <a:r>
              <a:rPr lang="fr-BE" b="1" baseline="0" dirty="0" smtClean="0"/>
              <a:t> </a:t>
            </a:r>
            <a:r>
              <a:rPr lang="fr-BE" b="1" baseline="0" dirty="0" err="1" smtClean="0"/>
              <a:t>development</a:t>
            </a:r>
            <a:r>
              <a:rPr lang="fr-BE" b="1" baseline="0" dirty="0" smtClean="0"/>
              <a:t> </a:t>
            </a:r>
            <a:r>
              <a:rPr lang="fr-BE" b="1" baseline="0" dirty="0" err="1" smtClean="0"/>
              <a:t>towards</a:t>
            </a:r>
            <a:r>
              <a:rPr lang="fr-BE" b="1" baseline="0" dirty="0" smtClean="0"/>
              <a:t> a </a:t>
            </a:r>
            <a:r>
              <a:rPr lang="fr-BE" b="1" baseline="0" dirty="0" err="1" smtClean="0"/>
              <a:t>distribute</a:t>
            </a:r>
            <a:r>
              <a:rPr lang="fr-BE" b="1" baseline="0" dirty="0" smtClean="0"/>
              <a:t> </a:t>
            </a:r>
            <a:r>
              <a:rPr lang="fr-BE" b="1" baseline="0" dirty="0" err="1" smtClean="0"/>
              <a:t>research</a:t>
            </a:r>
            <a:r>
              <a:rPr lang="fr-BE" b="1" baseline="0" dirty="0" smtClean="0"/>
              <a:t> </a:t>
            </a:r>
            <a:r>
              <a:rPr lang="fr-BE" b="1" baseline="0" dirty="0" err="1" smtClean="0"/>
              <a:t>infrastuctrure</a:t>
            </a:r>
            <a:r>
              <a:rPr lang="fr-BE" b="1" baseline="0" dirty="0" smtClean="0"/>
              <a:t> on population </a:t>
            </a:r>
            <a:r>
              <a:rPr lang="fr-BE" b="1" baseline="0" dirty="0" err="1" smtClean="0"/>
              <a:t>Health</a:t>
            </a:r>
            <a:r>
              <a:rPr lang="fr-BE" b="1" baseline="0" dirty="0" smtClean="0"/>
              <a:t>, </a:t>
            </a:r>
            <a:r>
              <a:rPr lang="fr-BE" b="1" baseline="0" dirty="0" err="1" smtClean="0"/>
              <a:t>DIPoH</a:t>
            </a:r>
            <a:r>
              <a:rPr lang="fr-BE" b="1" baseline="0" dirty="0" smtClean="0"/>
              <a:t>.</a:t>
            </a:r>
          </a:p>
          <a:p>
            <a:r>
              <a:rPr lang="fr-BE" b="1" baseline="0" dirty="0" smtClean="0"/>
              <a:t>  </a:t>
            </a:r>
          </a:p>
          <a:p>
            <a:r>
              <a:rPr lang="fr-BE" b="1" baseline="0" dirty="0" smtClean="0"/>
              <a:t>The mission of </a:t>
            </a:r>
            <a:r>
              <a:rPr lang="fr-BE" b="1" baseline="0" dirty="0" err="1" smtClean="0"/>
              <a:t>this</a:t>
            </a:r>
            <a:r>
              <a:rPr lang="fr-BE" b="1" baseline="0" dirty="0" smtClean="0"/>
              <a:t> </a:t>
            </a:r>
            <a:r>
              <a:rPr lang="fr-BE" b="1" baseline="0" dirty="0" err="1" smtClean="0"/>
              <a:t>Distribute</a:t>
            </a:r>
            <a:r>
              <a:rPr lang="fr-BE" b="1" baseline="0" dirty="0" smtClean="0"/>
              <a:t> Infrastructure on Population Health </a:t>
            </a:r>
            <a:r>
              <a:rPr lang="fr-BE" b="1" baseline="0" dirty="0" err="1" smtClean="0"/>
              <a:t>is</a:t>
            </a:r>
            <a:r>
              <a:rPr lang="fr-BE" b="1" baseline="0" dirty="0" smtClean="0"/>
              <a:t> to </a:t>
            </a:r>
            <a:r>
              <a:rPr lang="fr-BE" b="1" baseline="0" dirty="0" err="1" smtClean="0"/>
              <a:t>improve</a:t>
            </a:r>
            <a:endParaRPr lang="fr-BE" b="1" baseline="0" dirty="0" smtClean="0"/>
          </a:p>
          <a:p>
            <a:pPr marL="171450" indent="-171450">
              <a:buFont typeface="Arial" panose="020B0604020202020204" pitchFamily="34" charset="0"/>
              <a:buChar char="•"/>
            </a:pPr>
            <a:r>
              <a:rPr lang="fr-BE" b="1" baseline="0" dirty="0" smtClean="0"/>
              <a:t>The identification of data sources</a:t>
            </a:r>
          </a:p>
          <a:p>
            <a:pPr marL="171450" indent="-171450">
              <a:buFont typeface="Arial" panose="020B0604020202020204" pitchFamily="34" charset="0"/>
              <a:buChar char="•"/>
            </a:pPr>
            <a:r>
              <a:rPr lang="fr-BE" b="1" baseline="0" dirty="0" smtClean="0"/>
              <a:t>The </a:t>
            </a:r>
            <a:r>
              <a:rPr lang="fr-BE" b="1" baseline="0" dirty="0" err="1" smtClean="0"/>
              <a:t>access</a:t>
            </a:r>
            <a:endParaRPr lang="fr-BE" b="1" baseline="0" dirty="0" smtClean="0"/>
          </a:p>
          <a:p>
            <a:pPr marL="171450" indent="-171450">
              <a:buFont typeface="Arial" panose="020B0604020202020204" pitchFamily="34" charset="0"/>
              <a:buChar char="•"/>
            </a:pPr>
            <a:r>
              <a:rPr lang="fr-BE" b="1" baseline="0" dirty="0" smtClean="0"/>
              <a:t>The </a:t>
            </a:r>
            <a:r>
              <a:rPr lang="fr-BE" b="1" baseline="0" dirty="0" err="1" smtClean="0"/>
              <a:t>assessement</a:t>
            </a:r>
            <a:r>
              <a:rPr lang="fr-BE" b="1" baseline="0" dirty="0" smtClean="0"/>
              <a:t> of the data </a:t>
            </a:r>
            <a:r>
              <a:rPr lang="fr-BE" b="1" baseline="0" dirty="0" err="1" smtClean="0"/>
              <a:t>quality</a:t>
            </a:r>
            <a:r>
              <a:rPr lang="fr-BE" b="1" baseline="0" dirty="0" smtClean="0"/>
              <a:t>, and  </a:t>
            </a:r>
          </a:p>
          <a:p>
            <a:pPr marL="171450" indent="-171450">
              <a:buFont typeface="Arial" panose="020B0604020202020204" pitchFamily="34" charset="0"/>
              <a:buChar char="•"/>
            </a:pPr>
            <a:r>
              <a:rPr lang="fr-BE" b="1" baseline="0" dirty="0" err="1" smtClean="0"/>
              <a:t>Reused</a:t>
            </a:r>
            <a:r>
              <a:rPr lang="fr-BE" b="1" baseline="0" dirty="0" smtClean="0"/>
              <a:t> data for comparative </a:t>
            </a:r>
            <a:r>
              <a:rPr lang="fr-BE" b="1" baseline="0" dirty="0" err="1" smtClean="0"/>
              <a:t>health</a:t>
            </a:r>
            <a:r>
              <a:rPr lang="fr-BE" b="1" baseline="0" dirty="0" smtClean="0"/>
              <a:t> </a:t>
            </a:r>
            <a:r>
              <a:rPr lang="fr-BE" b="1" baseline="0" dirty="0" err="1" smtClean="0"/>
              <a:t>research</a:t>
            </a:r>
            <a:endParaRPr lang="fr-BE" b="1" baseline="0" dirty="0" smtClean="0"/>
          </a:p>
          <a:p>
            <a:endParaRPr lang="fr-BE" baseline="0" dirty="0" smtClean="0"/>
          </a:p>
        </p:txBody>
      </p:sp>
      <p:sp>
        <p:nvSpPr>
          <p:cNvPr id="4" name="Slide Number Placeholder 3"/>
          <p:cNvSpPr>
            <a:spLocks noGrp="1"/>
          </p:cNvSpPr>
          <p:nvPr>
            <p:ph type="sldNum" sz="quarter" idx="10"/>
          </p:nvPr>
        </p:nvSpPr>
        <p:spPr/>
        <p:txBody>
          <a:bodyPr/>
          <a:lstStyle/>
          <a:p>
            <a:fld id="{09929560-9267-4A0D-9C12-28DEC81F28C9}" type="slidenum">
              <a:rPr lang="fr-BE" smtClean="0"/>
              <a:pPr/>
              <a:t>7</a:t>
            </a:fld>
            <a:endParaRPr lang="fr-BE"/>
          </a:p>
        </p:txBody>
      </p:sp>
    </p:spTree>
    <p:extLst>
      <p:ext uri="{BB962C8B-B14F-4D97-AF65-F5344CB8AC3E}">
        <p14:creationId xmlns:p14="http://schemas.microsoft.com/office/powerpoint/2010/main" val="4221384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5" y="2285"/>
            <a:ext cx="9136890" cy="6853429"/>
          </a:xfrm>
          <a:prstGeom prst="rect">
            <a:avLst/>
          </a:prstGeom>
        </p:spPr>
      </p:pic>
      <p:sp>
        <p:nvSpPr>
          <p:cNvPr id="2" name="Titre 1"/>
          <p:cNvSpPr>
            <a:spLocks noGrp="1"/>
          </p:cNvSpPr>
          <p:nvPr>
            <p:ph type="ctrTitle" hasCustomPrompt="1"/>
          </p:nvPr>
        </p:nvSpPr>
        <p:spPr>
          <a:xfrm>
            <a:off x="1396999" y="1631397"/>
            <a:ext cx="6358466"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smtClean="0"/>
              <a:t>&lt;Click to add title&gt;</a:t>
            </a:r>
            <a:br>
              <a:rPr lang="en-GB" noProof="0" dirty="0" smtClean="0"/>
            </a:br>
            <a:endParaRPr lang="en-GB" noProof="0" dirty="0"/>
          </a:p>
        </p:txBody>
      </p:sp>
      <p:sp>
        <p:nvSpPr>
          <p:cNvPr id="3" name="Sous-titre 2"/>
          <p:cNvSpPr>
            <a:spLocks noGrp="1"/>
          </p:cNvSpPr>
          <p:nvPr>
            <p:ph type="subTitle" idx="1" hasCustomPrompt="1"/>
          </p:nvPr>
        </p:nvSpPr>
        <p:spPr>
          <a:xfrm>
            <a:off x="1396998" y="2919830"/>
            <a:ext cx="6358467"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&lt;Click to add subtitle&gt;</a:t>
            </a:r>
            <a:endParaRPr lang="en-GB" noProof="0" dirty="0"/>
          </a:p>
        </p:txBody>
      </p:sp>
      <p:sp>
        <p:nvSpPr>
          <p:cNvPr id="6" name="Espace réservé du contenu 2"/>
          <p:cNvSpPr>
            <a:spLocks noGrp="1"/>
          </p:cNvSpPr>
          <p:nvPr>
            <p:ph idx="10" hasCustomPrompt="1"/>
          </p:nvPr>
        </p:nvSpPr>
        <p:spPr>
          <a:xfrm>
            <a:off x="421105" y="5954848"/>
            <a:ext cx="8241632"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smtClean="0"/>
              <a:t>&lt;Click to add text&gt;</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 name="Sous-titre 2"/>
          <p:cNvSpPr>
            <a:spLocks noGrp="1"/>
          </p:cNvSpPr>
          <p:nvPr>
            <p:ph type="subTitle" idx="1" hasCustomPrompt="1"/>
          </p:nvPr>
        </p:nvSpPr>
        <p:spPr>
          <a:xfrm>
            <a:off x="1745439" y="3463781"/>
            <a:ext cx="5644407"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&lt;Click to add subtitle&gt;</a:t>
            </a:r>
            <a:endParaRPr lang="en-GB" noProof="0" dirty="0"/>
          </a:p>
        </p:txBody>
      </p:sp>
      <p:sp>
        <p:nvSpPr>
          <p:cNvPr id="4" name="Titre 1"/>
          <p:cNvSpPr>
            <a:spLocks noGrp="1"/>
          </p:cNvSpPr>
          <p:nvPr>
            <p:ph type="ctrTitle" hasCustomPrompt="1"/>
          </p:nvPr>
        </p:nvSpPr>
        <p:spPr>
          <a:xfrm>
            <a:off x="1396999" y="1631397"/>
            <a:ext cx="6358466"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smtClean="0"/>
              <a:t>&lt;Click to add title&gt;</a:t>
            </a:r>
            <a:br>
              <a:rPr lang="en-GB" noProof="0" dirty="0" smtClean="0"/>
            </a:br>
            <a:endParaRPr lang="en-GB" noProof="0" dirty="0"/>
          </a:p>
        </p:txBody>
      </p:sp>
    </p:spTree>
    <p:extLst>
      <p:ext uri="{BB962C8B-B14F-4D97-AF65-F5344CB8AC3E}">
        <p14:creationId xmlns:p14="http://schemas.microsoft.com/office/powerpoint/2010/main" val="36010365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5" y="-82383"/>
            <a:ext cx="9136890" cy="6853429"/>
          </a:xfrm>
          <a:prstGeom prst="rect">
            <a:avLst/>
          </a:prstGeom>
        </p:spPr>
      </p:pic>
      <p:sp>
        <p:nvSpPr>
          <p:cNvPr id="9" name="Titre 6"/>
          <p:cNvSpPr txBox="1">
            <a:spLocks/>
          </p:cNvSpPr>
          <p:nvPr userDrawn="1"/>
        </p:nvSpPr>
        <p:spPr>
          <a:xfrm>
            <a:off x="432195" y="1772027"/>
            <a:ext cx="1176472"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b="1" dirty="0" smtClean="0"/>
              <a:t>Contact</a:t>
            </a:r>
            <a:endParaRPr lang="fr-FR" sz="2200" dirty="0"/>
          </a:p>
        </p:txBody>
      </p:sp>
      <p:sp>
        <p:nvSpPr>
          <p:cNvPr id="10" name="Titre 6"/>
          <p:cNvSpPr>
            <a:spLocks noGrp="1"/>
          </p:cNvSpPr>
          <p:nvPr>
            <p:ph type="title" hasCustomPrompt="1"/>
          </p:nvPr>
        </p:nvSpPr>
        <p:spPr>
          <a:xfrm>
            <a:off x="406801" y="2446864"/>
            <a:ext cx="8423932" cy="499533"/>
          </a:xfrm>
        </p:spPr>
        <p:txBody>
          <a:bodyPr>
            <a:normAutofit/>
          </a:bodyPr>
          <a:lstStyle>
            <a:lvl1pPr algn="l">
              <a:defRPr sz="2000" b="0" i="0" baseline="0">
                <a:solidFill>
                  <a:schemeClr val="bg1"/>
                </a:solidFill>
                <a:latin typeface="+mn-lt"/>
              </a:defRPr>
            </a:lvl1pPr>
          </a:lstStyle>
          <a:p>
            <a:pPr>
              <a:lnSpc>
                <a:spcPts val="2500"/>
              </a:lnSpc>
            </a:pPr>
            <a:r>
              <a:rPr lang="fr-FR" dirty="0" smtClean="0"/>
              <a:t>&lt;</a:t>
            </a:r>
            <a:r>
              <a:rPr lang="fr-FR" sz="2200" dirty="0" smtClean="0"/>
              <a:t>First </a:t>
            </a:r>
            <a:r>
              <a:rPr lang="en-GB" sz="2200" noProof="0" dirty="0" smtClean="0"/>
              <a:t>Name</a:t>
            </a:r>
            <a:r>
              <a:rPr lang="fr-FR" sz="2200" dirty="0" smtClean="0"/>
              <a:t>&gt; &lt;Last Name&gt;, &lt;first </a:t>
            </a:r>
            <a:r>
              <a:rPr lang="fr-FR" sz="2200" dirty="0" err="1" smtClean="0"/>
              <a:t>name.last</a:t>
            </a:r>
            <a:r>
              <a:rPr lang="fr-FR" sz="2200" dirty="0" smtClean="0"/>
              <a:t> </a:t>
            </a:r>
            <a:r>
              <a:rPr lang="fr-FR" sz="2200" dirty="0" err="1" smtClean="0"/>
              <a:t>name</a:t>
            </a:r>
            <a:r>
              <a:rPr lang="fr-FR" sz="2200" dirty="0" smtClean="0"/>
              <a:t>&gt;@sciensano.be </a:t>
            </a:r>
            <a:endParaRPr lang="fr-FR" sz="2200"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2" name="Titre 1"/>
          <p:cNvSpPr>
            <a:spLocks noGrp="1"/>
          </p:cNvSpPr>
          <p:nvPr>
            <p:ph type="title" hasCustomPrompt="1"/>
          </p:nvPr>
        </p:nvSpPr>
        <p:spPr>
          <a:xfrm>
            <a:off x="407396" y="304800"/>
            <a:ext cx="8450853"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smtClean="0"/>
              <a:t>&lt;CLICK TO ADD TITLE&gt;</a:t>
            </a:r>
            <a:endParaRPr lang="en-GB" noProof="0" dirty="0"/>
          </a:p>
        </p:txBody>
      </p:sp>
      <p:sp>
        <p:nvSpPr>
          <p:cNvPr id="3" name="Espace réservé du contenu 2"/>
          <p:cNvSpPr>
            <a:spLocks noGrp="1"/>
          </p:cNvSpPr>
          <p:nvPr>
            <p:ph idx="1" hasCustomPrompt="1"/>
          </p:nvPr>
        </p:nvSpPr>
        <p:spPr>
          <a:xfrm>
            <a:off x="404812" y="1689080"/>
            <a:ext cx="8453437"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smtClean="0"/>
              <a:t>&lt;Click to add text&gt;</a:t>
            </a:r>
          </a:p>
        </p:txBody>
      </p:sp>
    </p:spTree>
    <p:extLst>
      <p:ext uri="{BB962C8B-B14F-4D97-AF65-F5344CB8AC3E}">
        <p14:creationId xmlns:p14="http://schemas.microsoft.com/office/powerpoint/2010/main" val="38117576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3" name="Espace réservé du contenu 2"/>
          <p:cNvSpPr>
            <a:spLocks noGrp="1"/>
          </p:cNvSpPr>
          <p:nvPr>
            <p:ph idx="1" hasCustomPrompt="1"/>
          </p:nvPr>
        </p:nvSpPr>
        <p:spPr>
          <a:xfrm>
            <a:off x="404812" y="1689080"/>
            <a:ext cx="8453437"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smtClean="0"/>
              <a:t>&lt;Click to add text&gt;</a:t>
            </a:r>
          </a:p>
        </p:txBody>
      </p:sp>
      <p:sp>
        <p:nvSpPr>
          <p:cNvPr id="6" name="Espace réservé du contenu 2"/>
          <p:cNvSpPr>
            <a:spLocks noGrp="1"/>
          </p:cNvSpPr>
          <p:nvPr>
            <p:ph idx="11" hasCustomPrompt="1"/>
          </p:nvPr>
        </p:nvSpPr>
        <p:spPr>
          <a:xfrm>
            <a:off x="4359719" y="5937229"/>
            <a:ext cx="791893"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smtClean="0"/>
              <a:t>image</a:t>
            </a:r>
            <a:endParaRPr lang="en-GB" noProof="0" dirty="0"/>
          </a:p>
        </p:txBody>
      </p:sp>
      <p:sp>
        <p:nvSpPr>
          <p:cNvPr id="7" name="Espace réservé du contenu 2"/>
          <p:cNvSpPr>
            <a:spLocks noGrp="1"/>
          </p:cNvSpPr>
          <p:nvPr>
            <p:ph idx="12" hasCustomPrompt="1"/>
          </p:nvPr>
        </p:nvSpPr>
        <p:spPr>
          <a:xfrm>
            <a:off x="5320383" y="5942674"/>
            <a:ext cx="791893"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smtClean="0"/>
              <a:t>image</a:t>
            </a:r>
            <a:endParaRPr lang="en-GB" noProof="0" dirty="0"/>
          </a:p>
        </p:txBody>
      </p:sp>
      <p:sp>
        <p:nvSpPr>
          <p:cNvPr id="9" name="Espace réservé du contenu 2"/>
          <p:cNvSpPr>
            <a:spLocks noGrp="1"/>
          </p:cNvSpPr>
          <p:nvPr>
            <p:ph idx="13" hasCustomPrompt="1"/>
          </p:nvPr>
        </p:nvSpPr>
        <p:spPr>
          <a:xfrm>
            <a:off x="6289233" y="5931784"/>
            <a:ext cx="791893"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smtClean="0"/>
              <a:t>image</a:t>
            </a:r>
            <a:endParaRPr lang="en-GB" noProof="0" dirty="0"/>
          </a:p>
        </p:txBody>
      </p:sp>
      <p:sp>
        <p:nvSpPr>
          <p:cNvPr id="10" name="Espace réservé du contenu 2"/>
          <p:cNvSpPr>
            <a:spLocks noGrp="1"/>
          </p:cNvSpPr>
          <p:nvPr>
            <p:ph idx="14" hasCustomPrompt="1"/>
          </p:nvPr>
        </p:nvSpPr>
        <p:spPr>
          <a:xfrm>
            <a:off x="7249897" y="5937229"/>
            <a:ext cx="791893"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smtClean="0"/>
              <a:t>image</a:t>
            </a:r>
            <a:endParaRPr lang="en-GB" noProof="0" dirty="0"/>
          </a:p>
        </p:txBody>
      </p:sp>
      <p:sp>
        <p:nvSpPr>
          <p:cNvPr id="11" name="Titre 1"/>
          <p:cNvSpPr>
            <a:spLocks noGrp="1"/>
          </p:cNvSpPr>
          <p:nvPr>
            <p:ph type="title" hasCustomPrompt="1"/>
          </p:nvPr>
        </p:nvSpPr>
        <p:spPr>
          <a:xfrm>
            <a:off x="407396" y="304800"/>
            <a:ext cx="8450853" cy="990600"/>
          </a:xfrm>
        </p:spPr>
        <p:txBody>
          <a:bodyPr tIns="72000" anchor="t" anchorCtr="0">
            <a:normAutofit/>
          </a:bodyPr>
          <a:lstStyle>
            <a:lvl1pPr algn="l">
              <a:defRPr sz="2750" b="1" spc="200">
                <a:solidFill>
                  <a:srgbClr val="FFFFFF"/>
                </a:solidFill>
                <a:latin typeface="Arial"/>
                <a:cs typeface="Arial"/>
              </a:defRPr>
            </a:lvl1pPr>
          </a:lstStyle>
          <a:p>
            <a:r>
              <a:rPr lang="fr-FR" dirty="0" smtClean="0"/>
              <a:t>&lt;CLICK TO ADD TITLE&gt;</a:t>
            </a:r>
            <a:endParaRPr lang="fr-FR" dirty="0"/>
          </a:p>
        </p:txBody>
      </p:sp>
    </p:spTree>
    <p:extLst>
      <p:ext uri="{BB962C8B-B14F-4D97-AF65-F5344CB8AC3E}">
        <p14:creationId xmlns:p14="http://schemas.microsoft.com/office/powerpoint/2010/main" val="17175285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3" name="Espace réservé du contenu 2"/>
          <p:cNvSpPr>
            <a:spLocks noGrp="1"/>
          </p:cNvSpPr>
          <p:nvPr>
            <p:ph idx="1" hasCustomPrompt="1"/>
          </p:nvPr>
        </p:nvSpPr>
        <p:spPr>
          <a:xfrm>
            <a:off x="404812" y="1689080"/>
            <a:ext cx="8453437"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smtClean="0"/>
              <a:t>&lt;Insert image&gt;</a:t>
            </a:r>
          </a:p>
        </p:txBody>
      </p:sp>
      <p:sp>
        <p:nvSpPr>
          <p:cNvPr id="5" name="Espace réservé du contenu 2"/>
          <p:cNvSpPr>
            <a:spLocks noGrp="1"/>
          </p:cNvSpPr>
          <p:nvPr>
            <p:ph idx="10" hasCustomPrompt="1"/>
          </p:nvPr>
        </p:nvSpPr>
        <p:spPr>
          <a:xfrm>
            <a:off x="395481" y="5654356"/>
            <a:ext cx="8453437"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smtClean="0"/>
              <a:t>&lt;caption&gt;</a:t>
            </a:r>
          </a:p>
        </p:txBody>
      </p:sp>
      <p:sp>
        <p:nvSpPr>
          <p:cNvPr id="6" name="Titre 1"/>
          <p:cNvSpPr>
            <a:spLocks noGrp="1"/>
          </p:cNvSpPr>
          <p:nvPr>
            <p:ph type="title" hasCustomPrompt="1"/>
          </p:nvPr>
        </p:nvSpPr>
        <p:spPr>
          <a:xfrm>
            <a:off x="407396" y="304800"/>
            <a:ext cx="8450853" cy="990600"/>
          </a:xfrm>
        </p:spPr>
        <p:txBody>
          <a:bodyPr tIns="72000" anchor="t" anchorCtr="0">
            <a:normAutofit/>
          </a:bodyPr>
          <a:lstStyle>
            <a:lvl1pPr algn="l">
              <a:defRPr sz="2750" b="1" spc="200">
                <a:solidFill>
                  <a:srgbClr val="FFFFFF"/>
                </a:solidFill>
                <a:latin typeface="Arial"/>
                <a:cs typeface="Arial"/>
              </a:defRPr>
            </a:lvl1pPr>
          </a:lstStyle>
          <a:p>
            <a:r>
              <a:rPr lang="fr-FR" dirty="0" smtClean="0"/>
              <a:t>&lt;CLICK TO ADD TITLE&gt;</a:t>
            </a:r>
            <a:endParaRPr lang="fr-FR" dirty="0"/>
          </a:p>
        </p:txBody>
      </p:sp>
    </p:spTree>
    <p:extLst>
      <p:ext uri="{BB962C8B-B14F-4D97-AF65-F5344CB8AC3E}">
        <p14:creationId xmlns:p14="http://schemas.microsoft.com/office/powerpoint/2010/main" val="29465382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6" name="Titre 1"/>
          <p:cNvSpPr>
            <a:spLocks noGrp="1"/>
          </p:cNvSpPr>
          <p:nvPr>
            <p:ph type="title" hasCustomPrompt="1"/>
          </p:nvPr>
        </p:nvSpPr>
        <p:spPr>
          <a:xfrm>
            <a:off x="407396" y="304800"/>
            <a:ext cx="8450853" cy="990600"/>
          </a:xfrm>
        </p:spPr>
        <p:txBody>
          <a:bodyPr tIns="72000" anchor="t" anchorCtr="0">
            <a:normAutofit/>
          </a:bodyPr>
          <a:lstStyle>
            <a:lvl1pPr algn="l">
              <a:defRPr sz="2750" b="1" spc="200">
                <a:solidFill>
                  <a:srgbClr val="FFFFFF"/>
                </a:solidFill>
                <a:latin typeface="Arial"/>
                <a:cs typeface="Arial"/>
              </a:defRPr>
            </a:lvl1pPr>
          </a:lstStyle>
          <a:p>
            <a:r>
              <a:rPr lang="fr-FR" dirty="0" smtClean="0"/>
              <a:t>&lt;CLICK TO ADD TITLE&gt;</a:t>
            </a:r>
            <a:endParaRPr lang="fr-FR" dirty="0"/>
          </a:p>
        </p:txBody>
      </p:sp>
      <p:sp>
        <p:nvSpPr>
          <p:cNvPr id="15" name="Espace réservé du contenu 2"/>
          <p:cNvSpPr>
            <a:spLocks noGrp="1"/>
          </p:cNvSpPr>
          <p:nvPr>
            <p:ph sz="half" idx="12" hasCustomPrompt="1"/>
          </p:nvPr>
        </p:nvSpPr>
        <p:spPr>
          <a:xfrm>
            <a:off x="304800" y="1706649"/>
            <a:ext cx="40386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smtClean="0"/>
              <a:t>&lt;Click to insert </a:t>
            </a:r>
            <a:r>
              <a:rPr lang="fr-FR" dirty="0" err="1" smtClean="0"/>
              <a:t>title</a:t>
            </a:r>
            <a:r>
              <a:rPr lang="fr-FR" dirty="0" smtClean="0"/>
              <a:t>&gt;</a:t>
            </a:r>
          </a:p>
          <a:p>
            <a:pPr lvl="1"/>
            <a:r>
              <a:rPr lang="en-US" dirty="0" smtClean="0"/>
              <a:t>&lt;Click to insert text level 2&gt;</a:t>
            </a:r>
          </a:p>
          <a:p>
            <a:pPr lvl="2"/>
            <a:r>
              <a:rPr lang="en-US" dirty="0" smtClean="0"/>
              <a:t>&lt;Click to insert text level 3&gt;</a:t>
            </a:r>
          </a:p>
          <a:p>
            <a:pPr lvl="4"/>
            <a:r>
              <a:rPr lang="en-US" dirty="0" smtClean="0"/>
              <a:t>&lt;Click to insert text level 4&gt;</a:t>
            </a:r>
          </a:p>
          <a:p>
            <a:pPr lvl="0"/>
            <a:endParaRPr lang="en-US" dirty="0" smtClean="0"/>
          </a:p>
        </p:txBody>
      </p:sp>
      <p:sp>
        <p:nvSpPr>
          <p:cNvPr id="10" name="Espace réservé du contenu 2"/>
          <p:cNvSpPr>
            <a:spLocks noGrp="1"/>
          </p:cNvSpPr>
          <p:nvPr>
            <p:ph sz="half" idx="13" hasCustomPrompt="1"/>
          </p:nvPr>
        </p:nvSpPr>
        <p:spPr>
          <a:xfrm>
            <a:off x="4724399" y="1706649"/>
            <a:ext cx="40386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smtClean="0"/>
              <a:t>&lt;Click to insert </a:t>
            </a:r>
            <a:r>
              <a:rPr lang="fr-FR" dirty="0" err="1" smtClean="0"/>
              <a:t>title</a:t>
            </a:r>
            <a:r>
              <a:rPr lang="fr-FR" dirty="0" smtClean="0"/>
              <a:t>&gt;</a:t>
            </a:r>
          </a:p>
          <a:p>
            <a:pPr lvl="1"/>
            <a:r>
              <a:rPr lang="en-US" dirty="0" smtClean="0"/>
              <a:t>&lt;Click to insert text level 2&gt;</a:t>
            </a:r>
          </a:p>
          <a:p>
            <a:pPr lvl="2"/>
            <a:r>
              <a:rPr lang="en-US" dirty="0" smtClean="0"/>
              <a:t>&lt;Click to insert text level 3&gt;</a:t>
            </a:r>
          </a:p>
          <a:p>
            <a:pPr lvl="4"/>
            <a:r>
              <a:rPr lang="en-US" dirty="0" smtClean="0"/>
              <a:t>&lt;Click to insert text level 4&gt;</a:t>
            </a:r>
          </a:p>
          <a:p>
            <a:pPr lvl="0"/>
            <a:endParaRPr lang="en-US" dirty="0" smtClean="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3" name="Espace réservé du texte 2"/>
          <p:cNvSpPr>
            <a:spLocks noGrp="1"/>
          </p:cNvSpPr>
          <p:nvPr>
            <p:ph type="body" idx="1" hasCustomPrompt="1"/>
          </p:nvPr>
        </p:nvSpPr>
        <p:spPr>
          <a:xfrm>
            <a:off x="406800" y="1713455"/>
            <a:ext cx="4040188"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smtClean="0"/>
              <a:t>&lt;</a:t>
            </a:r>
            <a:r>
              <a:rPr lang="en-GB" noProof="0" dirty="0" smtClean="0"/>
              <a:t>Click</a:t>
            </a:r>
            <a:r>
              <a:rPr lang="fr-FR" dirty="0" smtClean="0"/>
              <a:t> to </a:t>
            </a:r>
            <a:r>
              <a:rPr lang="fr-FR" dirty="0" err="1" smtClean="0"/>
              <a:t>add</a:t>
            </a:r>
            <a:r>
              <a:rPr lang="fr-FR" dirty="0" smtClean="0"/>
              <a:t> </a:t>
            </a:r>
            <a:r>
              <a:rPr lang="fr-FR" dirty="0" err="1" smtClean="0"/>
              <a:t>title</a:t>
            </a:r>
            <a:r>
              <a:rPr lang="fr-FR" dirty="0" smtClean="0"/>
              <a:t>&gt;</a:t>
            </a:r>
          </a:p>
        </p:txBody>
      </p:sp>
      <p:sp>
        <p:nvSpPr>
          <p:cNvPr id="5" name="Espace réservé du texte 4"/>
          <p:cNvSpPr>
            <a:spLocks noGrp="1"/>
          </p:cNvSpPr>
          <p:nvPr>
            <p:ph type="body" sz="quarter" idx="3" hasCustomPrompt="1"/>
          </p:nvPr>
        </p:nvSpPr>
        <p:spPr>
          <a:xfrm>
            <a:off x="4645027" y="1713455"/>
            <a:ext cx="4041775"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smtClean="0"/>
              <a:t>&lt;Click to </a:t>
            </a:r>
            <a:r>
              <a:rPr lang="fr-FR" dirty="0" err="1" smtClean="0"/>
              <a:t>add</a:t>
            </a:r>
            <a:r>
              <a:rPr lang="fr-FR" dirty="0" smtClean="0"/>
              <a:t> </a:t>
            </a:r>
            <a:r>
              <a:rPr lang="fr-FR" dirty="0" err="1" smtClean="0"/>
              <a:t>title</a:t>
            </a:r>
            <a:r>
              <a:rPr lang="fr-FR" dirty="0" smtClean="0"/>
              <a:t>&gt;</a:t>
            </a:r>
          </a:p>
          <a:p>
            <a:pPr lvl="0"/>
            <a:endParaRPr lang="en-GB" noProof="0" dirty="0" smtClean="0"/>
          </a:p>
        </p:txBody>
      </p:sp>
      <p:sp>
        <p:nvSpPr>
          <p:cNvPr id="8" name="Titre 1"/>
          <p:cNvSpPr>
            <a:spLocks noGrp="1"/>
          </p:cNvSpPr>
          <p:nvPr>
            <p:ph type="title" hasCustomPrompt="1"/>
          </p:nvPr>
        </p:nvSpPr>
        <p:spPr>
          <a:xfrm>
            <a:off x="407396" y="304800"/>
            <a:ext cx="8450853" cy="990600"/>
          </a:xfrm>
        </p:spPr>
        <p:txBody>
          <a:bodyPr tIns="72000" anchor="t" anchorCtr="0">
            <a:normAutofit/>
          </a:bodyPr>
          <a:lstStyle>
            <a:lvl1pPr algn="l">
              <a:defRPr sz="2750" b="1" spc="200">
                <a:solidFill>
                  <a:srgbClr val="FFFFFF"/>
                </a:solidFill>
                <a:latin typeface="Arial"/>
                <a:cs typeface="Arial"/>
              </a:defRPr>
            </a:lvl1pPr>
          </a:lstStyle>
          <a:p>
            <a:r>
              <a:rPr lang="fr-FR" dirty="0" smtClean="0"/>
              <a:t>&lt;CLICK TO ADD TITLE&gt;</a:t>
            </a:r>
            <a:endParaRPr lang="fr-FR" dirty="0"/>
          </a:p>
        </p:txBody>
      </p:sp>
      <p:sp>
        <p:nvSpPr>
          <p:cNvPr id="12" name="Espace réservé du contenu 2"/>
          <p:cNvSpPr>
            <a:spLocks noGrp="1"/>
          </p:cNvSpPr>
          <p:nvPr>
            <p:ph sz="half" idx="11" hasCustomPrompt="1"/>
          </p:nvPr>
        </p:nvSpPr>
        <p:spPr>
          <a:xfrm>
            <a:off x="406800" y="2456593"/>
            <a:ext cx="40386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smtClean="0"/>
              <a:t>&lt;Click to insert </a:t>
            </a:r>
            <a:r>
              <a:rPr lang="fr-FR" dirty="0" err="1" smtClean="0"/>
              <a:t>text</a:t>
            </a:r>
            <a:r>
              <a:rPr lang="fr-FR" dirty="0" smtClean="0"/>
              <a:t> </a:t>
            </a:r>
            <a:r>
              <a:rPr lang="fr-FR" dirty="0" err="1" smtClean="0"/>
              <a:t>level</a:t>
            </a:r>
            <a:r>
              <a:rPr lang="fr-FR" dirty="0" smtClean="0"/>
              <a:t> 1&gt;</a:t>
            </a:r>
          </a:p>
          <a:p>
            <a:pPr lvl="1"/>
            <a:r>
              <a:rPr lang="en-US" dirty="0" smtClean="0"/>
              <a:t>&lt;Click to insert text level 2&gt;</a:t>
            </a:r>
          </a:p>
          <a:p>
            <a:pPr lvl="2"/>
            <a:r>
              <a:rPr lang="en-US" dirty="0" smtClean="0"/>
              <a:t>&lt;Click to insert text level 3&gt;</a:t>
            </a:r>
          </a:p>
          <a:p>
            <a:pPr lvl="3"/>
            <a:r>
              <a:rPr lang="en-US" dirty="0" smtClean="0"/>
              <a:t>&lt;Click to insert text level 4&gt;</a:t>
            </a:r>
          </a:p>
          <a:p>
            <a:pPr lvl="4"/>
            <a:r>
              <a:rPr lang="en-US" dirty="0" smtClean="0"/>
              <a:t>&lt;Click to insert text level 5&gt;</a:t>
            </a:r>
          </a:p>
        </p:txBody>
      </p:sp>
      <p:sp>
        <p:nvSpPr>
          <p:cNvPr id="14" name="Espace réservé du contenu 2"/>
          <p:cNvSpPr>
            <a:spLocks noGrp="1"/>
          </p:cNvSpPr>
          <p:nvPr>
            <p:ph sz="half" idx="12" hasCustomPrompt="1"/>
          </p:nvPr>
        </p:nvSpPr>
        <p:spPr>
          <a:xfrm>
            <a:off x="4648202" y="2456592"/>
            <a:ext cx="40386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smtClean="0"/>
              <a:t>&lt;Click to insert </a:t>
            </a:r>
            <a:r>
              <a:rPr lang="fr-FR" dirty="0" err="1" smtClean="0"/>
              <a:t>text</a:t>
            </a:r>
            <a:r>
              <a:rPr lang="fr-FR" dirty="0" smtClean="0"/>
              <a:t> </a:t>
            </a:r>
            <a:r>
              <a:rPr lang="fr-FR" dirty="0" err="1" smtClean="0"/>
              <a:t>level</a:t>
            </a:r>
            <a:r>
              <a:rPr lang="fr-FR" dirty="0" smtClean="0"/>
              <a:t> 1&gt;</a:t>
            </a:r>
          </a:p>
          <a:p>
            <a:pPr lvl="1"/>
            <a:r>
              <a:rPr lang="en-US" dirty="0" smtClean="0"/>
              <a:t>&lt;Click to insert text level 2&gt;</a:t>
            </a:r>
          </a:p>
          <a:p>
            <a:pPr lvl="2"/>
            <a:r>
              <a:rPr lang="en-US" dirty="0" smtClean="0"/>
              <a:t>&lt;Click to insert text level 3&gt;</a:t>
            </a:r>
          </a:p>
          <a:p>
            <a:pPr lvl="3"/>
            <a:r>
              <a:rPr lang="en-US" dirty="0" smtClean="0"/>
              <a:t>&lt;Click to insert text level 4&gt;</a:t>
            </a:r>
          </a:p>
          <a:p>
            <a:pPr lvl="4"/>
            <a:r>
              <a:rPr lang="en-US" dirty="0" smtClean="0"/>
              <a:t>&lt;Click to insert text level 5&gt;</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GB" noProof="0" dirty="0" err="1" smtClean="0"/>
              <a:t>Cliquez</a:t>
            </a:r>
            <a:r>
              <a:rPr lang="en-GB" noProof="0" dirty="0" smtClean="0"/>
              <a:t> et </a:t>
            </a:r>
            <a:r>
              <a:rPr lang="en-GB" noProof="0" dirty="0" err="1" smtClean="0"/>
              <a:t>modifiez</a:t>
            </a:r>
            <a:r>
              <a:rPr lang="en-GB" noProof="0" dirty="0" smtClean="0"/>
              <a:t> le titre</a:t>
            </a:r>
            <a:endParaRPr lang="en-GB" noProof="0" dirty="0"/>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GB" noProof="0" dirty="0" err="1" smtClean="0"/>
              <a:t>Cliquez</a:t>
            </a:r>
            <a:r>
              <a:rPr lang="en-GB" noProof="0" dirty="0" smtClean="0"/>
              <a:t> pour modifier les styles du </a:t>
            </a:r>
            <a:r>
              <a:rPr lang="en-GB" noProof="0" dirty="0" err="1" smtClean="0"/>
              <a:t>texte</a:t>
            </a:r>
            <a:r>
              <a:rPr lang="en-GB" noProof="0" dirty="0" smtClean="0"/>
              <a:t> du masque</a:t>
            </a:r>
          </a:p>
          <a:p>
            <a:pPr lvl="1"/>
            <a:r>
              <a:rPr lang="en-GB" noProof="0" dirty="0" err="1" smtClean="0"/>
              <a:t>Deuxième</a:t>
            </a:r>
            <a:r>
              <a:rPr lang="en-GB" noProof="0" dirty="0" smtClean="0"/>
              <a:t> </a:t>
            </a:r>
            <a:r>
              <a:rPr lang="en-GB" noProof="0" dirty="0" err="1" smtClean="0"/>
              <a:t>niveau</a:t>
            </a:r>
            <a:endParaRPr lang="en-GB" noProof="0" dirty="0" smtClean="0"/>
          </a:p>
          <a:p>
            <a:pPr lvl="2"/>
            <a:r>
              <a:rPr lang="en-GB" noProof="0" dirty="0" err="1" smtClean="0"/>
              <a:t>Troisième</a:t>
            </a:r>
            <a:r>
              <a:rPr lang="en-GB" noProof="0" dirty="0" smtClean="0"/>
              <a:t> </a:t>
            </a:r>
            <a:r>
              <a:rPr lang="en-GB" noProof="0" dirty="0" err="1" smtClean="0"/>
              <a:t>niveau</a:t>
            </a:r>
            <a:endParaRPr lang="en-GB" noProof="0" dirty="0" smtClean="0"/>
          </a:p>
          <a:p>
            <a:pPr lvl="3"/>
            <a:r>
              <a:rPr lang="en-GB" noProof="0" dirty="0" err="1" smtClean="0"/>
              <a:t>Quatrième</a:t>
            </a:r>
            <a:r>
              <a:rPr lang="en-GB" noProof="0" dirty="0" smtClean="0"/>
              <a:t> </a:t>
            </a:r>
            <a:r>
              <a:rPr lang="en-GB" noProof="0" dirty="0" err="1" smtClean="0"/>
              <a:t>niveau</a:t>
            </a:r>
            <a:endParaRPr lang="en-GB" noProof="0" dirty="0" smtClean="0"/>
          </a:p>
          <a:p>
            <a:pPr lvl="4"/>
            <a:r>
              <a:rPr lang="en-GB" noProof="0" dirty="0" err="1" smtClean="0"/>
              <a:t>Cinquième</a:t>
            </a:r>
            <a:r>
              <a:rPr lang="en-GB" noProof="0" dirty="0" smtClean="0"/>
              <a:t> </a:t>
            </a:r>
            <a:r>
              <a:rPr lang="en-GB" noProof="0" dirty="0" err="1" smtClean="0"/>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healthdata.sciensano.be/en/hom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dirty="0" err="1" smtClean="0">
                <a:effectLst>
                  <a:outerShdw blurRad="38100" dist="38100" dir="2700000" algn="tl">
                    <a:srgbClr val="000000">
                      <a:alpha val="43137"/>
                    </a:srgbClr>
                  </a:outerShdw>
                </a:effectLst>
              </a:rPr>
              <a:t>Sciensano</a:t>
            </a:r>
            <a:endParaRPr lang="fr-BE" dirty="0">
              <a:effectLst>
                <a:outerShdw blurRad="38100" dist="38100" dir="2700000" algn="tl">
                  <a:srgbClr val="000000">
                    <a:alpha val="43137"/>
                  </a:srgbClr>
                </a:outerShdw>
              </a:effectLst>
            </a:endParaRPr>
          </a:p>
        </p:txBody>
      </p:sp>
      <p:sp>
        <p:nvSpPr>
          <p:cNvPr id="4" name="Subtitle 3"/>
          <p:cNvSpPr>
            <a:spLocks noGrp="1"/>
          </p:cNvSpPr>
          <p:nvPr>
            <p:ph type="subTitle" idx="1"/>
          </p:nvPr>
        </p:nvSpPr>
        <p:spPr>
          <a:xfrm>
            <a:off x="455415" y="2919830"/>
            <a:ext cx="8070399" cy="952500"/>
          </a:xfrm>
        </p:spPr>
        <p:txBody>
          <a:bodyPr>
            <a:normAutofit/>
          </a:bodyPr>
          <a:lstStyle/>
          <a:p>
            <a:pPr eaLnBrk="0" hangingPunct="0"/>
            <a:r>
              <a:rPr lang="nl-NL" sz="2400" dirty="0">
                <a:effectLst>
                  <a:outerShdw blurRad="38100" dist="38100" dir="2700000" algn="tl">
                    <a:srgbClr val="000000">
                      <a:alpha val="43137"/>
                    </a:srgbClr>
                  </a:outerShdw>
                </a:effectLst>
              </a:rPr>
              <a:t>Research </a:t>
            </a:r>
            <a:r>
              <a:rPr lang="nl-NL" sz="2400" dirty="0" err="1">
                <a:effectLst>
                  <a:outerShdw blurRad="38100" dist="38100" dir="2700000" algn="tl">
                    <a:srgbClr val="000000">
                      <a:alpha val="43137"/>
                    </a:srgbClr>
                  </a:outerShdw>
                </a:effectLst>
              </a:rPr>
              <a:t>driven</a:t>
            </a:r>
            <a:r>
              <a:rPr lang="nl-NL" sz="2400" dirty="0">
                <a:effectLst>
                  <a:outerShdw blurRad="38100" dist="38100" dir="2700000" algn="tl">
                    <a:srgbClr val="000000">
                      <a:alpha val="43137"/>
                    </a:srgbClr>
                  </a:outerShdw>
                </a:effectLst>
              </a:rPr>
              <a:t> </a:t>
            </a:r>
            <a:r>
              <a:rPr lang="nl-NL" sz="2400" dirty="0" err="1">
                <a:effectLst>
                  <a:outerShdw blurRad="38100" dist="38100" dir="2700000" algn="tl">
                    <a:srgbClr val="000000">
                      <a:alpha val="43137"/>
                    </a:srgbClr>
                  </a:outerShdw>
                </a:effectLst>
              </a:rPr>
              <a:t>by</a:t>
            </a:r>
            <a:r>
              <a:rPr lang="nl-NL" sz="2400" dirty="0">
                <a:effectLst>
                  <a:outerShdw blurRad="38100" dist="38100" dir="2700000" algn="tl">
                    <a:srgbClr val="000000">
                      <a:alpha val="43137"/>
                    </a:srgbClr>
                  </a:outerShdw>
                </a:effectLst>
              </a:rPr>
              <a:t> a </a:t>
            </a:r>
            <a:r>
              <a:rPr lang="nl-NL" sz="2400" dirty="0" err="1">
                <a:effectLst>
                  <a:outerShdw blurRad="38100" dist="38100" dir="2700000" algn="tl">
                    <a:srgbClr val="000000">
                      <a:alpha val="43137"/>
                    </a:srgbClr>
                  </a:outerShdw>
                </a:effectLst>
              </a:rPr>
              <a:t>holistic</a:t>
            </a:r>
            <a:r>
              <a:rPr lang="nl-NL" sz="2400" dirty="0">
                <a:effectLst>
                  <a:outerShdw blurRad="38100" dist="38100" dir="2700000" algn="tl">
                    <a:srgbClr val="000000">
                      <a:alpha val="43137"/>
                    </a:srgbClr>
                  </a:outerShdw>
                </a:effectLst>
              </a:rPr>
              <a:t> view on </a:t>
            </a:r>
            <a:r>
              <a:rPr lang="nl-NL" sz="2400" dirty="0" smtClean="0">
                <a:effectLst>
                  <a:outerShdw blurRad="38100" dist="38100" dir="2700000" algn="tl">
                    <a:srgbClr val="000000">
                      <a:alpha val="43137"/>
                    </a:srgbClr>
                  </a:outerShdw>
                </a:effectLst>
              </a:rPr>
              <a:t>health</a:t>
            </a:r>
            <a:endParaRPr lang="nl-NL" sz="2400" dirty="0">
              <a:effectLst>
                <a:outerShdw blurRad="38100" dist="38100" dir="2700000" algn="tl">
                  <a:srgbClr val="000000">
                    <a:alpha val="43137"/>
                  </a:srgbClr>
                </a:outerShdw>
              </a:effectLst>
            </a:endParaRPr>
          </a:p>
        </p:txBody>
      </p:sp>
      <p:sp>
        <p:nvSpPr>
          <p:cNvPr id="3" name="Content Placeholder 2"/>
          <p:cNvSpPr>
            <a:spLocks noGrp="1"/>
          </p:cNvSpPr>
          <p:nvPr>
            <p:ph idx="10"/>
          </p:nvPr>
        </p:nvSpPr>
        <p:spPr/>
        <p:txBody>
          <a:bodyPr/>
          <a:lstStyle/>
          <a:p>
            <a:r>
              <a:rPr lang="fr-BE" sz="1400" dirty="0" smtClean="0"/>
              <a:t>Brussels, 13/11/2019</a:t>
            </a:r>
            <a:endParaRPr lang="fr-BE" sz="1400" dirty="0"/>
          </a:p>
        </p:txBody>
      </p:sp>
      <p:sp>
        <p:nvSpPr>
          <p:cNvPr id="5" name="TextBox 4"/>
          <p:cNvSpPr txBox="1"/>
          <p:nvPr/>
        </p:nvSpPr>
        <p:spPr>
          <a:xfrm>
            <a:off x="2288066" y="3992819"/>
            <a:ext cx="5192704" cy="430887"/>
          </a:xfrm>
          <a:prstGeom prst="rect">
            <a:avLst/>
          </a:prstGeom>
          <a:noFill/>
        </p:spPr>
        <p:txBody>
          <a:bodyPr wrap="none" rtlCol="0">
            <a:spAutoFit/>
          </a:bodyPr>
          <a:lstStyle/>
          <a:p>
            <a:r>
              <a:rPr lang="en-US" sz="2200" b="1" dirty="0" smtClean="0">
                <a:solidFill>
                  <a:schemeClr val="bg1"/>
                </a:solidFill>
                <a:effectLst>
                  <a:outerShdw blurRad="38100" dist="38100" dir="2700000" algn="tl">
                    <a:srgbClr val="000000">
                      <a:alpha val="43137"/>
                    </a:srgbClr>
                  </a:outerShdw>
                </a:effectLst>
              </a:rPr>
              <a:t>JA-</a:t>
            </a:r>
            <a:r>
              <a:rPr lang="en-US" sz="2200" b="1" dirty="0" err="1" smtClean="0">
                <a:solidFill>
                  <a:schemeClr val="bg1"/>
                </a:solidFill>
                <a:effectLst>
                  <a:outerShdw blurRad="38100" dist="38100" dir="2700000" algn="tl">
                    <a:srgbClr val="000000">
                      <a:alpha val="43137"/>
                    </a:srgbClr>
                  </a:outerShdw>
                </a:effectLst>
              </a:rPr>
              <a:t>InfAct</a:t>
            </a:r>
            <a:r>
              <a:rPr lang="en-US" sz="2200" b="1" dirty="0" smtClean="0">
                <a:solidFill>
                  <a:schemeClr val="bg1"/>
                </a:solidFill>
                <a:effectLst>
                  <a:outerShdw blurRad="38100" dist="38100" dir="2700000" algn="tl">
                    <a:srgbClr val="000000">
                      <a:alpha val="43137"/>
                    </a:srgbClr>
                  </a:outerShdw>
                </a:effectLst>
              </a:rPr>
              <a:t>   ASSEMBLY of MEMBERS</a:t>
            </a:r>
            <a:endParaRPr lang="en-US" sz="2200" b="1" dirty="0">
              <a:solidFill>
                <a:schemeClr val="bg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341410" y="5137070"/>
            <a:ext cx="8469644" cy="817778"/>
          </a:xfrm>
          <a:prstGeom prst="rect">
            <a:avLst/>
          </a:prstGeom>
        </p:spPr>
        <p:txBody>
          <a:bodyPr vert="horz" lIns="91440" tIns="45720" rIns="91440" bIns="45720" rtlCol="0">
            <a:noAutofit/>
          </a:bodyPr>
          <a:lstStyle>
            <a:lvl1pPr marL="0" indent="0" algn="ctr" defTabSz="457200" rtl="0" eaLnBrk="1" latinLnBrk="0" hangingPunct="1">
              <a:lnSpc>
                <a:spcPts val="2750"/>
              </a:lnSpc>
              <a:spcBef>
                <a:spcPct val="20000"/>
              </a:spcBef>
              <a:buClr>
                <a:schemeClr val="accent2"/>
              </a:buClr>
              <a:buFontTx/>
              <a:buNone/>
              <a:defRPr sz="1250" b="1" kern="1200" spc="30">
                <a:solidFill>
                  <a:schemeClr val="bg1"/>
                </a:solidFill>
                <a:latin typeface="Arial"/>
                <a:ea typeface="+mn-ea"/>
                <a:cs typeface="Arial"/>
              </a:defRPr>
            </a:lvl1pPr>
            <a:lvl2pPr marL="360000" indent="-180000" algn="l" defTabSz="541338" rtl="0" eaLnBrk="1" latinLnBrk="0" hangingPunct="1">
              <a:spcBef>
                <a:spcPct val="20000"/>
              </a:spcBef>
              <a:buClr>
                <a:schemeClr val="accent2"/>
              </a:buClr>
              <a:buFont typeface="Arial"/>
              <a:buChar char="•"/>
              <a:defRPr sz="2000" kern="1200">
                <a:solidFill>
                  <a:srgbClr val="58595B"/>
                </a:solidFill>
                <a:latin typeface="Arial"/>
                <a:ea typeface="+mn-ea"/>
                <a:cs typeface="Arial"/>
              </a:defRPr>
            </a:lvl2pPr>
            <a:lvl3pPr marL="540000" indent="-180000" algn="l" defTabSz="457200" rtl="0" eaLnBrk="1" latinLnBrk="0" hangingPunct="1">
              <a:spcBef>
                <a:spcPct val="20000"/>
              </a:spcBef>
              <a:buClr>
                <a:schemeClr val="accent2"/>
              </a:buClr>
              <a:buFont typeface="Arial" panose="020B0604020202020204" pitchFamily="34" charset="0"/>
              <a:buChar char="•"/>
              <a:defRPr sz="1800" kern="1200">
                <a:solidFill>
                  <a:srgbClr val="58595B"/>
                </a:solidFill>
                <a:latin typeface="Arial"/>
                <a:ea typeface="+mn-ea"/>
                <a:cs typeface="Arial"/>
              </a:defRPr>
            </a:lvl3pPr>
            <a:lvl4pPr marL="720000" indent="-180000" algn="l" defTabSz="457200" rtl="0" eaLnBrk="1" latinLnBrk="0" hangingPunct="1">
              <a:spcBef>
                <a:spcPct val="20000"/>
              </a:spcBef>
              <a:buClr>
                <a:schemeClr val="accent2"/>
              </a:buClr>
              <a:buFont typeface="Arial"/>
              <a:buChar char="•"/>
              <a:defRPr sz="1600" kern="1200">
                <a:solidFill>
                  <a:srgbClr val="58595B"/>
                </a:solidFill>
                <a:latin typeface="Arial"/>
                <a:ea typeface="+mn-ea"/>
                <a:cs typeface="Arial"/>
              </a:defRPr>
            </a:lvl4pPr>
            <a:lvl5pPr marL="900000" indent="-180000" algn="l" defTabSz="457200" rtl="0" eaLnBrk="1" latinLnBrk="0" hangingPunct="1">
              <a:spcBef>
                <a:spcPct val="20000"/>
              </a:spcBef>
              <a:buClr>
                <a:schemeClr val="accent2"/>
              </a:buClr>
              <a:buFont typeface="Arial"/>
              <a:buChar char="•"/>
              <a:defRPr sz="1600" kern="1200">
                <a:solidFill>
                  <a:srgbClr val="58595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fr-BE" sz="2000" dirty="0" smtClean="0"/>
              <a:t>J. Van Loco</a:t>
            </a:r>
          </a:p>
          <a:p>
            <a:pPr algn="l"/>
            <a:r>
              <a:rPr lang="fr-BE" sz="2000" dirty="0" err="1" smtClean="0"/>
              <a:t>Scienfic</a:t>
            </a:r>
            <a:r>
              <a:rPr lang="fr-BE" sz="2000" dirty="0" smtClean="0"/>
              <a:t> </a:t>
            </a:r>
            <a:r>
              <a:rPr lang="fr-BE" sz="2000" dirty="0" err="1" smtClean="0"/>
              <a:t>Director</a:t>
            </a:r>
            <a:endParaRPr lang="fr-BE" sz="2000" dirty="0"/>
          </a:p>
        </p:txBody>
      </p:sp>
    </p:spTree>
    <p:extLst>
      <p:ext uri="{BB962C8B-B14F-4D97-AF65-F5344CB8AC3E}">
        <p14:creationId xmlns:p14="http://schemas.microsoft.com/office/powerpoint/2010/main" val="148988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0040" y="5776276"/>
            <a:ext cx="2400300" cy="868364"/>
          </a:xfrm>
          <a:prstGeom prst="rect">
            <a:avLst/>
          </a:prstGeom>
          <a:solidFill>
            <a:schemeClr val="bg1"/>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ln>
                <a:noFill/>
              </a:ln>
              <a:solidFill>
                <a:schemeClr val="accent1"/>
              </a:solidFill>
            </a:endParaRPr>
          </a:p>
        </p:txBody>
      </p:sp>
      <p:sp>
        <p:nvSpPr>
          <p:cNvPr id="4" name="Title 3"/>
          <p:cNvSpPr>
            <a:spLocks noGrp="1"/>
          </p:cNvSpPr>
          <p:nvPr>
            <p:ph type="title"/>
          </p:nvPr>
        </p:nvSpPr>
        <p:spPr/>
        <p:txBody>
          <a:bodyPr/>
          <a:lstStyle/>
          <a:p>
            <a:r>
              <a:rPr lang="fr-BE" dirty="0" err="1" smtClean="0"/>
              <a:t>What</a:t>
            </a:r>
            <a:r>
              <a:rPr lang="fr-BE" dirty="0" smtClean="0"/>
              <a:t> </a:t>
            </a:r>
            <a:r>
              <a:rPr lang="fr-BE" dirty="0" err="1" smtClean="0"/>
              <a:t>is</a:t>
            </a:r>
            <a:r>
              <a:rPr lang="fr-BE" dirty="0" smtClean="0"/>
              <a:t> </a:t>
            </a:r>
            <a:r>
              <a:rPr lang="fr-BE" dirty="0" err="1" smtClean="0"/>
              <a:t>Sciensano</a:t>
            </a:r>
            <a:r>
              <a:rPr lang="fr-BE" dirty="0" smtClean="0"/>
              <a:t>?</a:t>
            </a:r>
            <a:endParaRPr lang="fr-BE" dirty="0"/>
          </a:p>
        </p:txBody>
      </p:sp>
      <p:sp>
        <p:nvSpPr>
          <p:cNvPr id="6" name="Content Placeholder 5"/>
          <p:cNvSpPr>
            <a:spLocks noGrp="1"/>
          </p:cNvSpPr>
          <p:nvPr>
            <p:ph idx="1"/>
          </p:nvPr>
        </p:nvSpPr>
        <p:spPr>
          <a:xfrm>
            <a:off x="496253" y="3790950"/>
            <a:ext cx="8361996" cy="514867"/>
          </a:xfrm>
          <a:solidFill>
            <a:schemeClr val="bg1"/>
          </a:solidFill>
        </p:spPr>
        <p:txBody>
          <a:bodyPr>
            <a:noAutofit/>
          </a:bodyPr>
          <a:lstStyle/>
          <a:p>
            <a:pPr marL="342900" indent="-342900">
              <a:buFont typeface="Arial" panose="020B0604020202020204" pitchFamily="34" charset="0"/>
              <a:buChar char="•"/>
            </a:pPr>
            <a:r>
              <a:rPr lang="fr-BE" dirty="0" err="1" smtClean="0"/>
              <a:t>Belgian</a:t>
            </a:r>
            <a:r>
              <a:rPr lang="fr-BE" dirty="0" smtClean="0"/>
              <a:t> </a:t>
            </a:r>
            <a:r>
              <a:rPr lang="fr-BE" dirty="0" err="1" smtClean="0"/>
              <a:t>federal</a:t>
            </a:r>
            <a:r>
              <a:rPr lang="fr-BE" dirty="0" smtClean="0"/>
              <a:t> </a:t>
            </a:r>
            <a:r>
              <a:rPr lang="fr-BE" dirty="0" err="1" smtClean="0"/>
              <a:t>research</a:t>
            </a:r>
            <a:r>
              <a:rPr lang="fr-BE" dirty="0" smtClean="0"/>
              <a:t> centre on population </a:t>
            </a:r>
            <a:r>
              <a:rPr lang="fr-BE" dirty="0" err="1" smtClean="0"/>
              <a:t>health</a:t>
            </a:r>
            <a:r>
              <a:rPr lang="fr-BE" dirty="0" smtClean="0"/>
              <a:t> </a:t>
            </a:r>
            <a:endParaRPr lang="fr-BE" dirty="0"/>
          </a:p>
        </p:txBody>
      </p:sp>
      <p:pic>
        <p:nvPicPr>
          <p:cNvPr id="7" name="Picture 4" descr="Afbeeldingsresultaat voor sciensano logo"/>
          <p:cNvPicPr>
            <a:picLocks noChangeAspect="1" noChangeArrowheads="1"/>
          </p:cNvPicPr>
          <p:nvPr/>
        </p:nvPicPr>
        <p:blipFill rotWithShape="1">
          <a:blip r:embed="rId3">
            <a:extLst>
              <a:ext uri="{28A0092B-C50C-407E-A947-70E740481C1C}">
                <a14:useLocalDpi xmlns:a14="http://schemas.microsoft.com/office/drawing/2010/main" val="0"/>
              </a:ext>
            </a:extLst>
          </a:blip>
          <a:srcRect t="8206" b="7502"/>
          <a:stretch/>
        </p:blipFill>
        <p:spPr bwMode="auto">
          <a:xfrm>
            <a:off x="589095" y="1653540"/>
            <a:ext cx="7965810" cy="2137410"/>
          </a:xfrm>
          <a:prstGeom prst="rect">
            <a:avLst/>
          </a:prstGeom>
          <a:noFill/>
          <a:ln w="38100">
            <a:noFill/>
          </a:ln>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496253" y="4306000"/>
            <a:ext cx="7721918" cy="846000"/>
            <a:chOff x="496253" y="4754880"/>
            <a:chExt cx="7721918" cy="846000"/>
          </a:xfrm>
        </p:grpSpPr>
        <p:sp>
          <p:nvSpPr>
            <p:cNvPr id="11" name="Content Placeholder 5"/>
            <p:cNvSpPr txBox="1">
              <a:spLocks/>
            </p:cNvSpPr>
            <p:nvPr/>
          </p:nvSpPr>
          <p:spPr>
            <a:xfrm>
              <a:off x="496253" y="4932044"/>
              <a:ext cx="7721918" cy="491489"/>
            </a:xfrm>
            <a:prstGeom prst="rect">
              <a:avLst/>
            </a:prstGeom>
            <a:solidFill>
              <a:schemeClr val="bg1"/>
            </a:solidFill>
          </p:spPr>
          <p:txBody>
            <a:bodyPr vert="horz" lIns="91440" tIns="45720" rIns="91440" bIns="45720" rtlCol="0">
              <a:normAutofit/>
            </a:bodyPr>
            <a:lstStyle>
              <a:lvl1pPr marL="0" indent="0" algn="l" defTabSz="457200" rtl="0" eaLnBrk="1" latinLnBrk="0" hangingPunct="1">
                <a:lnSpc>
                  <a:spcPts val="2750"/>
                </a:lnSpc>
                <a:spcBef>
                  <a:spcPct val="20000"/>
                </a:spcBef>
                <a:buClr>
                  <a:schemeClr val="accent2"/>
                </a:buClr>
                <a:buFontTx/>
                <a:buNone/>
                <a:defRPr sz="2000" b="0" kern="1200" spc="30" baseline="0">
                  <a:solidFill>
                    <a:schemeClr val="tx2"/>
                  </a:solidFill>
                  <a:latin typeface="Arial"/>
                  <a:ea typeface="+mn-ea"/>
                  <a:cs typeface="Arial"/>
                </a:defRPr>
              </a:lvl1pPr>
              <a:lvl2pPr marL="360000" indent="-180000" algn="l" defTabSz="541338" rtl="0" eaLnBrk="1" latinLnBrk="0" hangingPunct="1">
                <a:spcBef>
                  <a:spcPct val="20000"/>
                </a:spcBef>
                <a:buClr>
                  <a:schemeClr val="accent2"/>
                </a:buClr>
                <a:buFont typeface="Arial"/>
                <a:buChar char="•"/>
                <a:defRPr sz="2000" kern="1200">
                  <a:solidFill>
                    <a:srgbClr val="58595B"/>
                  </a:solidFill>
                  <a:latin typeface="Arial"/>
                  <a:ea typeface="+mn-ea"/>
                  <a:cs typeface="Arial"/>
                </a:defRPr>
              </a:lvl2pPr>
              <a:lvl3pPr marL="540000" indent="-180000" algn="l" defTabSz="457200" rtl="0" eaLnBrk="1" latinLnBrk="0" hangingPunct="1">
                <a:spcBef>
                  <a:spcPct val="20000"/>
                </a:spcBef>
                <a:buClr>
                  <a:schemeClr val="accent2"/>
                </a:buClr>
                <a:buFont typeface="Arial" panose="020B0604020202020204" pitchFamily="34" charset="0"/>
                <a:buChar char="•"/>
                <a:defRPr sz="1800" kern="1200">
                  <a:solidFill>
                    <a:srgbClr val="58595B"/>
                  </a:solidFill>
                  <a:latin typeface="Arial"/>
                  <a:ea typeface="+mn-ea"/>
                  <a:cs typeface="Arial"/>
                </a:defRPr>
              </a:lvl3pPr>
              <a:lvl4pPr marL="720000" indent="-180000" algn="l" defTabSz="457200" rtl="0" eaLnBrk="1" latinLnBrk="0" hangingPunct="1">
                <a:spcBef>
                  <a:spcPct val="20000"/>
                </a:spcBef>
                <a:buClr>
                  <a:schemeClr val="accent2"/>
                </a:buClr>
                <a:buFont typeface="Arial"/>
                <a:buChar char="•"/>
                <a:defRPr sz="1600" kern="1200">
                  <a:solidFill>
                    <a:srgbClr val="58595B"/>
                  </a:solidFill>
                  <a:latin typeface="Arial"/>
                  <a:ea typeface="+mn-ea"/>
                  <a:cs typeface="Arial"/>
                </a:defRPr>
              </a:lvl4pPr>
              <a:lvl5pPr marL="900000" indent="-180000" algn="l" defTabSz="457200" rtl="0" eaLnBrk="1" latinLnBrk="0" hangingPunct="1">
                <a:spcBef>
                  <a:spcPct val="20000"/>
                </a:spcBef>
                <a:buClr>
                  <a:schemeClr val="accent2"/>
                </a:buClr>
                <a:buFont typeface="Arial"/>
                <a:buChar char="•"/>
                <a:defRPr sz="1600" kern="1200">
                  <a:solidFill>
                    <a:srgbClr val="58595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fr-BE" dirty="0" err="1" smtClean="0"/>
                <a:t>Merger</a:t>
              </a:r>
              <a:r>
                <a:rPr lang="fr-BE" dirty="0" smtClean="0"/>
                <a:t> :                 &amp;</a:t>
              </a:r>
            </a:p>
            <a:p>
              <a:endParaRPr lang="fr-BE" dirty="0"/>
            </a:p>
          </p:txBody>
        </p:sp>
        <p:pic>
          <p:nvPicPr>
            <p:cNvPr id="8" name="Picture 3" descr="C:\Users\calel\Desktop\CODA-CERVA%20300dp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4877" y="4755673"/>
              <a:ext cx="713105" cy="844232"/>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7036" y="4754880"/>
              <a:ext cx="907036" cy="846000"/>
            </a:xfrm>
            <a:prstGeom prst="rect">
              <a:avLst/>
            </a:prstGeom>
            <a:ln w="38100">
              <a:noFill/>
            </a:ln>
          </p:spPr>
        </p:pic>
      </p:grpSp>
      <p:sp>
        <p:nvSpPr>
          <p:cNvPr id="12" name="Content Placeholder 5"/>
          <p:cNvSpPr txBox="1">
            <a:spLocks/>
          </p:cNvSpPr>
          <p:nvPr/>
        </p:nvSpPr>
        <p:spPr>
          <a:xfrm>
            <a:off x="496253" y="5379624"/>
            <a:ext cx="7721918" cy="453207"/>
          </a:xfrm>
          <a:prstGeom prst="rect">
            <a:avLst/>
          </a:prstGeom>
          <a:solidFill>
            <a:schemeClr val="bg1"/>
          </a:solidFill>
        </p:spPr>
        <p:txBody>
          <a:bodyPr vert="horz" lIns="91440" tIns="45720" rIns="91440" bIns="45720" rtlCol="0">
            <a:normAutofit/>
          </a:bodyPr>
          <a:lstStyle>
            <a:lvl1pPr marL="0" indent="0" algn="l" defTabSz="457200" rtl="0" eaLnBrk="1" latinLnBrk="0" hangingPunct="1">
              <a:lnSpc>
                <a:spcPts val="2750"/>
              </a:lnSpc>
              <a:spcBef>
                <a:spcPct val="20000"/>
              </a:spcBef>
              <a:buClr>
                <a:schemeClr val="accent2"/>
              </a:buClr>
              <a:buFontTx/>
              <a:buNone/>
              <a:defRPr sz="2000" b="0" kern="1200" spc="30" baseline="0">
                <a:solidFill>
                  <a:schemeClr val="tx2"/>
                </a:solidFill>
                <a:latin typeface="Arial"/>
                <a:ea typeface="+mn-ea"/>
                <a:cs typeface="Arial"/>
              </a:defRPr>
            </a:lvl1pPr>
            <a:lvl2pPr marL="360000" indent="-180000" algn="l" defTabSz="541338" rtl="0" eaLnBrk="1" latinLnBrk="0" hangingPunct="1">
              <a:spcBef>
                <a:spcPct val="20000"/>
              </a:spcBef>
              <a:buClr>
                <a:schemeClr val="accent2"/>
              </a:buClr>
              <a:buFont typeface="Arial"/>
              <a:buChar char="•"/>
              <a:defRPr sz="2000" kern="1200">
                <a:solidFill>
                  <a:srgbClr val="58595B"/>
                </a:solidFill>
                <a:latin typeface="Arial"/>
                <a:ea typeface="+mn-ea"/>
                <a:cs typeface="Arial"/>
              </a:defRPr>
            </a:lvl2pPr>
            <a:lvl3pPr marL="540000" indent="-180000" algn="l" defTabSz="457200" rtl="0" eaLnBrk="1" latinLnBrk="0" hangingPunct="1">
              <a:spcBef>
                <a:spcPct val="20000"/>
              </a:spcBef>
              <a:buClr>
                <a:schemeClr val="accent2"/>
              </a:buClr>
              <a:buFont typeface="Arial" panose="020B0604020202020204" pitchFamily="34" charset="0"/>
              <a:buChar char="•"/>
              <a:defRPr sz="1800" kern="1200">
                <a:solidFill>
                  <a:srgbClr val="58595B"/>
                </a:solidFill>
                <a:latin typeface="Arial"/>
                <a:ea typeface="+mn-ea"/>
                <a:cs typeface="Arial"/>
              </a:defRPr>
            </a:lvl3pPr>
            <a:lvl4pPr marL="720000" indent="-180000" algn="l" defTabSz="457200" rtl="0" eaLnBrk="1" latinLnBrk="0" hangingPunct="1">
              <a:spcBef>
                <a:spcPct val="20000"/>
              </a:spcBef>
              <a:buClr>
                <a:schemeClr val="accent2"/>
              </a:buClr>
              <a:buFont typeface="Arial"/>
              <a:buChar char="•"/>
              <a:defRPr sz="1600" kern="1200">
                <a:solidFill>
                  <a:srgbClr val="58595B"/>
                </a:solidFill>
                <a:latin typeface="Arial"/>
                <a:ea typeface="+mn-ea"/>
                <a:cs typeface="Arial"/>
              </a:defRPr>
            </a:lvl4pPr>
            <a:lvl5pPr marL="900000" indent="-180000" algn="l" defTabSz="457200" rtl="0" eaLnBrk="1" latinLnBrk="0" hangingPunct="1">
              <a:spcBef>
                <a:spcPct val="20000"/>
              </a:spcBef>
              <a:buClr>
                <a:schemeClr val="accent2"/>
              </a:buClr>
              <a:buFont typeface="Arial"/>
              <a:buChar char="•"/>
              <a:defRPr sz="1600" kern="1200">
                <a:solidFill>
                  <a:srgbClr val="58595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fr-BE" dirty="0" smtClean="0"/>
              <a:t>&gt;1 </a:t>
            </a:r>
            <a:r>
              <a:rPr lang="fr-BE" dirty="0" err="1" smtClean="0"/>
              <a:t>century</a:t>
            </a:r>
            <a:r>
              <a:rPr lang="fr-BE" dirty="0" smtClean="0"/>
              <a:t> of </a:t>
            </a:r>
            <a:r>
              <a:rPr lang="fr-BE" dirty="0" err="1" smtClean="0"/>
              <a:t>scientifc</a:t>
            </a:r>
            <a:r>
              <a:rPr lang="fr-BE" dirty="0" smtClean="0"/>
              <a:t> expertise in </a:t>
            </a:r>
            <a:r>
              <a:rPr lang="fr-BE" dirty="0" err="1" smtClean="0"/>
              <a:t>human</a:t>
            </a:r>
            <a:r>
              <a:rPr lang="fr-BE" dirty="0" smtClean="0"/>
              <a:t> and animal </a:t>
            </a:r>
            <a:r>
              <a:rPr lang="fr-BE" dirty="0" err="1" smtClean="0"/>
              <a:t>health</a:t>
            </a:r>
            <a:endParaRPr lang="fr-BE" dirty="0" smtClean="0"/>
          </a:p>
          <a:p>
            <a:pPr marL="342900" indent="-342900">
              <a:buFont typeface="Arial" panose="020B0604020202020204" pitchFamily="34" charset="0"/>
              <a:buChar char="•"/>
            </a:pPr>
            <a:endParaRPr lang="fr-BE" dirty="0" smtClean="0"/>
          </a:p>
          <a:p>
            <a:endParaRPr lang="fr-BE" dirty="0"/>
          </a:p>
        </p:txBody>
      </p:sp>
      <p:sp>
        <p:nvSpPr>
          <p:cNvPr id="15" name="Content Placeholder 5"/>
          <p:cNvSpPr txBox="1">
            <a:spLocks/>
          </p:cNvSpPr>
          <p:nvPr/>
        </p:nvSpPr>
        <p:spPr>
          <a:xfrm>
            <a:off x="499025" y="6047411"/>
            <a:ext cx="7721918" cy="453207"/>
          </a:xfrm>
          <a:prstGeom prst="rect">
            <a:avLst/>
          </a:prstGeom>
          <a:solidFill>
            <a:schemeClr val="bg1"/>
          </a:solidFill>
        </p:spPr>
        <p:txBody>
          <a:bodyPr vert="horz" lIns="91440" tIns="45720" rIns="91440" bIns="45720" rtlCol="0">
            <a:normAutofit/>
          </a:bodyPr>
          <a:lstStyle>
            <a:lvl1pPr marL="0" indent="0" algn="l" defTabSz="457200" rtl="0" eaLnBrk="1" latinLnBrk="0" hangingPunct="1">
              <a:lnSpc>
                <a:spcPts val="2750"/>
              </a:lnSpc>
              <a:spcBef>
                <a:spcPct val="20000"/>
              </a:spcBef>
              <a:buClr>
                <a:schemeClr val="accent2"/>
              </a:buClr>
              <a:buFontTx/>
              <a:buNone/>
              <a:defRPr sz="2000" b="0" kern="1200" spc="30" baseline="0">
                <a:solidFill>
                  <a:schemeClr val="tx2"/>
                </a:solidFill>
                <a:latin typeface="Arial"/>
                <a:ea typeface="+mn-ea"/>
                <a:cs typeface="Arial"/>
              </a:defRPr>
            </a:lvl1pPr>
            <a:lvl2pPr marL="360000" indent="-180000" algn="l" defTabSz="541338" rtl="0" eaLnBrk="1" latinLnBrk="0" hangingPunct="1">
              <a:spcBef>
                <a:spcPct val="20000"/>
              </a:spcBef>
              <a:buClr>
                <a:schemeClr val="accent2"/>
              </a:buClr>
              <a:buFont typeface="Arial"/>
              <a:buChar char="•"/>
              <a:defRPr sz="2000" kern="1200">
                <a:solidFill>
                  <a:srgbClr val="58595B"/>
                </a:solidFill>
                <a:latin typeface="Arial"/>
                <a:ea typeface="+mn-ea"/>
                <a:cs typeface="Arial"/>
              </a:defRPr>
            </a:lvl2pPr>
            <a:lvl3pPr marL="540000" indent="-180000" algn="l" defTabSz="457200" rtl="0" eaLnBrk="1" latinLnBrk="0" hangingPunct="1">
              <a:spcBef>
                <a:spcPct val="20000"/>
              </a:spcBef>
              <a:buClr>
                <a:schemeClr val="accent2"/>
              </a:buClr>
              <a:buFont typeface="Arial" panose="020B0604020202020204" pitchFamily="34" charset="0"/>
              <a:buChar char="•"/>
              <a:defRPr sz="1800" kern="1200">
                <a:solidFill>
                  <a:srgbClr val="58595B"/>
                </a:solidFill>
                <a:latin typeface="Arial"/>
                <a:ea typeface="+mn-ea"/>
                <a:cs typeface="Arial"/>
              </a:defRPr>
            </a:lvl3pPr>
            <a:lvl4pPr marL="720000" indent="-180000" algn="l" defTabSz="457200" rtl="0" eaLnBrk="1" latinLnBrk="0" hangingPunct="1">
              <a:spcBef>
                <a:spcPct val="20000"/>
              </a:spcBef>
              <a:buClr>
                <a:schemeClr val="accent2"/>
              </a:buClr>
              <a:buFont typeface="Arial"/>
              <a:buChar char="•"/>
              <a:defRPr sz="1600" kern="1200">
                <a:solidFill>
                  <a:srgbClr val="58595B"/>
                </a:solidFill>
                <a:latin typeface="Arial"/>
                <a:ea typeface="+mn-ea"/>
                <a:cs typeface="Arial"/>
              </a:defRPr>
            </a:lvl4pPr>
            <a:lvl5pPr marL="900000" indent="-180000" algn="l" defTabSz="457200" rtl="0" eaLnBrk="1" latinLnBrk="0" hangingPunct="1">
              <a:spcBef>
                <a:spcPct val="20000"/>
              </a:spcBef>
              <a:buClr>
                <a:schemeClr val="accent2"/>
              </a:buClr>
              <a:buFont typeface="Arial"/>
              <a:buChar char="•"/>
              <a:defRPr sz="1600" kern="1200">
                <a:solidFill>
                  <a:srgbClr val="58595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fr-BE" dirty="0" smtClean="0"/>
              <a:t>Support to </a:t>
            </a:r>
            <a:r>
              <a:rPr lang="fr-BE" dirty="0" err="1" smtClean="0"/>
              <a:t>policy</a:t>
            </a:r>
            <a:r>
              <a:rPr lang="fr-BE" dirty="0" smtClean="0"/>
              <a:t>, </a:t>
            </a:r>
            <a:r>
              <a:rPr lang="fr-BE" dirty="0" err="1" smtClean="0"/>
              <a:t>professionals</a:t>
            </a:r>
            <a:r>
              <a:rPr lang="fr-BE" dirty="0" smtClean="0"/>
              <a:t> and </a:t>
            </a:r>
            <a:r>
              <a:rPr lang="fr-BE" dirty="0" err="1" smtClean="0"/>
              <a:t>citizens</a:t>
            </a:r>
            <a:endParaRPr lang="fr-BE" dirty="0" smtClean="0"/>
          </a:p>
          <a:p>
            <a:pPr marL="342900" indent="-342900">
              <a:buFont typeface="Arial" panose="020B0604020202020204" pitchFamily="34" charset="0"/>
              <a:buChar char="•"/>
            </a:pPr>
            <a:endParaRPr lang="fr-BE" dirty="0" smtClean="0"/>
          </a:p>
          <a:p>
            <a:endParaRPr lang="fr-BE" dirty="0"/>
          </a:p>
        </p:txBody>
      </p:sp>
      <p:sp>
        <p:nvSpPr>
          <p:cNvPr id="16" name="Content Placeholder 5"/>
          <p:cNvSpPr txBox="1">
            <a:spLocks/>
          </p:cNvSpPr>
          <p:nvPr/>
        </p:nvSpPr>
        <p:spPr>
          <a:xfrm>
            <a:off x="4873279" y="4487973"/>
            <a:ext cx="3984970" cy="406838"/>
          </a:xfrm>
          <a:prstGeom prst="rect">
            <a:avLst/>
          </a:prstGeom>
          <a:solidFill>
            <a:schemeClr val="bg1"/>
          </a:solidFill>
        </p:spPr>
        <p:txBody>
          <a:bodyPr vert="horz" lIns="91440" tIns="45720" rIns="91440" bIns="45720" rtlCol="0">
            <a:normAutofit fontScale="25000" lnSpcReduction="20000"/>
          </a:bodyPr>
          <a:lstStyle>
            <a:lvl1pPr marL="0" indent="0" algn="l" defTabSz="457200" rtl="0" eaLnBrk="1" latinLnBrk="0" hangingPunct="1">
              <a:lnSpc>
                <a:spcPts val="2750"/>
              </a:lnSpc>
              <a:spcBef>
                <a:spcPct val="20000"/>
              </a:spcBef>
              <a:buClr>
                <a:schemeClr val="accent2"/>
              </a:buClr>
              <a:buFontTx/>
              <a:buNone/>
              <a:defRPr sz="2000" b="0" kern="1200" spc="30" baseline="0">
                <a:solidFill>
                  <a:schemeClr val="tx2"/>
                </a:solidFill>
                <a:latin typeface="Arial"/>
                <a:ea typeface="+mn-ea"/>
                <a:cs typeface="Arial"/>
              </a:defRPr>
            </a:lvl1pPr>
            <a:lvl2pPr marL="360000" indent="-180000" algn="l" defTabSz="541338" rtl="0" eaLnBrk="1" latinLnBrk="0" hangingPunct="1">
              <a:spcBef>
                <a:spcPct val="20000"/>
              </a:spcBef>
              <a:buClr>
                <a:schemeClr val="accent2"/>
              </a:buClr>
              <a:buFont typeface="Arial"/>
              <a:buChar char="•"/>
              <a:defRPr sz="2000" kern="1200">
                <a:solidFill>
                  <a:srgbClr val="58595B"/>
                </a:solidFill>
                <a:latin typeface="Arial"/>
                <a:ea typeface="+mn-ea"/>
                <a:cs typeface="Arial"/>
              </a:defRPr>
            </a:lvl2pPr>
            <a:lvl3pPr marL="540000" indent="-180000" algn="l" defTabSz="457200" rtl="0" eaLnBrk="1" latinLnBrk="0" hangingPunct="1">
              <a:spcBef>
                <a:spcPct val="20000"/>
              </a:spcBef>
              <a:buClr>
                <a:schemeClr val="accent2"/>
              </a:buClr>
              <a:buFont typeface="Arial" panose="020B0604020202020204" pitchFamily="34" charset="0"/>
              <a:buChar char="•"/>
              <a:defRPr sz="1800" kern="1200">
                <a:solidFill>
                  <a:srgbClr val="58595B"/>
                </a:solidFill>
                <a:latin typeface="Arial"/>
                <a:ea typeface="+mn-ea"/>
                <a:cs typeface="Arial"/>
              </a:defRPr>
            </a:lvl3pPr>
            <a:lvl4pPr marL="720000" indent="-180000" algn="l" defTabSz="457200" rtl="0" eaLnBrk="1" latinLnBrk="0" hangingPunct="1">
              <a:spcBef>
                <a:spcPct val="20000"/>
              </a:spcBef>
              <a:buClr>
                <a:schemeClr val="accent2"/>
              </a:buClr>
              <a:buFont typeface="Arial"/>
              <a:buChar char="•"/>
              <a:defRPr sz="1600" kern="1200">
                <a:solidFill>
                  <a:srgbClr val="58595B"/>
                </a:solidFill>
                <a:latin typeface="Arial"/>
                <a:ea typeface="+mn-ea"/>
                <a:cs typeface="Arial"/>
              </a:defRPr>
            </a:lvl4pPr>
            <a:lvl5pPr marL="900000" indent="-180000" algn="l" defTabSz="457200" rtl="0" eaLnBrk="1" latinLnBrk="0" hangingPunct="1">
              <a:spcBef>
                <a:spcPct val="20000"/>
              </a:spcBef>
              <a:buClr>
                <a:schemeClr val="accent2"/>
              </a:buClr>
              <a:buFont typeface="Arial"/>
              <a:buChar char="•"/>
              <a:defRPr sz="1600" kern="1200">
                <a:solidFill>
                  <a:srgbClr val="58595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BE" sz="8000" dirty="0" err="1" smtClean="0"/>
              <a:t>Established</a:t>
            </a:r>
            <a:r>
              <a:rPr lang="fr-BE" sz="8000" dirty="0" smtClean="0"/>
              <a:t> in April 2018</a:t>
            </a:r>
            <a:endParaRPr lang="fr-BE" dirty="0" smtClean="0"/>
          </a:p>
          <a:p>
            <a:pPr marL="342900" indent="-342900">
              <a:buFont typeface="Arial" panose="020B0604020202020204" pitchFamily="34" charset="0"/>
              <a:buChar char="•"/>
            </a:pPr>
            <a:endParaRPr lang="fr-BE" dirty="0" smtClean="0"/>
          </a:p>
          <a:p>
            <a:endParaRPr lang="fr-BE" dirty="0"/>
          </a:p>
        </p:txBody>
      </p:sp>
    </p:spTree>
    <p:extLst>
      <p:ext uri="{BB962C8B-B14F-4D97-AF65-F5344CB8AC3E}">
        <p14:creationId xmlns:p14="http://schemas.microsoft.com/office/powerpoint/2010/main" val="426287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nl-NL" altLang="fr-FR" sz="3200" dirty="0" err="1" smtClean="0"/>
              <a:t>Our</a:t>
            </a:r>
            <a:r>
              <a:rPr lang="nl-NL" altLang="fr-FR" sz="3200" dirty="0" smtClean="0"/>
              <a:t> </a:t>
            </a:r>
            <a:r>
              <a:rPr lang="nl-NL" altLang="fr-FR" sz="3200" dirty="0" err="1" smtClean="0"/>
              <a:t>core</a:t>
            </a:r>
            <a:r>
              <a:rPr lang="nl-NL" altLang="fr-FR" sz="3200" dirty="0" smtClean="0"/>
              <a:t>: </a:t>
            </a:r>
            <a:r>
              <a:rPr lang="nl-NL" altLang="fr-FR" sz="3200" dirty="0" err="1" smtClean="0"/>
              <a:t>One</a:t>
            </a:r>
            <a:r>
              <a:rPr lang="nl-NL" altLang="fr-FR" sz="3200" dirty="0" smtClean="0"/>
              <a:t> health and </a:t>
            </a:r>
            <a:r>
              <a:rPr lang="nl-NL" altLang="fr-FR" sz="3200" dirty="0" err="1" smtClean="0"/>
              <a:t>beyond</a:t>
            </a:r>
            <a:endParaRPr lang="nl-NL" altLang="fr-FR" sz="16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675" y="1366575"/>
            <a:ext cx="5125330" cy="5491425"/>
          </a:xfrm>
          <a:prstGeom prst="rect">
            <a:avLst/>
          </a:prstGeom>
        </p:spPr>
      </p:pic>
      <p:grpSp>
        <p:nvGrpSpPr>
          <p:cNvPr id="26" name="Group 25"/>
          <p:cNvGrpSpPr/>
          <p:nvPr/>
        </p:nvGrpSpPr>
        <p:grpSpPr>
          <a:xfrm>
            <a:off x="45721" y="3375589"/>
            <a:ext cx="4837725" cy="1428750"/>
            <a:chOff x="11431" y="3718489"/>
            <a:chExt cx="4837725" cy="1428750"/>
          </a:xfrm>
        </p:grpSpPr>
        <p:sp>
          <p:nvSpPr>
            <p:cNvPr id="11" name="Oval 10"/>
            <p:cNvSpPr/>
            <p:nvPr/>
          </p:nvSpPr>
          <p:spPr>
            <a:xfrm>
              <a:off x="11431" y="3718489"/>
              <a:ext cx="4132873" cy="1428750"/>
            </a:xfrm>
            <a:prstGeom prst="homePlate">
              <a:avLst>
                <a:gd name="adj" fmla="val 2541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solidFill>
                  <a:schemeClr val="accent1"/>
                </a:solidFill>
              </a:endParaRPr>
            </a:p>
          </p:txBody>
        </p:sp>
        <p:sp>
          <p:nvSpPr>
            <p:cNvPr id="12" name="Rectangle 11"/>
            <p:cNvSpPr/>
            <p:nvPr/>
          </p:nvSpPr>
          <p:spPr>
            <a:xfrm>
              <a:off x="88230" y="3804211"/>
              <a:ext cx="4760926" cy="1261884"/>
            </a:xfrm>
            <a:prstGeom prst="rect">
              <a:avLst/>
            </a:prstGeom>
          </p:spPr>
          <p:txBody>
            <a:bodyPr wrap="square">
              <a:spAutoFit/>
            </a:bodyPr>
            <a:lstStyle/>
            <a:p>
              <a:r>
                <a:rPr lang="en-US" sz="1900" b="1" i="1" dirty="0" smtClean="0">
                  <a:solidFill>
                    <a:schemeClr val="accent1"/>
                  </a:solidFill>
                </a:rPr>
                <a:t>Combining </a:t>
              </a:r>
              <a:r>
                <a:rPr lang="en-US" sz="1900" b="1" i="1" dirty="0">
                  <a:solidFill>
                    <a:schemeClr val="accent1"/>
                  </a:solidFill>
                </a:rPr>
                <a:t>different </a:t>
              </a:r>
              <a:r>
                <a:rPr lang="en-US" sz="1900" b="1" i="1" dirty="0" smtClean="0">
                  <a:solidFill>
                    <a:schemeClr val="accent1"/>
                  </a:solidFill>
                </a:rPr>
                <a:t>research perspectives and disciplines to </a:t>
              </a:r>
              <a:r>
                <a:rPr lang="en-US" sz="1900" b="1" i="1" dirty="0">
                  <a:solidFill>
                    <a:schemeClr val="accent1"/>
                  </a:solidFill>
                </a:rPr>
                <a:t>prevent, </a:t>
              </a:r>
              <a:r>
                <a:rPr lang="en-US" sz="1900" b="1" i="1" dirty="0" smtClean="0">
                  <a:solidFill>
                    <a:schemeClr val="accent1"/>
                  </a:solidFill>
                </a:rPr>
                <a:t>evaluate and mitigate </a:t>
              </a:r>
            </a:p>
            <a:p>
              <a:r>
                <a:rPr lang="en-US" sz="1900" b="1" i="1" dirty="0" smtClean="0">
                  <a:solidFill>
                    <a:schemeClr val="accent1"/>
                  </a:solidFill>
                </a:rPr>
                <a:t>health problems.</a:t>
              </a:r>
              <a:endParaRPr lang="en-US" sz="1900" b="1" i="1" dirty="0">
                <a:solidFill>
                  <a:schemeClr val="accent1"/>
                </a:solidFill>
              </a:endParaRPr>
            </a:p>
          </p:txBody>
        </p:sp>
      </p:grpSp>
      <p:grpSp>
        <p:nvGrpSpPr>
          <p:cNvPr id="13" name="Group 12"/>
          <p:cNvGrpSpPr/>
          <p:nvPr/>
        </p:nvGrpSpPr>
        <p:grpSpPr>
          <a:xfrm>
            <a:off x="6141532" y="1250740"/>
            <a:ext cx="3002468" cy="2411730"/>
            <a:chOff x="5476875" y="647699"/>
            <a:chExt cx="3082749" cy="2562225"/>
          </a:xfrm>
        </p:grpSpPr>
        <p:sp>
          <p:nvSpPr>
            <p:cNvPr id="14" name="Oval Callout 13"/>
            <p:cNvSpPr/>
            <p:nvPr/>
          </p:nvSpPr>
          <p:spPr>
            <a:xfrm>
              <a:off x="5476875" y="647699"/>
              <a:ext cx="3082749" cy="2562225"/>
            </a:xfrm>
            <a:prstGeom prst="wedgeEllipseCallout">
              <a:avLst>
                <a:gd name="adj1" fmla="val -36379"/>
                <a:gd name="adj2" fmla="val 6026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solidFill>
                  <a:schemeClr val="accent1"/>
                </a:solidFill>
              </a:endParaRPr>
            </a:p>
          </p:txBody>
        </p:sp>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999" r="57334"/>
            <a:stretch/>
          </p:blipFill>
          <p:spPr bwMode="auto">
            <a:xfrm>
              <a:off x="6065748" y="981072"/>
              <a:ext cx="19240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2500" r="28500"/>
            <a:stretch/>
          </p:blipFill>
          <p:spPr bwMode="auto">
            <a:xfrm>
              <a:off x="6199098" y="1657347"/>
              <a:ext cx="165735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0392" r="8666"/>
            <a:stretch/>
          </p:blipFill>
          <p:spPr bwMode="auto">
            <a:xfrm>
              <a:off x="6429373" y="2266947"/>
              <a:ext cx="119679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oup 24"/>
          <p:cNvGrpSpPr/>
          <p:nvPr/>
        </p:nvGrpSpPr>
        <p:grpSpPr>
          <a:xfrm>
            <a:off x="33038" y="1828718"/>
            <a:ext cx="4144366" cy="573795"/>
            <a:chOff x="-62" y="2867738"/>
            <a:chExt cx="4144366" cy="573795"/>
          </a:xfrm>
        </p:grpSpPr>
        <p:sp>
          <p:nvSpPr>
            <p:cNvPr id="18" name="Oval 10"/>
            <p:cNvSpPr/>
            <p:nvPr/>
          </p:nvSpPr>
          <p:spPr>
            <a:xfrm>
              <a:off x="-62" y="2867738"/>
              <a:ext cx="4144366" cy="573795"/>
            </a:xfrm>
            <a:prstGeom prst="homePlate">
              <a:avLst>
                <a:gd name="adj" fmla="val 2541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solidFill>
                  <a:schemeClr val="accent1"/>
                </a:solidFill>
              </a:endParaRPr>
            </a:p>
          </p:txBody>
        </p:sp>
        <p:sp>
          <p:nvSpPr>
            <p:cNvPr id="19" name="Rectangle 18"/>
            <p:cNvSpPr/>
            <p:nvPr/>
          </p:nvSpPr>
          <p:spPr>
            <a:xfrm>
              <a:off x="79486" y="2953460"/>
              <a:ext cx="3395588" cy="384721"/>
            </a:xfrm>
            <a:prstGeom prst="rect">
              <a:avLst/>
            </a:prstGeom>
          </p:spPr>
          <p:txBody>
            <a:bodyPr wrap="square">
              <a:spAutoFit/>
            </a:bodyPr>
            <a:lstStyle/>
            <a:p>
              <a:r>
                <a:rPr lang="en-US" sz="1900" b="1" i="1" dirty="0" smtClean="0">
                  <a:solidFill>
                    <a:schemeClr val="accent1"/>
                  </a:solidFill>
                </a:rPr>
                <a:t>Core: “One health” concept</a:t>
              </a:r>
              <a:endParaRPr lang="en-US" sz="1900" b="1" i="1" dirty="0">
                <a:solidFill>
                  <a:schemeClr val="accent1"/>
                </a:solidFill>
              </a:endParaRPr>
            </a:p>
          </p:txBody>
        </p:sp>
      </p:grpSp>
      <p:grpSp>
        <p:nvGrpSpPr>
          <p:cNvPr id="24" name="Group 23"/>
          <p:cNvGrpSpPr/>
          <p:nvPr/>
        </p:nvGrpSpPr>
        <p:grpSpPr>
          <a:xfrm>
            <a:off x="34228" y="2589217"/>
            <a:ext cx="4144366" cy="586990"/>
            <a:chOff x="-62" y="1986162"/>
            <a:chExt cx="4144366" cy="586990"/>
          </a:xfrm>
        </p:grpSpPr>
        <p:sp>
          <p:nvSpPr>
            <p:cNvPr id="20" name="Oval 10"/>
            <p:cNvSpPr/>
            <p:nvPr/>
          </p:nvSpPr>
          <p:spPr>
            <a:xfrm>
              <a:off x="-62" y="1986162"/>
              <a:ext cx="4144366" cy="586990"/>
            </a:xfrm>
            <a:prstGeom prst="homePlate">
              <a:avLst>
                <a:gd name="adj" fmla="val 2541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solidFill>
                  <a:schemeClr val="accent1"/>
                </a:solidFill>
              </a:endParaRPr>
            </a:p>
          </p:txBody>
        </p:sp>
        <p:sp>
          <p:nvSpPr>
            <p:cNvPr id="21" name="Rectangle 20"/>
            <p:cNvSpPr/>
            <p:nvPr/>
          </p:nvSpPr>
          <p:spPr>
            <a:xfrm>
              <a:off x="79484" y="2071884"/>
              <a:ext cx="4063629" cy="384721"/>
            </a:xfrm>
            <a:prstGeom prst="rect">
              <a:avLst/>
            </a:prstGeom>
          </p:spPr>
          <p:txBody>
            <a:bodyPr wrap="square">
              <a:spAutoFit/>
            </a:bodyPr>
            <a:lstStyle/>
            <a:p>
              <a:r>
                <a:rPr lang="en-US" sz="1900" b="1" i="1" dirty="0" smtClean="0">
                  <a:solidFill>
                    <a:schemeClr val="accent1"/>
                  </a:solidFill>
                </a:rPr>
                <a:t>Holistic view on health</a:t>
              </a:r>
              <a:endParaRPr lang="en-US" sz="1900" b="1" i="1" dirty="0">
                <a:solidFill>
                  <a:schemeClr val="accent1"/>
                </a:solidFill>
              </a:endParaRPr>
            </a:p>
          </p:txBody>
        </p:sp>
      </p:grpSp>
      <p:grpSp>
        <p:nvGrpSpPr>
          <p:cNvPr id="27" name="Group 26"/>
          <p:cNvGrpSpPr/>
          <p:nvPr/>
        </p:nvGrpSpPr>
        <p:grpSpPr>
          <a:xfrm>
            <a:off x="34290" y="5006429"/>
            <a:ext cx="4144366" cy="586990"/>
            <a:chOff x="0" y="5292179"/>
            <a:chExt cx="4144366" cy="586990"/>
          </a:xfrm>
        </p:grpSpPr>
        <p:sp>
          <p:nvSpPr>
            <p:cNvPr id="22" name="Oval 10"/>
            <p:cNvSpPr/>
            <p:nvPr/>
          </p:nvSpPr>
          <p:spPr>
            <a:xfrm>
              <a:off x="0" y="5292179"/>
              <a:ext cx="4144366" cy="586990"/>
            </a:xfrm>
            <a:prstGeom prst="homePlate">
              <a:avLst>
                <a:gd name="adj" fmla="val 2541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noFill/>
                </a:ln>
                <a:solidFill>
                  <a:schemeClr val="accent1"/>
                </a:solidFill>
              </a:endParaRPr>
            </a:p>
          </p:txBody>
        </p:sp>
        <p:sp>
          <p:nvSpPr>
            <p:cNvPr id="23" name="Rectangle 22"/>
            <p:cNvSpPr/>
            <p:nvPr/>
          </p:nvSpPr>
          <p:spPr>
            <a:xfrm>
              <a:off x="79485" y="5393313"/>
              <a:ext cx="3803644" cy="384721"/>
            </a:xfrm>
            <a:prstGeom prst="rect">
              <a:avLst/>
            </a:prstGeom>
          </p:spPr>
          <p:txBody>
            <a:bodyPr wrap="square">
              <a:spAutoFit/>
            </a:bodyPr>
            <a:lstStyle/>
            <a:p>
              <a:r>
                <a:rPr lang="en-US" sz="1900" b="1" i="1" dirty="0" smtClean="0">
                  <a:solidFill>
                    <a:schemeClr val="accent1"/>
                  </a:solidFill>
                </a:rPr>
                <a:t>Unique contribution to health</a:t>
              </a:r>
              <a:endParaRPr lang="en-US" sz="1900" b="1" i="1" dirty="0">
                <a:solidFill>
                  <a:schemeClr val="accent1"/>
                </a:solidFill>
              </a:endParaRPr>
            </a:p>
          </p:txBody>
        </p:sp>
      </p:grpSp>
    </p:spTree>
    <p:extLst>
      <p:ext uri="{BB962C8B-B14F-4D97-AF65-F5344CB8AC3E}">
        <p14:creationId xmlns:p14="http://schemas.microsoft.com/office/powerpoint/2010/main" val="3011748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p:txBody>
          <a:bodyPr>
            <a:normAutofit/>
          </a:bodyPr>
          <a:lstStyle/>
          <a:p>
            <a:r>
              <a:rPr lang="fr-BE" dirty="0" smtClean="0"/>
              <a:t>Fields of action</a:t>
            </a:r>
            <a:endParaRPr lang="en-GB" dirty="0"/>
          </a:p>
        </p:txBody>
      </p:sp>
      <p:sp>
        <p:nvSpPr>
          <p:cNvPr id="2" name="Content Placeholder 1"/>
          <p:cNvSpPr>
            <a:spLocks noGrp="1"/>
          </p:cNvSpPr>
          <p:nvPr>
            <p:ph idx="1"/>
          </p:nvPr>
        </p:nvSpPr>
        <p:spPr/>
        <p:txBody>
          <a:bodyPr/>
          <a:lstStyle/>
          <a:p>
            <a:endParaRPr lang="fr-BE" dirty="0"/>
          </a:p>
        </p:txBody>
      </p:sp>
      <p:grpSp>
        <p:nvGrpSpPr>
          <p:cNvPr id="25" name="Group 16"/>
          <p:cNvGrpSpPr>
            <a:grpSpLocks/>
          </p:cNvGrpSpPr>
          <p:nvPr/>
        </p:nvGrpSpPr>
        <p:grpSpPr bwMode="auto">
          <a:xfrm>
            <a:off x="683259" y="2285926"/>
            <a:ext cx="3244453" cy="756047"/>
            <a:chOff x="3336117" y="2891127"/>
            <a:chExt cx="4327227" cy="1009111"/>
          </a:xfrm>
        </p:grpSpPr>
        <p:pic>
          <p:nvPicPr>
            <p:cNvPr id="26" name="Picture 2" descr="X:\COM\COM EXT\COM PROACT\COM EXT 2014\BROCHURE ET FILM WIV-ISP\BROCHURE\FICHIERS ORIGINAUX\Pictos\Surveillance santé et maladies_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6117" y="2891127"/>
              <a:ext cx="1014859" cy="1009111"/>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0100000" rev="0"/>
              </a:camera>
              <a:lightRig rig="flood" dir="t">
                <a:rot lat="0" lon="0" rev="1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
            <p:cNvSpPr>
              <a:spLocks noChangeArrowheads="1"/>
            </p:cNvSpPr>
            <p:nvPr/>
          </p:nvSpPr>
          <p:spPr bwMode="auto">
            <a:xfrm>
              <a:off x="4350975" y="3041739"/>
              <a:ext cx="3312369" cy="739432"/>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0100000" rev="0"/>
              </a:camera>
              <a:lightRig rig="flood" dir="t">
                <a:rot lat="0" lon="0" rev="1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ea typeface="ＭＳ Ｐゴシック" charset="-128"/>
                </a:defRPr>
              </a:lvl1pPr>
              <a:lvl2pPr marL="742950" indent="-285750" eaLnBrk="0" hangingPunct="0">
                <a:defRPr sz="2200">
                  <a:solidFill>
                    <a:schemeClr val="tx1"/>
                  </a:solidFill>
                  <a:latin typeface="Arial" charset="0"/>
                  <a:ea typeface="ＭＳ Ｐゴシック" charset="-128"/>
                </a:defRPr>
              </a:lvl2pPr>
              <a:lvl3pPr marL="1143000" indent="-228600" eaLnBrk="0" hangingPunct="0">
                <a:defRPr sz="2200">
                  <a:solidFill>
                    <a:schemeClr val="tx1"/>
                  </a:solidFill>
                  <a:latin typeface="Arial" charset="0"/>
                  <a:ea typeface="ＭＳ Ｐゴシック" charset="-128"/>
                </a:defRPr>
              </a:lvl3pPr>
              <a:lvl4pPr marL="1600200" indent="-228600" eaLnBrk="0" hangingPunct="0">
                <a:defRPr sz="2200">
                  <a:solidFill>
                    <a:schemeClr val="tx1"/>
                  </a:solidFill>
                  <a:latin typeface="Arial" charset="0"/>
                  <a:ea typeface="ＭＳ Ｐゴシック" charset="-128"/>
                </a:defRPr>
              </a:lvl4pPr>
              <a:lvl5pPr marL="2057400" indent="-228600" eaLnBrk="0" hangingPunct="0">
                <a:defRPr sz="2200">
                  <a:solidFill>
                    <a:schemeClr val="tx1"/>
                  </a:solidFill>
                  <a:latin typeface="Arial" charset="0"/>
                  <a:ea typeface="ＭＳ Ｐゴシック" charset="-128"/>
                </a:defRPr>
              </a:lvl5pPr>
              <a:lvl6pPr marL="2514600" indent="-228600" eaLnBrk="0" fontAlgn="base" hangingPunct="0">
                <a:spcBef>
                  <a:spcPct val="0"/>
                </a:spcBef>
                <a:spcAft>
                  <a:spcPct val="0"/>
                </a:spcAft>
                <a:defRPr sz="2200">
                  <a:solidFill>
                    <a:schemeClr val="tx1"/>
                  </a:solidFill>
                  <a:latin typeface="Arial" charset="0"/>
                  <a:ea typeface="ＭＳ Ｐゴシック" charset="-128"/>
                </a:defRPr>
              </a:lvl6pPr>
              <a:lvl7pPr marL="2971800" indent="-228600" eaLnBrk="0" fontAlgn="base" hangingPunct="0">
                <a:spcBef>
                  <a:spcPct val="0"/>
                </a:spcBef>
                <a:spcAft>
                  <a:spcPct val="0"/>
                </a:spcAft>
                <a:defRPr sz="2200">
                  <a:solidFill>
                    <a:schemeClr val="tx1"/>
                  </a:solidFill>
                  <a:latin typeface="Arial" charset="0"/>
                  <a:ea typeface="ＭＳ Ｐゴシック" charset="-128"/>
                </a:defRPr>
              </a:lvl7pPr>
              <a:lvl8pPr marL="3429000" indent="-228600" eaLnBrk="0" fontAlgn="base" hangingPunct="0">
                <a:spcBef>
                  <a:spcPct val="0"/>
                </a:spcBef>
                <a:spcAft>
                  <a:spcPct val="0"/>
                </a:spcAft>
                <a:defRPr sz="2200">
                  <a:solidFill>
                    <a:schemeClr val="tx1"/>
                  </a:solidFill>
                  <a:latin typeface="Arial" charset="0"/>
                  <a:ea typeface="ＭＳ Ｐゴシック" charset="-128"/>
                </a:defRPr>
              </a:lvl8pPr>
              <a:lvl9pPr marL="3886200" indent="-228600" eaLnBrk="0" fontAlgn="base" hangingPunct="0">
                <a:spcBef>
                  <a:spcPct val="0"/>
                </a:spcBef>
                <a:spcAft>
                  <a:spcPct val="0"/>
                </a:spcAft>
                <a:defRPr sz="2200">
                  <a:solidFill>
                    <a:schemeClr val="tx1"/>
                  </a:solidFill>
                  <a:latin typeface="Arial" charset="0"/>
                  <a:ea typeface="ＭＳ Ｐゴシック" charset="-128"/>
                </a:defRPr>
              </a:lvl9pPr>
            </a:lstStyle>
            <a:p>
              <a:pPr eaLnBrk="1" hangingPunct="1"/>
              <a:r>
                <a:rPr lang="nl-NL" sz="1500" dirty="0">
                  <a:solidFill>
                    <a:srgbClr val="58595B"/>
                  </a:solidFill>
                  <a:latin typeface="Wigrum"/>
                </a:rPr>
                <a:t>Health and </a:t>
              </a:r>
              <a:r>
                <a:rPr lang="nl-NL" sz="1500" dirty="0" err="1">
                  <a:solidFill>
                    <a:srgbClr val="58595B"/>
                  </a:solidFill>
                  <a:latin typeface="Wigrum"/>
                </a:rPr>
                <a:t>disease</a:t>
              </a:r>
              <a:r>
                <a:rPr lang="nl-NL" sz="1500" dirty="0">
                  <a:solidFill>
                    <a:srgbClr val="58595B"/>
                  </a:solidFill>
                  <a:latin typeface="Wigrum"/>
                </a:rPr>
                <a:t> monitoring</a:t>
              </a:r>
            </a:p>
          </p:txBody>
        </p:sp>
      </p:grpSp>
      <p:grpSp>
        <p:nvGrpSpPr>
          <p:cNvPr id="28" name="Group 17"/>
          <p:cNvGrpSpPr>
            <a:grpSpLocks/>
          </p:cNvGrpSpPr>
          <p:nvPr/>
        </p:nvGrpSpPr>
        <p:grpSpPr bwMode="auto">
          <a:xfrm>
            <a:off x="5420860" y="2131145"/>
            <a:ext cx="2796833" cy="760809"/>
            <a:chOff x="4547000" y="4467337"/>
            <a:chExt cx="3728973" cy="1014859"/>
          </a:xfrm>
        </p:grpSpPr>
        <p:pic>
          <p:nvPicPr>
            <p:cNvPr id="29" name="Picture 3" descr="X:\COM\COM EXT\COM PROACT\COM EXT 2014\BROCHURE ET FILM WIV-ISP\BROCHURE\FICHIERS ORIGINAUX\Pictos\Picto_Alimentation_O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7000" y="4467337"/>
              <a:ext cx="1020611" cy="1014859"/>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0100000" rev="0"/>
              </a:camera>
              <a:lightRig rig="flood" dir="t">
                <a:rot lat="0" lon="0" rev="1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3"/>
            <p:cNvSpPr>
              <a:spLocks noChangeArrowheads="1"/>
            </p:cNvSpPr>
            <p:nvPr/>
          </p:nvSpPr>
          <p:spPr bwMode="auto">
            <a:xfrm>
              <a:off x="5581686" y="4617240"/>
              <a:ext cx="2694287" cy="738989"/>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0100000" rev="0"/>
              </a:camera>
              <a:lightRig rig="flood" dir="t">
                <a:rot lat="0" lon="0" rev="1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58595B"/>
                  </a:solidFill>
                  <a:latin typeface="Wigrum"/>
                  <a:ea typeface="ＭＳ Ｐゴシック" charset="-128"/>
                </a:rPr>
                <a:t>Food consumption and food safety</a:t>
              </a:r>
            </a:p>
          </p:txBody>
        </p:sp>
      </p:grpSp>
      <p:grpSp>
        <p:nvGrpSpPr>
          <p:cNvPr id="31" name="Group 13"/>
          <p:cNvGrpSpPr>
            <a:grpSpLocks/>
          </p:cNvGrpSpPr>
          <p:nvPr/>
        </p:nvGrpSpPr>
        <p:grpSpPr bwMode="auto">
          <a:xfrm>
            <a:off x="1228671" y="3483823"/>
            <a:ext cx="2187178" cy="757238"/>
            <a:chOff x="-33072" y="2530564"/>
            <a:chExt cx="2916399" cy="1009111"/>
          </a:xfrm>
        </p:grpSpPr>
        <p:pic>
          <p:nvPicPr>
            <p:cNvPr id="32" name="Picture 5" descr="X:\COM\COM EXT\COM PROACT\COM EXT 2014\BROCHURE ET FILM WIV-ISP\BROCHURE\FICHIERS ORIGINAUX\Pictos\Picto_Santé et environnement_O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72" y="2530564"/>
              <a:ext cx="1014859" cy="1009111"/>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0100000" rev="0"/>
              </a:camera>
              <a:lightRig rig="flood" dir="t">
                <a:rot lat="0" lon="0" rev="1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5"/>
            <p:cNvSpPr>
              <a:spLocks noChangeArrowheads="1"/>
            </p:cNvSpPr>
            <p:nvPr/>
          </p:nvSpPr>
          <p:spPr bwMode="auto">
            <a:xfrm>
              <a:off x="989407" y="2668072"/>
              <a:ext cx="1893920" cy="738269"/>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0100000" rev="0"/>
              </a:camera>
              <a:lightRig rig="flood" dir="t">
                <a:rot lat="0" lon="0" rev="1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BE" sz="1500" dirty="0" err="1">
                  <a:solidFill>
                    <a:srgbClr val="58595B"/>
                  </a:solidFill>
                  <a:latin typeface="Wigrum"/>
                  <a:ea typeface="ＭＳ Ｐゴシック" charset="-128"/>
                </a:rPr>
                <a:t>Health</a:t>
              </a:r>
              <a:r>
                <a:rPr lang="fr-BE" sz="1500" dirty="0">
                  <a:solidFill>
                    <a:srgbClr val="58595B"/>
                  </a:solidFill>
                  <a:latin typeface="Wigrum"/>
                  <a:ea typeface="ＭＳ Ｐゴシック" charset="-128"/>
                </a:rPr>
                <a:t> and </a:t>
              </a:r>
              <a:r>
                <a:rPr lang="fr-BE" sz="1500" dirty="0" err="1">
                  <a:solidFill>
                    <a:srgbClr val="58595B"/>
                  </a:solidFill>
                  <a:latin typeface="Wigrum"/>
                  <a:ea typeface="ＭＳ Ｐゴシック" charset="-128"/>
                </a:rPr>
                <a:t>environment</a:t>
              </a:r>
              <a:endParaRPr lang="fr-BE" sz="1500" dirty="0">
                <a:solidFill>
                  <a:srgbClr val="58595B"/>
                </a:solidFill>
                <a:latin typeface="Wigrum"/>
                <a:ea typeface="ＭＳ Ｐゴシック" charset="-128"/>
              </a:endParaRPr>
            </a:p>
          </p:txBody>
        </p:sp>
      </p:grpSp>
      <p:grpSp>
        <p:nvGrpSpPr>
          <p:cNvPr id="34" name="Group 15"/>
          <p:cNvGrpSpPr>
            <a:grpSpLocks/>
          </p:cNvGrpSpPr>
          <p:nvPr/>
        </p:nvGrpSpPr>
        <p:grpSpPr bwMode="auto">
          <a:xfrm>
            <a:off x="3912061" y="3371938"/>
            <a:ext cx="4892333" cy="789517"/>
            <a:chOff x="925855" y="5433346"/>
            <a:chExt cx="6522164" cy="1051985"/>
          </a:xfrm>
        </p:grpSpPr>
        <p:pic>
          <p:nvPicPr>
            <p:cNvPr id="35" name="Picture 4" descr="X:\COM\COM EXT\COM PROACT\COM EXT 2014\BROCHURE ET FILM WIV-ISP\BROCHURE\FICHIERS ORIGINAUX\Pictos\Picto_Qualité &amp; efficacité vaccins médicaments labos médicaux_O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855" y="5433346"/>
              <a:ext cx="1009111" cy="1009111"/>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0100000" rev="0"/>
              </a:camera>
              <a:lightRig rig="flood" dir="t">
                <a:rot lat="0" lon="0" rev="1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6"/>
            <p:cNvSpPr>
              <a:spLocks noChangeArrowheads="1"/>
            </p:cNvSpPr>
            <p:nvPr/>
          </p:nvSpPr>
          <p:spPr bwMode="auto">
            <a:xfrm>
              <a:off x="1944217" y="5439591"/>
              <a:ext cx="5503802" cy="1045740"/>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0100000" rev="0"/>
              </a:camera>
              <a:lightRig rig="flood" dir="t">
                <a:rot lat="0" lon="0" rev="1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58595B"/>
                  </a:solidFill>
                  <a:latin typeface="Wigrum"/>
                  <a:ea typeface="ＭＳ Ｐゴシック" charset="-128"/>
                </a:rPr>
                <a:t>Effectiveness and safety of vaccines, medicines and health products – </a:t>
              </a:r>
              <a:r>
                <a:rPr lang="en-US" sz="1500" dirty="0" smtClean="0">
                  <a:solidFill>
                    <a:srgbClr val="58595B"/>
                  </a:solidFill>
                  <a:latin typeface="Wigrum"/>
                  <a:ea typeface="ＭＳ Ｐゴシック" charset="-128"/>
                </a:rPr>
                <a:t/>
              </a:r>
              <a:br>
                <a:rPr lang="en-US" sz="1500" dirty="0" smtClean="0">
                  <a:solidFill>
                    <a:srgbClr val="58595B"/>
                  </a:solidFill>
                  <a:latin typeface="Wigrum"/>
                  <a:ea typeface="ＭＳ Ｐゴシック" charset="-128"/>
                </a:rPr>
              </a:br>
              <a:r>
                <a:rPr lang="en-US" sz="1500" dirty="0" smtClean="0">
                  <a:solidFill>
                    <a:srgbClr val="58595B"/>
                  </a:solidFill>
                  <a:latin typeface="Wigrum"/>
                  <a:ea typeface="ＭＳ Ｐゴシック" charset="-128"/>
                </a:rPr>
                <a:t>Quality </a:t>
              </a:r>
              <a:r>
                <a:rPr lang="en-US" sz="1500" dirty="0">
                  <a:solidFill>
                    <a:srgbClr val="58595B"/>
                  </a:solidFill>
                  <a:latin typeface="Wigrum"/>
                  <a:ea typeface="ＭＳ Ｐゴシック" charset="-128"/>
                </a:rPr>
                <a:t>of medical laboratories</a:t>
              </a:r>
              <a:endParaRPr lang="en-GB" altLang="nl-NL" sz="1500" dirty="0">
                <a:solidFill>
                  <a:srgbClr val="58595B"/>
                </a:solidFill>
                <a:latin typeface="Wigrum"/>
                <a:ea typeface="ＭＳ Ｐゴシック" charset="-128"/>
              </a:endParaRPr>
            </a:p>
          </p:txBody>
        </p:sp>
      </p:grpSp>
      <p:grpSp>
        <p:nvGrpSpPr>
          <p:cNvPr id="37" name="Group 14"/>
          <p:cNvGrpSpPr>
            <a:grpSpLocks/>
          </p:cNvGrpSpPr>
          <p:nvPr/>
        </p:nvGrpSpPr>
        <p:grpSpPr bwMode="auto">
          <a:xfrm>
            <a:off x="4767827" y="4618360"/>
            <a:ext cx="2903662" cy="760809"/>
            <a:chOff x="534935" y="3790709"/>
            <a:chExt cx="3871283" cy="1014859"/>
          </a:xfrm>
        </p:grpSpPr>
        <p:pic>
          <p:nvPicPr>
            <p:cNvPr id="38" name="Picture 6" descr="X:\COM\COM EXT\COM PROACT\COM EXT 2014\BROCHURE ET FILM WIV-ISP\BROCHURE\FICHIERS ORIGINAUX\Pictos\Picto_Surveillance système soins de santé_O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935" y="3790709"/>
              <a:ext cx="1014859" cy="1014859"/>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0100000" rev="0"/>
              </a:camera>
              <a:lightRig rig="flood" dir="t">
                <a:rot lat="0" lon="0" rev="1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7"/>
            <p:cNvSpPr>
              <a:spLocks noChangeArrowheads="1"/>
            </p:cNvSpPr>
            <p:nvPr/>
          </p:nvSpPr>
          <p:spPr bwMode="auto">
            <a:xfrm>
              <a:off x="1536697" y="4101578"/>
              <a:ext cx="2869521" cy="431077"/>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0100000" rev="0"/>
              </a:camera>
              <a:lightRig rig="flood" dir="t">
                <a:rot lat="0" lon="0" rev="1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BE" sz="1500" dirty="0" err="1">
                  <a:solidFill>
                    <a:srgbClr val="58595B"/>
                  </a:solidFill>
                  <a:latin typeface="Wigrum"/>
                  <a:ea typeface="ＭＳ Ｐゴシック" charset="-128"/>
                </a:rPr>
                <a:t>Quality</a:t>
              </a:r>
              <a:r>
                <a:rPr lang="fr-BE" sz="1500" dirty="0">
                  <a:solidFill>
                    <a:srgbClr val="58595B"/>
                  </a:solidFill>
                  <a:latin typeface="Wigrum"/>
                  <a:ea typeface="ＭＳ Ｐゴシック" charset="-128"/>
                </a:rPr>
                <a:t> of </a:t>
              </a:r>
              <a:r>
                <a:rPr lang="fr-BE" sz="1500" dirty="0" err="1">
                  <a:solidFill>
                    <a:srgbClr val="58595B"/>
                  </a:solidFill>
                  <a:latin typeface="Wigrum"/>
                  <a:ea typeface="ＭＳ Ｐゴシック" charset="-128"/>
                </a:rPr>
                <a:t>healthcare</a:t>
              </a:r>
              <a:endParaRPr lang="fr-BE" sz="1500" dirty="0">
                <a:solidFill>
                  <a:srgbClr val="58595B"/>
                </a:solidFill>
                <a:latin typeface="Wigrum"/>
                <a:ea typeface="ＭＳ Ｐゴシック" charset="-128"/>
              </a:endParaRPr>
            </a:p>
          </p:txBody>
        </p:sp>
      </p:grpSp>
      <p:grpSp>
        <p:nvGrpSpPr>
          <p:cNvPr id="3" name="Group 2"/>
          <p:cNvGrpSpPr/>
          <p:nvPr/>
        </p:nvGrpSpPr>
        <p:grpSpPr>
          <a:xfrm>
            <a:off x="1529550" y="4682901"/>
            <a:ext cx="2468583" cy="754215"/>
            <a:chOff x="1544100" y="5186605"/>
            <a:chExt cx="3291444" cy="1005623"/>
          </a:xfrm>
        </p:grpSpPr>
        <p:sp>
          <p:nvSpPr>
            <p:cNvPr id="40" name="Rectangle 5"/>
            <p:cNvSpPr>
              <a:spLocks noChangeArrowheads="1"/>
            </p:cNvSpPr>
            <p:nvPr/>
          </p:nvSpPr>
          <p:spPr bwMode="auto">
            <a:xfrm>
              <a:off x="2569484" y="5522223"/>
              <a:ext cx="2266060" cy="430888"/>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0100000" rev="0"/>
              </a:camera>
              <a:lightRig rig="flood" dir="t">
                <a:rot lat="0" lon="0" rev="1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BE" sz="1500" dirty="0">
                  <a:solidFill>
                    <a:srgbClr val="58595B"/>
                  </a:solidFill>
                  <a:latin typeface="Wigrum"/>
                  <a:ea typeface="ＭＳ Ｐゴシック" charset="-128"/>
                </a:rPr>
                <a:t>Animal </a:t>
              </a:r>
              <a:r>
                <a:rPr lang="fr-BE" sz="1500" dirty="0" err="1">
                  <a:solidFill>
                    <a:srgbClr val="58595B"/>
                  </a:solidFill>
                  <a:latin typeface="Wigrum"/>
                  <a:ea typeface="ＭＳ Ｐゴシック" charset="-128"/>
                </a:rPr>
                <a:t>health</a:t>
              </a:r>
              <a:endParaRPr lang="fr-BE" sz="1500" dirty="0">
                <a:solidFill>
                  <a:srgbClr val="58595B"/>
                </a:solidFill>
                <a:latin typeface="Wigrum"/>
                <a:ea typeface="ＭＳ Ｐゴシック" charset="-128"/>
              </a:endParaRPr>
            </a:p>
          </p:txBody>
        </p:sp>
        <p:pic>
          <p:nvPicPr>
            <p:cNvPr id="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4100" y="5186605"/>
              <a:ext cx="1015200" cy="1005623"/>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0100000" rev="0"/>
              </a:camera>
              <a:lightRig rig="flood" dir="t">
                <a:rot lat="0" lon="0" rev="1800000"/>
              </a:lightRig>
            </a:scene3d>
            <a:sp3d extrusionH="107950" prstMaterial="plastic">
              <a:bevelT w="82550" h="63500" prst="divo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35957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94" y="304800"/>
            <a:ext cx="8549156" cy="990600"/>
          </a:xfrm>
        </p:spPr>
        <p:txBody>
          <a:bodyPr>
            <a:normAutofit/>
          </a:bodyPr>
          <a:lstStyle/>
          <a:p>
            <a:r>
              <a:rPr lang="fr-BE" dirty="0" smtClean="0"/>
              <a:t>Contribution of </a:t>
            </a:r>
            <a:r>
              <a:rPr lang="fr-BE" dirty="0" err="1" smtClean="0"/>
              <a:t>Sciensano</a:t>
            </a:r>
            <a:r>
              <a:rPr lang="fr-BE" dirty="0" smtClean="0"/>
              <a:t> to JA </a:t>
            </a:r>
            <a:r>
              <a:rPr lang="fr-BE" dirty="0" err="1" smtClean="0"/>
              <a:t>InfAct</a:t>
            </a:r>
            <a:endParaRPr lang="en-GB" dirty="0"/>
          </a:p>
        </p:txBody>
      </p:sp>
      <p:sp>
        <p:nvSpPr>
          <p:cNvPr id="8" name="Content Placeholder 7"/>
          <p:cNvSpPr>
            <a:spLocks noGrp="1"/>
          </p:cNvSpPr>
          <p:nvPr>
            <p:ph sz="half" idx="13"/>
          </p:nvPr>
        </p:nvSpPr>
        <p:spPr>
          <a:xfrm>
            <a:off x="431321" y="1585879"/>
            <a:ext cx="8210907" cy="4253883"/>
          </a:xfrm>
        </p:spPr>
        <p:txBody>
          <a:bodyPr>
            <a:normAutofit/>
          </a:bodyPr>
          <a:lstStyle/>
          <a:p>
            <a:pPr marL="342900" indent="-342900">
              <a:buFont typeface="Arial" panose="020B0604020202020204" pitchFamily="34" charset="0"/>
              <a:buChar char="•"/>
            </a:pPr>
            <a:r>
              <a:rPr lang="en-US" dirty="0" smtClean="0"/>
              <a:t>Role of coordinator</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Contribution to the national node development</a:t>
            </a:r>
          </a:p>
          <a:p>
            <a:pPr lvl="2"/>
            <a:r>
              <a:rPr lang="en-US" b="1" dirty="0" smtClean="0">
                <a:solidFill>
                  <a:schemeClr val="tx1">
                    <a:lumMod val="75000"/>
                  </a:schemeClr>
                </a:solidFill>
              </a:rPr>
              <a:t>Coordination by the Ministry of Health</a:t>
            </a:r>
            <a:endParaRPr lang="en-US" b="1" dirty="0">
              <a:solidFill>
                <a:schemeClr val="tx1">
                  <a:lumMod val="75000"/>
                </a:schemeClr>
              </a:solidFill>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Participation in the peer review process of the Belgian Health Information system and other MSs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Development if a Health Information Impact Assessment Index</a:t>
            </a:r>
            <a:endParaRPr lang="fr-BE" dirty="0"/>
          </a:p>
        </p:txBody>
      </p:sp>
    </p:spTree>
    <p:extLst>
      <p:ext uri="{BB962C8B-B14F-4D97-AF65-F5344CB8AC3E}">
        <p14:creationId xmlns:p14="http://schemas.microsoft.com/office/powerpoint/2010/main" val="1346536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05" y="266163"/>
            <a:ext cx="7655849" cy="990600"/>
          </a:xfrm>
        </p:spPr>
        <p:txBody>
          <a:bodyPr>
            <a:normAutofit/>
          </a:bodyPr>
          <a:lstStyle/>
          <a:p>
            <a:r>
              <a:rPr lang="fr-BE" dirty="0" smtClean="0"/>
              <a:t>Healthdata.be</a:t>
            </a:r>
            <a:endParaRPr lang="en-GB" dirty="0"/>
          </a:p>
        </p:txBody>
      </p:sp>
      <p:sp>
        <p:nvSpPr>
          <p:cNvPr id="8" name="Content Placeholder 7"/>
          <p:cNvSpPr>
            <a:spLocks noGrp="1"/>
          </p:cNvSpPr>
          <p:nvPr>
            <p:ph sz="half" idx="13"/>
          </p:nvPr>
        </p:nvSpPr>
        <p:spPr>
          <a:xfrm>
            <a:off x="327805" y="1706649"/>
            <a:ext cx="8435194" cy="4253883"/>
          </a:xfrm>
        </p:spPr>
        <p:txBody>
          <a:bodyPr>
            <a:normAutofit/>
          </a:bodyPr>
          <a:lstStyle/>
          <a:p>
            <a:r>
              <a:rPr lang="en-US" sz="2400" dirty="0" err="1">
                <a:solidFill>
                  <a:srgbClr val="58595B"/>
                </a:solidFill>
              </a:rPr>
              <a:t>Healthdata’s</a:t>
            </a:r>
            <a:r>
              <a:rPr lang="en-US" sz="2400" dirty="0">
                <a:solidFill>
                  <a:srgbClr val="58595B"/>
                </a:solidFill>
              </a:rPr>
              <a:t> mission is to facilitate the data exchange between healthcare professionals and researchers to increase public health knowledge in </a:t>
            </a:r>
            <a:r>
              <a:rPr lang="en-US" sz="2400" dirty="0" smtClean="0">
                <a:solidFill>
                  <a:srgbClr val="58595B"/>
                </a:solidFill>
              </a:rPr>
              <a:t>Belgium</a:t>
            </a:r>
          </a:p>
          <a:p>
            <a:endParaRPr lang="en-US" dirty="0" smtClean="0">
              <a:solidFill>
                <a:srgbClr val="58595B"/>
              </a:solidFill>
            </a:endParaRPr>
          </a:p>
          <a:p>
            <a:endParaRPr lang="en-US" dirty="0">
              <a:solidFill>
                <a:srgbClr val="58595B"/>
              </a:solidFill>
            </a:endParaRPr>
          </a:p>
          <a:p>
            <a:r>
              <a:rPr lang="en-US" dirty="0">
                <a:solidFill>
                  <a:srgbClr val="58595B"/>
                </a:solidFill>
                <a:hlinkClick r:id="rId3"/>
              </a:rPr>
              <a:t>https://</a:t>
            </a:r>
            <a:r>
              <a:rPr lang="en-US" dirty="0" smtClean="0">
                <a:solidFill>
                  <a:srgbClr val="58595B"/>
                </a:solidFill>
                <a:hlinkClick r:id="rId3"/>
              </a:rPr>
              <a:t>healthdata.sciensano.be/en/home </a:t>
            </a:r>
            <a:endParaRPr lang="en-US" dirty="0">
              <a:solidFill>
                <a:srgbClr val="58595B"/>
              </a:solidFill>
            </a:endParaRPr>
          </a:p>
          <a:p>
            <a:endParaRPr lang="fr-BE" dirty="0">
              <a:solidFill>
                <a:srgbClr val="58595B"/>
              </a:solidFill>
            </a:endParaRPr>
          </a:p>
        </p:txBody>
      </p:sp>
    </p:spTree>
    <p:extLst>
      <p:ext uri="{BB962C8B-B14F-4D97-AF65-F5344CB8AC3E}">
        <p14:creationId xmlns:p14="http://schemas.microsoft.com/office/powerpoint/2010/main" val="3081953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05" y="253042"/>
            <a:ext cx="8574655" cy="990600"/>
          </a:xfrm>
        </p:spPr>
        <p:txBody>
          <a:bodyPr>
            <a:normAutofit/>
          </a:bodyPr>
          <a:lstStyle/>
          <a:p>
            <a:r>
              <a:rPr lang="fr-BE" dirty="0" smtClean="0"/>
              <a:t>A </a:t>
            </a:r>
            <a:r>
              <a:rPr lang="fr-BE" dirty="0" err="1"/>
              <a:t>D</a:t>
            </a:r>
            <a:r>
              <a:rPr lang="fr-BE" dirty="0" err="1" smtClean="0"/>
              <a:t>istributed</a:t>
            </a:r>
            <a:r>
              <a:rPr lang="fr-BE" dirty="0" smtClean="0"/>
              <a:t> Infrastructure on Population Health: </a:t>
            </a:r>
            <a:r>
              <a:rPr lang="fr-BE" dirty="0" err="1"/>
              <a:t>D</a:t>
            </a:r>
            <a:r>
              <a:rPr lang="fr-BE" dirty="0" err="1" smtClean="0"/>
              <a:t>IPoH</a:t>
            </a:r>
            <a:endParaRPr lang="en-GB" dirty="0"/>
          </a:p>
        </p:txBody>
      </p:sp>
      <p:sp>
        <p:nvSpPr>
          <p:cNvPr id="8" name="Content Placeholder 7"/>
          <p:cNvSpPr>
            <a:spLocks noGrp="1"/>
          </p:cNvSpPr>
          <p:nvPr>
            <p:ph sz="half" idx="13"/>
          </p:nvPr>
        </p:nvSpPr>
        <p:spPr>
          <a:xfrm>
            <a:off x="327805" y="1706649"/>
            <a:ext cx="8435194" cy="4253883"/>
          </a:xfrm>
        </p:spPr>
        <p:txBody>
          <a:bodyPr>
            <a:normAutofit/>
          </a:bodyPr>
          <a:lstStyle/>
          <a:p>
            <a:r>
              <a:rPr lang="en-US" sz="2400" dirty="0" smtClean="0">
                <a:solidFill>
                  <a:srgbClr val="58595B"/>
                </a:solidFill>
              </a:rPr>
              <a:t>The mission of </a:t>
            </a:r>
            <a:r>
              <a:rPr lang="en-US" sz="2400" dirty="0" err="1" smtClean="0">
                <a:solidFill>
                  <a:srgbClr val="58595B"/>
                </a:solidFill>
              </a:rPr>
              <a:t>DIPoH</a:t>
            </a:r>
            <a:r>
              <a:rPr lang="en-US" sz="2400" dirty="0" smtClean="0">
                <a:solidFill>
                  <a:srgbClr val="58595B"/>
                </a:solidFill>
              </a:rPr>
              <a:t> : improve</a:t>
            </a:r>
          </a:p>
          <a:p>
            <a:endParaRPr lang="en-US" sz="2400" dirty="0" smtClean="0">
              <a:solidFill>
                <a:srgbClr val="58595B"/>
              </a:solidFill>
            </a:endParaRPr>
          </a:p>
          <a:p>
            <a:pPr marL="342900" indent="-342900">
              <a:spcBef>
                <a:spcPts val="0"/>
              </a:spcBef>
              <a:spcAft>
                <a:spcPts val="1800"/>
              </a:spcAft>
              <a:buFont typeface="Arial" panose="020B0604020202020204" pitchFamily="34" charset="0"/>
              <a:buChar char="•"/>
            </a:pPr>
            <a:r>
              <a:rPr lang="en-US" sz="2400" dirty="0" smtClean="0">
                <a:solidFill>
                  <a:srgbClr val="58595B"/>
                </a:solidFill>
              </a:rPr>
              <a:t>Identification of data sources</a:t>
            </a:r>
          </a:p>
          <a:p>
            <a:pPr marL="342900" indent="-342900">
              <a:spcBef>
                <a:spcPts val="0"/>
              </a:spcBef>
              <a:spcAft>
                <a:spcPts val="1800"/>
              </a:spcAft>
              <a:buFont typeface="Arial" panose="020B0604020202020204" pitchFamily="34" charset="0"/>
              <a:buChar char="•"/>
            </a:pPr>
            <a:r>
              <a:rPr lang="en-US" sz="2400" dirty="0" smtClean="0">
                <a:solidFill>
                  <a:srgbClr val="58595B"/>
                </a:solidFill>
              </a:rPr>
              <a:t>Access to data sources</a:t>
            </a:r>
          </a:p>
          <a:p>
            <a:pPr marL="342900" indent="-342900">
              <a:spcBef>
                <a:spcPts val="0"/>
              </a:spcBef>
              <a:spcAft>
                <a:spcPts val="1800"/>
              </a:spcAft>
              <a:buFont typeface="Arial" panose="020B0604020202020204" pitchFamily="34" charset="0"/>
              <a:buChar char="•"/>
            </a:pPr>
            <a:r>
              <a:rPr lang="en-US" sz="2400" dirty="0" smtClean="0">
                <a:solidFill>
                  <a:srgbClr val="58595B"/>
                </a:solidFill>
              </a:rPr>
              <a:t>Assessment of the quality</a:t>
            </a:r>
          </a:p>
          <a:p>
            <a:pPr marL="342900" indent="-342900">
              <a:spcBef>
                <a:spcPts val="0"/>
              </a:spcBef>
              <a:spcAft>
                <a:spcPts val="1800"/>
              </a:spcAft>
              <a:buFont typeface="Arial" panose="020B0604020202020204" pitchFamily="34" charset="0"/>
              <a:buChar char="•"/>
            </a:pPr>
            <a:r>
              <a:rPr lang="en-US" sz="2400" dirty="0" smtClean="0">
                <a:solidFill>
                  <a:srgbClr val="58595B"/>
                </a:solidFill>
              </a:rPr>
              <a:t>Reused </a:t>
            </a:r>
            <a:r>
              <a:rPr lang="en-US" sz="2400" dirty="0" err="1" smtClean="0">
                <a:solidFill>
                  <a:srgbClr val="58595B"/>
                </a:solidFill>
              </a:rPr>
              <a:t>excisting</a:t>
            </a:r>
            <a:r>
              <a:rPr lang="en-US" sz="2400" dirty="0" smtClean="0">
                <a:solidFill>
                  <a:srgbClr val="58595B"/>
                </a:solidFill>
              </a:rPr>
              <a:t> data for comparative population health research</a:t>
            </a:r>
            <a:endParaRPr lang="fr-BE" sz="2400" dirty="0">
              <a:solidFill>
                <a:srgbClr val="58595B"/>
              </a:solidFill>
            </a:endParaRPr>
          </a:p>
        </p:txBody>
      </p:sp>
    </p:spTree>
    <p:extLst>
      <p:ext uri="{BB962C8B-B14F-4D97-AF65-F5344CB8AC3E}">
        <p14:creationId xmlns:p14="http://schemas.microsoft.com/office/powerpoint/2010/main" val="3574511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2C2D93E385F945B4CAEB56642E4660" ma:contentTypeVersion="1" ma:contentTypeDescription="Een nieuw document maken." ma:contentTypeScope="" ma:versionID="004aae8d161610742eb32e25e4cdc102">
  <xsd:schema xmlns:xsd="http://www.w3.org/2001/XMLSchema" xmlns:xs="http://www.w3.org/2001/XMLSchema" xmlns:p="http://schemas.microsoft.com/office/2006/metadata/properties" xmlns:ns1="http://schemas.microsoft.com/sharepoint/v3" targetNamespace="http://schemas.microsoft.com/office/2006/metadata/properties" ma:root="true" ma:fieldsID="0a4dfdaa14f58a51274070ca23631a5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9"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5185AF-A349-402A-BB35-4114AB4D36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ABBFFB-944F-4DFD-B10C-54DE4568626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990CA509-9BCC-40E2-8E89-DDDBC7CA1E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SC_PPT_EN</Template>
  <TotalTime>369</TotalTime>
  <Words>887</Words>
  <Application>Microsoft Office PowerPoint</Application>
  <PresentationFormat>On-screen Show (4:3)</PresentationFormat>
  <Paragraphs>100</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ＭＳ Ｐゴシック</vt:lpstr>
      <vt:lpstr>Arial</vt:lpstr>
      <vt:lpstr>Calibri</vt:lpstr>
      <vt:lpstr>Wigrum</vt:lpstr>
      <vt:lpstr>SC_theme</vt:lpstr>
      <vt:lpstr>Sciensano</vt:lpstr>
      <vt:lpstr>What is Sciensano?</vt:lpstr>
      <vt:lpstr>Our core: One health and beyond</vt:lpstr>
      <vt:lpstr>Fields of action</vt:lpstr>
      <vt:lpstr>Contribution of Sciensano to JA InfAct</vt:lpstr>
      <vt:lpstr>Healthdata.be</vt:lpstr>
      <vt:lpstr>A Distributed Infrastructure on Population Health: DIPoH</vt:lpstr>
    </vt:vector>
  </TitlesOfParts>
  <Company>WIV-ISP CODA-CERVA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Sciensano</dc:title>
  <dc:creator>Van Dessel, Wesley</dc:creator>
  <cp:lastModifiedBy>Linda Abboud</cp:lastModifiedBy>
  <cp:revision>65</cp:revision>
  <dcterms:created xsi:type="dcterms:W3CDTF">2018-04-20T13:36:07Z</dcterms:created>
  <dcterms:modified xsi:type="dcterms:W3CDTF">2019-11-18T15:28:02Z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0x0101000C2C2D93E385F945B4CAEB56642E4660</vt:lpwstr>
  </property>
</Properties>
</file>