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0" r:id="rId3"/>
    <p:sldId id="257" r:id="rId4"/>
    <p:sldId id="267" r:id="rId5"/>
    <p:sldId id="259" r:id="rId6"/>
    <p:sldId id="260" r:id="rId7"/>
    <p:sldId id="268" r:id="rId8"/>
    <p:sldId id="263" r:id="rId9"/>
    <p:sldId id="284" r:id="rId10"/>
    <p:sldId id="272" r:id="rId11"/>
    <p:sldId id="275" r:id="rId12"/>
    <p:sldId id="281" r:id="rId13"/>
    <p:sldId id="285" r:id="rId14"/>
    <p:sldId id="265" r:id="rId15"/>
    <p:sldId id="279" r:id="rId16"/>
    <p:sldId id="286" r:id="rId17"/>
    <p:sldId id="288" r:id="rId18"/>
    <p:sldId id="289" r:id="rId19"/>
    <p:sldId id="29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Delnord" initials="MD" lastIdx="1" clrIdx="0">
    <p:extLst>
      <p:ext uri="{19B8F6BF-5375-455C-9EA6-DF929625EA0E}">
        <p15:presenceInfo xmlns:p15="http://schemas.microsoft.com/office/powerpoint/2012/main" userId="S-1-5-21-1672835442-599339703-324685044-21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4" autoAdjust="0"/>
    <p:restoredTop sz="72973" autoAdjust="0"/>
  </p:normalViewPr>
  <p:slideViewPr>
    <p:cSldViewPr snapToGrid="0">
      <p:cViewPr varScale="1">
        <p:scale>
          <a:sx n="64" d="100"/>
          <a:sy n="64" d="100"/>
        </p:scale>
        <p:origin x="122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'Tableau 4 (STATA)'!$B$39</c:f>
              <c:strCache>
                <c:ptCount val="1"/>
                <c:pt idx="0">
                  <c:v>Primary and lower secondary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'Tableau 4 (STATA)'!$A$40:$A$42</c:f>
              <c:strCache>
                <c:ptCount val="3"/>
                <c:pt idx="0">
                  <c:v>Total births</c:v>
                </c:pt>
                <c:pt idx="1">
                  <c:v>Observed number of stillbirths</c:v>
                </c:pt>
                <c:pt idx="2">
                  <c:v>Stillbirths if all women had rate of most educated in their country</c:v>
                </c:pt>
              </c:strCache>
            </c:strRef>
          </c:cat>
          <c:val>
            <c:numRef>
              <c:f>'Tableau 4 (STATA)'!$B$40:$B$42</c:f>
              <c:numCache>
                <c:formatCode>0</c:formatCode>
                <c:ptCount val="3"/>
                <c:pt idx="0">
                  <c:v>505162</c:v>
                </c:pt>
                <c:pt idx="1">
                  <c:v>1878</c:v>
                </c:pt>
                <c:pt idx="2">
                  <c:v>1024.163387131417</c:v>
                </c:pt>
              </c:numCache>
            </c:numRef>
          </c:val>
          <c:extLst>
            <c:ext xmlns:c16="http://schemas.microsoft.com/office/drawing/2014/chart" uri="{C3380CC4-5D6E-409C-BE32-E72D297353CC}">
              <c16:uniqueId val="{00000000-95FF-4CCD-8B30-47CE6369C85A}"/>
            </c:ext>
          </c:extLst>
        </c:ser>
        <c:ser>
          <c:idx val="1"/>
          <c:order val="1"/>
          <c:tx>
            <c:strRef>
              <c:f>'Tableau 4 (STATA)'!$C$39</c:f>
              <c:strCache>
                <c:ptCount val="1"/>
                <c:pt idx="0">
                  <c:v>Higher secondary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'Tableau 4 (STATA)'!$A$40:$A$42</c:f>
              <c:strCache>
                <c:ptCount val="3"/>
                <c:pt idx="0">
                  <c:v>Total births</c:v>
                </c:pt>
                <c:pt idx="1">
                  <c:v>Observed number of stillbirths</c:v>
                </c:pt>
                <c:pt idx="2">
                  <c:v>Stillbirths if all women had rate of most educated in their country</c:v>
                </c:pt>
              </c:strCache>
            </c:strRef>
          </c:cat>
          <c:val>
            <c:numRef>
              <c:f>'Tableau 4 (STATA)'!$C$40:$C$42</c:f>
              <c:numCache>
                <c:formatCode>0</c:formatCode>
                <c:ptCount val="3"/>
                <c:pt idx="0">
                  <c:v>888907</c:v>
                </c:pt>
                <c:pt idx="1">
                  <c:v>2727</c:v>
                </c:pt>
                <c:pt idx="2">
                  <c:v>1974.714242406453</c:v>
                </c:pt>
              </c:numCache>
            </c:numRef>
          </c:val>
          <c:extLst>
            <c:ext xmlns:c16="http://schemas.microsoft.com/office/drawing/2014/chart" uri="{C3380CC4-5D6E-409C-BE32-E72D297353CC}">
              <c16:uniqueId val="{00000001-95FF-4CCD-8B30-47CE6369C85A}"/>
            </c:ext>
          </c:extLst>
        </c:ser>
        <c:ser>
          <c:idx val="2"/>
          <c:order val="2"/>
          <c:tx>
            <c:strRef>
              <c:f>'Tableau 4 (STATA)'!$D$39</c:f>
              <c:strCache>
                <c:ptCount val="1"/>
                <c:pt idx="0">
                  <c:v>Post-secondary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'Tableau 4 (STATA)'!$A$40:$A$42</c:f>
              <c:strCache>
                <c:ptCount val="3"/>
                <c:pt idx="0">
                  <c:v>Total births</c:v>
                </c:pt>
                <c:pt idx="1">
                  <c:v>Observed number of stillbirths</c:v>
                </c:pt>
                <c:pt idx="2">
                  <c:v>Stillbirths if all women had rate of most educated in their country</c:v>
                </c:pt>
              </c:strCache>
            </c:strRef>
          </c:cat>
          <c:val>
            <c:numRef>
              <c:f>'Tableau 4 (STATA)'!$D$40:$D$42</c:f>
              <c:numCache>
                <c:formatCode>0</c:formatCode>
                <c:ptCount val="3"/>
                <c:pt idx="0">
                  <c:v>773247</c:v>
                </c:pt>
                <c:pt idx="1">
                  <c:v>1732</c:v>
                </c:pt>
                <c:pt idx="2">
                  <c:v>1732</c:v>
                </c:pt>
              </c:numCache>
            </c:numRef>
          </c:val>
          <c:extLst>
            <c:ext xmlns:c16="http://schemas.microsoft.com/office/drawing/2014/chart" uri="{C3380CC4-5D6E-409C-BE32-E72D297353CC}">
              <c16:uniqueId val="{00000002-95FF-4CCD-8B30-47CE6369C85A}"/>
            </c:ext>
          </c:extLst>
        </c:ser>
        <c:ser>
          <c:idx val="3"/>
          <c:order val="3"/>
          <c:tx>
            <c:strRef>
              <c:f>'Tableau 4 (STATA)'!$E$39</c:f>
              <c:strCache>
                <c:ptCount val="1"/>
                <c:pt idx="0">
                  <c:v>Potential Gain</c:v>
                </c:pt>
              </c:strCache>
            </c:strRef>
          </c:tx>
          <c:spPr>
            <a:noFill/>
            <a:ln>
              <a:solidFill>
                <a:schemeClr val="accent1"/>
              </a:solidFill>
            </a:ln>
          </c:spPr>
          <c:invertIfNegative val="0"/>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'Tableau 4 (STATA)'!$A$40:$A$42</c:f>
              <c:strCache>
                <c:ptCount val="3"/>
                <c:pt idx="0">
                  <c:v>Total births</c:v>
                </c:pt>
                <c:pt idx="1">
                  <c:v>Observed number of stillbirths</c:v>
                </c:pt>
                <c:pt idx="2">
                  <c:v>Stillbirths if all women had rate of most educated in their country</c:v>
                </c:pt>
              </c:strCache>
            </c:strRef>
          </c:cat>
          <c:val>
            <c:numRef>
              <c:f>'Tableau 4 (STATA)'!$E$40:$E$42</c:f>
              <c:numCache>
                <c:formatCode>General</c:formatCode>
                <c:ptCount val="3"/>
                <c:pt idx="2" formatCode="0">
                  <c:v>1606.1223704621293</c:v>
                </c:pt>
              </c:numCache>
            </c:numRef>
          </c:val>
          <c:extLst>
            <c:ext xmlns:c16="http://schemas.microsoft.com/office/drawing/2014/chart" uri="{C3380CC4-5D6E-409C-BE32-E72D297353CC}">
              <c16:uniqueId val="{00000003-95FF-4CCD-8B30-47CE6369C85A}"/>
            </c:ext>
          </c:extLst>
        </c:ser>
        <c:dLbls>
          <c:showLegendKey val="0"/>
          <c:showVal val="0"/>
          <c:showCatName val="0"/>
          <c:showSerName val="0"/>
          <c:showPercent val="0"/>
          <c:showBubbleSize val="0"/>
        </c:dLbls>
        <c:gapWidth val="150"/>
        <c:overlap val="100"/>
        <c:axId val="411293808"/>
        <c:axId val="411291064"/>
      </c:barChart>
      <c:catAx>
        <c:axId val="411293808"/>
        <c:scaling>
          <c:orientation val="minMax"/>
        </c:scaling>
        <c:delete val="0"/>
        <c:axPos val="b"/>
        <c:numFmt formatCode="General" sourceLinked="0"/>
        <c:majorTickMark val="out"/>
        <c:minorTickMark val="none"/>
        <c:tickLblPos val="nextTo"/>
        <c:crossAx val="411291064"/>
        <c:crosses val="autoZero"/>
        <c:auto val="1"/>
        <c:lblAlgn val="ctr"/>
        <c:lblOffset val="100"/>
        <c:noMultiLvlLbl val="0"/>
      </c:catAx>
      <c:valAx>
        <c:axId val="411291064"/>
        <c:scaling>
          <c:orientation val="minMax"/>
        </c:scaling>
        <c:delete val="0"/>
        <c:axPos val="l"/>
        <c:numFmt formatCode="0%" sourceLinked="1"/>
        <c:majorTickMark val="out"/>
        <c:minorTickMark val="none"/>
        <c:tickLblPos val="nextTo"/>
        <c:crossAx val="411293808"/>
        <c:crosses val="autoZero"/>
        <c:crossBetween val="between"/>
      </c:valAx>
    </c:plotArea>
    <c:legend>
      <c:legendPos val="r"/>
      <c:layout>
        <c:manualLayout>
          <c:xMode val="edge"/>
          <c:yMode val="edge"/>
          <c:x val="0.75925225479997172"/>
          <c:y val="3.5094391221488219E-2"/>
          <c:w val="0.24074774520002828"/>
          <c:h val="0.7208814405237024"/>
        </c:manualLayout>
      </c:layout>
      <c:overlay val="0"/>
      <c:txPr>
        <a:bodyPr/>
        <a:lstStyle/>
        <a:p>
          <a:pPr>
            <a:defRPr sz="1800"/>
          </a:pPr>
          <a:endParaRPr lang="en-US"/>
        </a:p>
      </c:txPr>
    </c:legend>
    <c:plotVisOnly val="1"/>
    <c:dispBlanksAs val="gap"/>
    <c:showDLblsOverMax val="0"/>
  </c:chart>
  <c:txPr>
    <a:bodyPr/>
    <a:lstStyle/>
    <a:p>
      <a:pPr>
        <a:defRPr sz="1600"/>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2-19T13:59:07.554"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AFF84-D34C-4A2D-BF42-DABFDE271394}" type="datetimeFigureOut">
              <a:rPr lang="en-US" smtClean="0"/>
              <a:t>11-Mar-19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4124D-B433-4304-9E84-DE6C492E7119}" type="slidenum">
              <a:rPr lang="en-US" smtClean="0"/>
              <a:t>‹#›</a:t>
            </a:fld>
            <a:endParaRPr lang="en-US"/>
          </a:p>
        </p:txBody>
      </p:sp>
    </p:spTree>
    <p:extLst>
      <p:ext uri="{BB962C8B-B14F-4D97-AF65-F5344CB8AC3E}">
        <p14:creationId xmlns:p14="http://schemas.microsoft.com/office/powerpoint/2010/main" val="296054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Zen Hei" charset="0"/>
                <a:cs typeface="WenQuanYi Zen Hei" charset="0"/>
              </a:defRPr>
            </a:lvl9pPr>
          </a:lstStyle>
          <a:p>
            <a:fld id="{29308C28-F733-4A93-8E9A-2C5A1FAE43FD}" type="slidenum">
              <a:rPr lang="en-US" altLang="fr-FR">
                <a:solidFill>
                  <a:srgbClr val="000000"/>
                </a:solidFill>
                <a:latin typeface="Calibri" panose="020F0502020204030204" pitchFamily="34" charset="0"/>
                <a:ea typeface="DejaVu Sans"/>
                <a:cs typeface="DejaVu Sans"/>
              </a:rPr>
              <a:pPr/>
              <a:t>2</a:t>
            </a:fld>
            <a:endParaRPr lang="en-US" altLang="fr-FR">
              <a:solidFill>
                <a:srgbClr val="000000"/>
              </a:solidFill>
              <a:latin typeface="Calibri" panose="020F0502020204030204" pitchFamily="34" charset="0"/>
              <a:ea typeface="DejaVu Sans"/>
              <a:cs typeface="DejaVu Sans"/>
            </a:endParaRPr>
          </a:p>
        </p:txBody>
      </p:sp>
      <p:sp>
        <p:nvSpPr>
          <p:cNvPr id="4198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05803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C00000"/>
                </a:solidFill>
                <a:latin typeface="Calibri" pitchFamily="34" charset="0"/>
                <a:ea typeface="WenQuanYi Zen Hei" charset="0"/>
                <a:cs typeface="WenQuanYi Zen Hei" charset="0"/>
              </a:rPr>
              <a:t>Support from 31 partner countries and the European Union</a:t>
            </a:r>
            <a:endParaRPr lang="en-US" dirty="0"/>
          </a:p>
        </p:txBody>
      </p:sp>
      <p:sp>
        <p:nvSpPr>
          <p:cNvPr id="4" name="Slide Number Placeholder 3"/>
          <p:cNvSpPr>
            <a:spLocks noGrp="1"/>
          </p:cNvSpPr>
          <p:nvPr>
            <p:ph type="sldNum" sz="quarter" idx="10"/>
          </p:nvPr>
        </p:nvSpPr>
        <p:spPr/>
        <p:txBody>
          <a:bodyPr/>
          <a:lstStyle/>
          <a:p>
            <a:fld id="{0944124D-B433-4304-9E84-DE6C492E7119}" type="slidenum">
              <a:rPr lang="en-US" smtClean="0"/>
              <a:t>15</a:t>
            </a:fld>
            <a:endParaRPr lang="en-US"/>
          </a:p>
        </p:txBody>
      </p:sp>
    </p:spTree>
    <p:extLst>
      <p:ext uri="{BB962C8B-B14F-4D97-AF65-F5344CB8AC3E}">
        <p14:creationId xmlns:p14="http://schemas.microsoft.com/office/powerpoint/2010/main" val="422742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Arial" pitchFamily="34" charset="0"/>
                <a:ea typeface="WenQuanYi Zen Hei" charset="0"/>
                <a:cs typeface="WenQuanYi Zen Hei" charset="0"/>
              </a:defRPr>
            </a:lvl9pPr>
          </a:lstStyle>
          <a:p>
            <a:fld id="{50E286EE-F19E-48A2-A99F-074417E8CE37}" type="slidenum">
              <a:rPr lang="en-US" altLang="fr-FR" smtClean="0">
                <a:solidFill>
                  <a:srgbClr val="000000"/>
                </a:solidFill>
                <a:latin typeface="Calibri" pitchFamily="34" charset="0"/>
                <a:ea typeface="DejaVu Sans"/>
                <a:cs typeface="DejaVu Sans"/>
              </a:rPr>
              <a:pPr/>
              <a:t>17</a:t>
            </a:fld>
            <a:endParaRPr lang="en-US" altLang="fr-FR" smtClean="0">
              <a:solidFill>
                <a:srgbClr val="000000"/>
              </a:solidFill>
              <a:latin typeface="Calibri" pitchFamily="34" charset="0"/>
              <a:ea typeface="DejaVu Sans"/>
              <a:cs typeface="DejaVu Sans"/>
            </a:endParaRPr>
          </a:p>
        </p:txBody>
      </p:sp>
      <p:sp>
        <p:nvSpPr>
          <p:cNvPr id="55299"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30866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FD8B691-7C00-4349-99E5-74555C82B6DA}" type="slidenum">
              <a:rPr lang="fr-FR" altLang="en-US" sz="1200"/>
              <a:pPr algn="r" eaLnBrk="1" hangingPunct="1"/>
              <a:t>4</a:t>
            </a:fld>
            <a:endParaRPr lang="fr-FR"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4038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network</a:t>
            </a:r>
            <a:r>
              <a:rPr lang="en-US" baseline="0" dirty="0" smtClean="0"/>
              <a:t> expanded over the years from 15 originally with r</a:t>
            </a:r>
            <a:r>
              <a:rPr lang="en-US" dirty="0" smtClean="0"/>
              <a:t>ecent countries that have joined are</a:t>
            </a:r>
            <a:r>
              <a:rPr lang="en-US" baseline="0" dirty="0" smtClean="0"/>
              <a:t> Bulgaria and Romania. </a:t>
            </a:r>
            <a:endParaRPr lang="en-US" dirty="0" smtClean="0"/>
          </a:p>
          <a:p>
            <a:r>
              <a:rPr lang="en-US" dirty="0" smtClean="0"/>
              <a:t>The network</a:t>
            </a:r>
            <a:r>
              <a:rPr lang="en-US" baseline="0" dirty="0" smtClean="0"/>
              <a:t> now includes </a:t>
            </a:r>
            <a:r>
              <a:rPr lang="en-US" dirty="0" smtClean="0"/>
              <a:t>31 partners from 27 EU MS,</a:t>
            </a:r>
            <a:r>
              <a:rPr lang="en-US" baseline="0" dirty="0" smtClean="0"/>
              <a:t> </a:t>
            </a:r>
            <a:r>
              <a:rPr lang="en-US" dirty="0" smtClean="0"/>
              <a:t>Iceland, Norway and Switzerland. It includes one official member from each country who serves as the scientific committee (SC) representative.</a:t>
            </a:r>
          </a:p>
          <a:p>
            <a:r>
              <a:rPr lang="en-US" dirty="0" smtClean="0"/>
              <a:t>Many</a:t>
            </a:r>
            <a:r>
              <a:rPr lang="en-US" baseline="0" dirty="0" smtClean="0"/>
              <a:t> </a:t>
            </a:r>
            <a:r>
              <a:rPr lang="en-US" dirty="0" smtClean="0"/>
              <a:t>countries have constituted teams with participation from multiple actors – clinicians, epidemiologists and statisticians who provide expertise and data for the project. </a:t>
            </a:r>
          </a:p>
          <a:p>
            <a:r>
              <a:rPr lang="en-US" dirty="0" smtClean="0"/>
              <a:t>Members of these teams participate in Network meetings and studies. 100 active members</a:t>
            </a:r>
          </a:p>
          <a:p>
            <a:r>
              <a:rPr lang="en-US" dirty="0" smtClean="0"/>
              <a:t>The list of SC members and the composition of country teams can be accessed on our website: http://www.europeristat.com/our-network/country-teams.html. </a:t>
            </a:r>
            <a:endParaRPr lang="en-US" dirty="0"/>
          </a:p>
        </p:txBody>
      </p:sp>
      <p:sp>
        <p:nvSpPr>
          <p:cNvPr id="4" name="Slide Number Placeholder 3"/>
          <p:cNvSpPr>
            <a:spLocks noGrp="1"/>
          </p:cNvSpPr>
          <p:nvPr>
            <p:ph type="sldNum" sz="quarter" idx="10"/>
          </p:nvPr>
        </p:nvSpPr>
        <p:spPr/>
        <p:txBody>
          <a:bodyPr/>
          <a:lstStyle/>
          <a:p>
            <a:fld id="{0944124D-B433-4304-9E84-DE6C492E7119}" type="slidenum">
              <a:rPr lang="en-US" smtClean="0"/>
              <a:t>5</a:t>
            </a:fld>
            <a:endParaRPr lang="en-US"/>
          </a:p>
        </p:txBody>
      </p:sp>
    </p:spTree>
    <p:extLst>
      <p:ext uri="{BB962C8B-B14F-4D97-AF65-F5344CB8AC3E}">
        <p14:creationId xmlns:p14="http://schemas.microsoft.com/office/powerpoint/2010/main" val="125069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also smoking and BMI</a:t>
            </a:r>
            <a:endParaRPr lang="en-US" dirty="0"/>
          </a:p>
        </p:txBody>
      </p:sp>
      <p:sp>
        <p:nvSpPr>
          <p:cNvPr id="4" name="Slide Number Placeholder 3"/>
          <p:cNvSpPr>
            <a:spLocks noGrp="1"/>
          </p:cNvSpPr>
          <p:nvPr>
            <p:ph type="sldNum" sz="quarter" idx="10"/>
          </p:nvPr>
        </p:nvSpPr>
        <p:spPr/>
        <p:txBody>
          <a:bodyPr/>
          <a:lstStyle/>
          <a:p>
            <a:fld id="{0944124D-B433-4304-9E84-DE6C492E7119}" type="slidenum">
              <a:rPr lang="en-US" smtClean="0"/>
              <a:t>6</a:t>
            </a:fld>
            <a:endParaRPr lang="en-US"/>
          </a:p>
        </p:txBody>
      </p:sp>
    </p:spTree>
    <p:extLst>
      <p:ext uri="{BB962C8B-B14F-4D97-AF65-F5344CB8AC3E}">
        <p14:creationId xmlns:p14="http://schemas.microsoft.com/office/powerpoint/2010/main" val="282511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Carefully conducted and analyzed research can save lives by helping decision makers design effective policies and programs. For research to influence policy, however, it needs to be communicated effectively and used in the decision-making </a:t>
            </a:r>
            <a:r>
              <a:rPr lang="en-US" altLang="en-US" dirty="0" smtClean="0"/>
              <a:t>process.</a:t>
            </a:r>
            <a:endParaRPr lang="en-US" altLang="en-US" dirty="0" smtClean="0"/>
          </a:p>
        </p:txBody>
      </p:sp>
    </p:spTree>
    <p:extLst>
      <p:ext uri="{BB962C8B-B14F-4D97-AF65-F5344CB8AC3E}">
        <p14:creationId xmlns:p14="http://schemas.microsoft.com/office/powerpoint/2010/main" val="132531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different</a:t>
            </a:r>
            <a:r>
              <a:rPr lang="en-US" baseline="0" dirty="0" smtClean="0"/>
              <a:t> </a:t>
            </a:r>
            <a:r>
              <a:rPr lang="en-US" baseline="0" dirty="0" smtClean="0"/>
              <a:t>channels to </a:t>
            </a:r>
            <a:r>
              <a:rPr lang="en-US" baseline="0" dirty="0" smtClean="0"/>
              <a:t>communicate out results. </a:t>
            </a:r>
            <a:r>
              <a:rPr lang="en-US" dirty="0" smtClean="0"/>
              <a:t>The</a:t>
            </a:r>
            <a:r>
              <a:rPr lang="en-US" baseline="0" dirty="0" smtClean="0"/>
              <a:t> goal is to facilitate access to Euro-</a:t>
            </a:r>
            <a:r>
              <a:rPr lang="en-US" baseline="0" dirty="0" err="1" smtClean="0"/>
              <a:t>Peristat</a:t>
            </a:r>
            <a:r>
              <a:rPr lang="en-US" baseline="0" dirty="0" smtClean="0"/>
              <a:t> data to have a broad reach on stakeholders in academia, ministries of health, ministries of research and public health agencies, but also for user groups and families </a:t>
            </a:r>
            <a:endParaRPr lang="en-US" dirty="0"/>
          </a:p>
        </p:txBody>
      </p:sp>
      <p:sp>
        <p:nvSpPr>
          <p:cNvPr id="4" name="Slide Number Placeholder 3"/>
          <p:cNvSpPr>
            <a:spLocks noGrp="1"/>
          </p:cNvSpPr>
          <p:nvPr>
            <p:ph type="sldNum" sz="quarter" idx="10"/>
          </p:nvPr>
        </p:nvSpPr>
        <p:spPr/>
        <p:txBody>
          <a:bodyPr/>
          <a:lstStyle/>
          <a:p>
            <a:fld id="{0944124D-B433-4304-9E84-DE6C492E7119}" type="slidenum">
              <a:rPr lang="en-US" smtClean="0"/>
              <a:t>8</a:t>
            </a:fld>
            <a:endParaRPr lang="en-US"/>
          </a:p>
        </p:txBody>
      </p:sp>
    </p:spTree>
    <p:extLst>
      <p:ext uri="{BB962C8B-B14F-4D97-AF65-F5344CB8AC3E}">
        <p14:creationId xmlns:p14="http://schemas.microsoft.com/office/powerpoint/2010/main" val="156249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944124D-B433-4304-9E84-DE6C492E7119}" type="slidenum">
              <a:rPr lang="en-US" smtClean="0"/>
              <a:t>9</a:t>
            </a:fld>
            <a:endParaRPr lang="en-US"/>
          </a:p>
        </p:txBody>
      </p:sp>
    </p:spTree>
    <p:extLst>
      <p:ext uri="{BB962C8B-B14F-4D97-AF65-F5344CB8AC3E}">
        <p14:creationId xmlns:p14="http://schemas.microsoft.com/office/powerpoint/2010/main" val="350827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but more specifically</a:t>
            </a:r>
            <a:endParaRPr lang="en-US" dirty="0"/>
          </a:p>
        </p:txBody>
      </p:sp>
      <p:sp>
        <p:nvSpPr>
          <p:cNvPr id="4" name="Slide Number Placeholder 3"/>
          <p:cNvSpPr>
            <a:spLocks noGrp="1"/>
          </p:cNvSpPr>
          <p:nvPr>
            <p:ph type="sldNum" sz="quarter" idx="10"/>
          </p:nvPr>
        </p:nvSpPr>
        <p:spPr/>
        <p:txBody>
          <a:bodyPr/>
          <a:lstStyle/>
          <a:p>
            <a:fld id="{0944124D-B433-4304-9E84-DE6C492E7119}" type="slidenum">
              <a:rPr lang="en-US" smtClean="0"/>
              <a:t>13</a:t>
            </a:fld>
            <a:endParaRPr lang="en-US"/>
          </a:p>
        </p:txBody>
      </p:sp>
    </p:spTree>
    <p:extLst>
      <p:ext uri="{BB962C8B-B14F-4D97-AF65-F5344CB8AC3E}">
        <p14:creationId xmlns:p14="http://schemas.microsoft.com/office/powerpoint/2010/main" val="418504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endParaRPr lang="en-US" dirty="0"/>
          </a:p>
        </p:txBody>
      </p:sp>
      <p:sp>
        <p:nvSpPr>
          <p:cNvPr id="4" name="Slide Number Placeholder 3"/>
          <p:cNvSpPr>
            <a:spLocks noGrp="1"/>
          </p:cNvSpPr>
          <p:nvPr>
            <p:ph type="sldNum" sz="quarter" idx="10"/>
          </p:nvPr>
        </p:nvSpPr>
        <p:spPr/>
        <p:txBody>
          <a:bodyPr/>
          <a:lstStyle/>
          <a:p>
            <a:fld id="{0944124D-B433-4304-9E84-DE6C492E7119}" type="slidenum">
              <a:rPr lang="en-US" smtClean="0"/>
              <a:t>14</a:t>
            </a:fld>
            <a:endParaRPr lang="en-US"/>
          </a:p>
        </p:txBody>
      </p:sp>
    </p:spTree>
    <p:extLst>
      <p:ext uri="{BB962C8B-B14F-4D97-AF65-F5344CB8AC3E}">
        <p14:creationId xmlns:p14="http://schemas.microsoft.com/office/powerpoint/2010/main" val="28851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1AF7D2-BEDD-424A-B5E0-F505CC1607C0}" type="datetimeFigureOut">
              <a:rPr lang="en-US" smtClean="0"/>
              <a:t>11-Mar-19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16521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AF7D2-BEDD-424A-B5E0-F505CC1607C0}" type="datetimeFigureOut">
              <a:rPr lang="en-US" smtClean="0"/>
              <a:t>11-Mar-19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126767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AF7D2-BEDD-424A-B5E0-F505CC1607C0}" type="datetimeFigureOut">
              <a:rPr lang="en-US" smtClean="0"/>
              <a:t>11-Mar-19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415389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AF7D2-BEDD-424A-B5E0-F505CC1607C0}" type="datetimeFigureOut">
              <a:rPr lang="en-US" smtClean="0"/>
              <a:t>11-Mar-19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341865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1AF7D2-BEDD-424A-B5E0-F505CC1607C0}" type="datetimeFigureOut">
              <a:rPr lang="en-US" smtClean="0"/>
              <a:t>11-Mar-19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5730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1AF7D2-BEDD-424A-B5E0-F505CC1607C0}" type="datetimeFigureOut">
              <a:rPr lang="en-US" smtClean="0"/>
              <a:t>11-Mar-19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157257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1AF7D2-BEDD-424A-B5E0-F505CC1607C0}" type="datetimeFigureOut">
              <a:rPr lang="en-US" smtClean="0"/>
              <a:t>11-Mar-19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322004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1AF7D2-BEDD-424A-B5E0-F505CC1607C0}" type="datetimeFigureOut">
              <a:rPr lang="en-US" smtClean="0"/>
              <a:t>11-Mar-19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148459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AF7D2-BEDD-424A-B5E0-F505CC1607C0}" type="datetimeFigureOut">
              <a:rPr lang="en-US" smtClean="0"/>
              <a:t>11-Mar-19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11376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1AF7D2-BEDD-424A-B5E0-F505CC1607C0}" type="datetimeFigureOut">
              <a:rPr lang="en-US" smtClean="0"/>
              <a:t>11-Mar-19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334742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1AF7D2-BEDD-424A-B5E0-F505CC1607C0}" type="datetimeFigureOut">
              <a:rPr lang="en-US" smtClean="0"/>
              <a:t>11-Mar-19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A4CD4-54F2-4DCD-A7BF-201E2C625C17}" type="slidenum">
              <a:rPr lang="en-US" smtClean="0"/>
              <a:t>‹#›</a:t>
            </a:fld>
            <a:endParaRPr lang="en-US"/>
          </a:p>
        </p:txBody>
      </p:sp>
    </p:spTree>
    <p:extLst>
      <p:ext uri="{BB962C8B-B14F-4D97-AF65-F5344CB8AC3E}">
        <p14:creationId xmlns:p14="http://schemas.microsoft.com/office/powerpoint/2010/main" val="411059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AF7D2-BEDD-424A-B5E0-F505CC1607C0}" type="datetimeFigureOut">
              <a:rPr lang="en-US" smtClean="0"/>
              <a:t>11-Mar-19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A4CD4-54F2-4DCD-A7BF-201E2C625C17}" type="slidenum">
              <a:rPr lang="en-US" smtClean="0"/>
              <a:t>‹#›</a:t>
            </a:fld>
            <a:endParaRPr lang="en-US"/>
          </a:p>
        </p:txBody>
      </p:sp>
    </p:spTree>
    <p:extLst>
      <p:ext uri="{BB962C8B-B14F-4D97-AF65-F5344CB8AC3E}">
        <p14:creationId xmlns:p14="http://schemas.microsoft.com/office/powerpoint/2010/main" val="1103724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3353" y="1668293"/>
            <a:ext cx="7772400" cy="1914661"/>
          </a:xfrm>
        </p:spPr>
        <p:txBody>
          <a:bodyPr>
            <a:normAutofit/>
          </a:bodyPr>
          <a:lstStyle/>
          <a:p>
            <a:r>
              <a:rPr lang="en-US" sz="3600" b="1" dirty="0">
                <a:solidFill>
                  <a:schemeClr val="accent5">
                    <a:lumMod val="75000"/>
                  </a:schemeClr>
                </a:solidFill>
                <a:latin typeface="Calibri" panose="020F0502020204030204" pitchFamily="34" charset="0"/>
                <a:ea typeface="WenQuanYi Zen Hei" charset="0"/>
                <a:cs typeface="WenQuanYi Zen Hei" charset="0"/>
              </a:rPr>
              <a:t>Maternal and newborn health in Europe: surveillance and research</a:t>
            </a:r>
            <a:endParaRPr lang="en-US" sz="3600" b="1" dirty="0">
              <a:solidFill>
                <a:schemeClr val="accent5">
                  <a:lumMod val="75000"/>
                </a:schemeClr>
              </a:solidFill>
              <a:latin typeface="Calibri" panose="020F0502020204030204" pitchFamily="34" charset="0"/>
              <a:ea typeface="WenQuanYi Zen Hei" charset="0"/>
              <a:cs typeface="WenQuanYi Zen Hei" charset="0"/>
            </a:endParaRPr>
          </a:p>
        </p:txBody>
      </p:sp>
      <p:sp>
        <p:nvSpPr>
          <p:cNvPr id="3" name="Subtitle 2"/>
          <p:cNvSpPr>
            <a:spLocks noGrp="1"/>
          </p:cNvSpPr>
          <p:nvPr>
            <p:ph type="subTitle" idx="1"/>
          </p:nvPr>
        </p:nvSpPr>
        <p:spPr>
          <a:xfrm>
            <a:off x="1133669" y="3755903"/>
            <a:ext cx="6858000" cy="1655762"/>
          </a:xfrm>
        </p:spPr>
        <p:txBody>
          <a:bodyPr>
            <a:normAutofit lnSpcReduction="10000"/>
          </a:bodyPr>
          <a:lstStyle/>
          <a:p>
            <a:r>
              <a:rPr lang="en-US" dirty="0" smtClean="0"/>
              <a:t>Jennifer Zeitlin, Marie Delnord</a:t>
            </a:r>
          </a:p>
          <a:p>
            <a:r>
              <a:rPr lang="en-US" dirty="0" smtClean="0"/>
              <a:t>InfAct – Assembly of Members </a:t>
            </a:r>
          </a:p>
          <a:p>
            <a:r>
              <a:rPr lang="en-US" dirty="0" smtClean="0"/>
              <a:t>12</a:t>
            </a:r>
            <a:r>
              <a:rPr lang="en-US" baseline="30000" dirty="0" smtClean="0"/>
              <a:t>th</a:t>
            </a:r>
            <a:r>
              <a:rPr lang="en-US" dirty="0" smtClean="0"/>
              <a:t> March, Madrid, Spain</a:t>
            </a:r>
            <a:br>
              <a:rPr lang="en-US" dirty="0" smtClean="0"/>
            </a:br>
            <a:endParaRPr lang="en-US" dirty="0"/>
          </a:p>
        </p:txBody>
      </p:sp>
      <p:pic>
        <p:nvPicPr>
          <p:cNvPr id="1030" name="Picture 6" descr="Image result for ins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9200" y="5747768"/>
            <a:ext cx="1877424" cy="8651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3"/>
          <p:cNvGraphicFramePr>
            <a:graphicFrameLocks noChangeAspect="1"/>
          </p:cNvGraphicFramePr>
          <p:nvPr>
            <p:extLst>
              <p:ext uri="{D42A27DB-BD31-4B8C-83A1-F6EECF244321}">
                <p14:modId xmlns:p14="http://schemas.microsoft.com/office/powerpoint/2010/main" val="702919408"/>
              </p:ext>
            </p:extLst>
          </p:nvPr>
        </p:nvGraphicFramePr>
        <p:xfrm>
          <a:off x="2290619" y="591903"/>
          <a:ext cx="4355515" cy="1806882"/>
        </p:xfrm>
        <a:graphic>
          <a:graphicData uri="http://schemas.openxmlformats.org/presentationml/2006/ole">
            <mc:AlternateContent xmlns:mc="http://schemas.openxmlformats.org/markup-compatibility/2006">
              <mc:Choice xmlns:v="urn:schemas-microsoft-com:vml" Requires="v">
                <p:oleObj spid="_x0000_s1107" r:id="rId4" imgW="8116433" imgH="3409524" progId="">
                  <p:embed/>
                </p:oleObj>
              </mc:Choice>
              <mc:Fallback>
                <p:oleObj r:id="rId4" imgW="8116433" imgH="3409524" progId="">
                  <p:embed/>
                  <p:pic>
                    <p:nvPicPr>
                      <p:cNvPr id="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619" y="591903"/>
                        <a:ext cx="4355515" cy="180688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2075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582" y="649903"/>
            <a:ext cx="7148945" cy="761567"/>
          </a:xfrm>
        </p:spPr>
        <p:txBody>
          <a:bodyPr>
            <a:normAutofit/>
          </a:bodyPr>
          <a:lstStyle/>
          <a:p>
            <a:r>
              <a:rPr lang="en-US" sz="4000" b="1" dirty="0">
                <a:solidFill>
                  <a:schemeClr val="accent5">
                    <a:lumMod val="75000"/>
                  </a:schemeClr>
                </a:solidFill>
                <a:latin typeface="Calibri" panose="020F0502020204030204" pitchFamily="34" charset="0"/>
                <a:ea typeface="WenQuanYi Zen Hei" charset="0"/>
                <a:cs typeface="WenQuanYi Zen Hei" charset="0"/>
              </a:rPr>
              <a:t>Euro-</a:t>
            </a:r>
            <a:r>
              <a:rPr lang="en-US" sz="4000" b="1" dirty="0" err="1">
                <a:solidFill>
                  <a:schemeClr val="accent5">
                    <a:lumMod val="75000"/>
                  </a:schemeClr>
                </a:solidFill>
                <a:latin typeface="Calibri" panose="020F0502020204030204" pitchFamily="34" charset="0"/>
                <a:ea typeface="WenQuanYi Zen Hei" charset="0"/>
                <a:cs typeface="WenQuanYi Zen Hei" charset="0"/>
              </a:rPr>
              <a:t>Peristat</a:t>
            </a:r>
            <a:r>
              <a:rPr lang="en-US" sz="4000" b="1" dirty="0">
                <a:solidFill>
                  <a:schemeClr val="accent5">
                    <a:lumMod val="75000"/>
                  </a:schemeClr>
                </a:solidFill>
                <a:latin typeface="Calibri" panose="020F0502020204030204" pitchFamily="34" charset="0"/>
                <a:ea typeface="WenQuanYi Zen Hei" charset="0"/>
                <a:cs typeface="WenQuanYi Zen Hei" charset="0"/>
              </a:rPr>
              <a:t> data for research</a:t>
            </a:r>
            <a:endParaRPr lang="en-US" sz="4000" b="1" dirty="0">
              <a:solidFill>
                <a:schemeClr val="accent5">
                  <a:lumMod val="75000"/>
                </a:schemeClr>
              </a:solidFill>
              <a:latin typeface="Calibri" panose="020F0502020204030204" pitchFamily="34" charset="0"/>
              <a:ea typeface="WenQuanYi Zen Hei" charset="0"/>
              <a:cs typeface="WenQuanYi Zen Hei" charset="0"/>
            </a:endParaRPr>
          </a:p>
        </p:txBody>
      </p:sp>
      <p:sp>
        <p:nvSpPr>
          <p:cNvPr id="5" name="Content Placeholder 4"/>
          <p:cNvSpPr>
            <a:spLocks noGrp="1"/>
          </p:cNvSpPr>
          <p:nvPr>
            <p:ph idx="1"/>
          </p:nvPr>
        </p:nvSpPr>
        <p:spPr>
          <a:xfrm>
            <a:off x="452582" y="1477191"/>
            <a:ext cx="8183418" cy="4646517"/>
          </a:xfrm>
        </p:spPr>
        <p:txBody>
          <a:bodyPr>
            <a:noAutofit/>
          </a:bodyPr>
          <a:lstStyle/>
          <a:p>
            <a:pPr>
              <a:buFont typeface="Wingdings" panose="05000000000000000000" pitchFamily="2" charset="2"/>
              <a:buChar char="Ø"/>
            </a:pPr>
            <a:r>
              <a:rPr lang="en-US" sz="2400" b="1" dirty="0"/>
              <a:t>Investigate </a:t>
            </a:r>
            <a:r>
              <a:rPr lang="en-US" sz="2400" b="1" dirty="0" smtClean="0"/>
              <a:t>the population </a:t>
            </a:r>
            <a:r>
              <a:rPr lang="en-US" sz="2400" b="1" dirty="0"/>
              <a:t>determinants of maternal and child health</a:t>
            </a:r>
            <a:r>
              <a:rPr lang="en-US" sz="2400" dirty="0"/>
              <a:t> </a:t>
            </a:r>
            <a:endParaRPr lang="en-US" sz="2400" dirty="0" smtClean="0"/>
          </a:p>
          <a:p>
            <a:r>
              <a:rPr lang="en-US" sz="2000" dirty="0" smtClean="0"/>
              <a:t>Our indicators are used to generate </a:t>
            </a:r>
            <a:r>
              <a:rPr lang="en-US" sz="2000" dirty="0"/>
              <a:t>hypotheses about the reasons for </a:t>
            </a:r>
            <a:r>
              <a:rPr lang="en-US" sz="2000" dirty="0" smtClean="0"/>
              <a:t>differences in health </a:t>
            </a:r>
          </a:p>
          <a:p>
            <a:r>
              <a:rPr lang="en-US" sz="2000" dirty="0" smtClean="0"/>
              <a:t>Identify </a:t>
            </a:r>
            <a:r>
              <a:rPr lang="en-US" sz="2000" dirty="0"/>
              <a:t>high and low performers </a:t>
            </a:r>
            <a:r>
              <a:rPr lang="en-US" sz="2000" dirty="0" smtClean="0"/>
              <a:t>to set benchmarks </a:t>
            </a:r>
            <a:r>
              <a:rPr lang="en-US" sz="2000" dirty="0"/>
              <a:t>for </a:t>
            </a:r>
            <a:r>
              <a:rPr lang="en-US" sz="2000" dirty="0" smtClean="0"/>
              <a:t>policy &amp; practice</a:t>
            </a:r>
          </a:p>
          <a:p>
            <a:pPr lvl="1">
              <a:buFont typeface="Calibri" panose="020F0502020204030204" pitchFamily="34" charset="0"/>
              <a:buChar char="₋"/>
            </a:pPr>
            <a:r>
              <a:rPr lang="en-US" sz="1600" b="1" dirty="0"/>
              <a:t>The</a:t>
            </a:r>
            <a:r>
              <a:rPr lang="en-US" sz="1600" dirty="0"/>
              <a:t> </a:t>
            </a:r>
            <a:r>
              <a:rPr lang="en-US" sz="1600" b="1" dirty="0"/>
              <a:t>Netherlands</a:t>
            </a:r>
            <a:r>
              <a:rPr lang="en-US" sz="1600" dirty="0"/>
              <a:t>: </a:t>
            </a:r>
            <a:r>
              <a:rPr lang="en-US" sz="1600" dirty="0" smtClean="0"/>
              <a:t>poor perinatal mortality rankings were a strong </a:t>
            </a:r>
            <a:r>
              <a:rPr lang="en-US" sz="1600" dirty="0"/>
              <a:t>incentive for Dutch politicians and professionals to introduce a perinatal mortality audit </a:t>
            </a:r>
            <a:r>
              <a:rPr lang="en-US" sz="1600" dirty="0" smtClean="0"/>
              <a:t>and assessment </a:t>
            </a:r>
            <a:r>
              <a:rPr lang="en-US" sz="1600" dirty="0"/>
              <a:t>of the quality of </a:t>
            </a:r>
            <a:r>
              <a:rPr lang="en-US" sz="1600" dirty="0" smtClean="0"/>
              <a:t>care. This resulted in the reorganization </a:t>
            </a:r>
            <a:r>
              <a:rPr lang="en-US" sz="1600" dirty="0"/>
              <a:t>of antenatal care including for home births, </a:t>
            </a:r>
            <a:r>
              <a:rPr lang="en-US" sz="1600" dirty="0" smtClean="0"/>
              <a:t>and mortality </a:t>
            </a:r>
            <a:r>
              <a:rPr lang="en-US" sz="1600" dirty="0"/>
              <a:t>at term declined by 39% from 2004 to 2010 </a:t>
            </a:r>
          </a:p>
          <a:p>
            <a:pPr lvl="1">
              <a:buFont typeface="Calibri" panose="020F0502020204030204" pitchFamily="34" charset="0"/>
              <a:buChar char="₋"/>
            </a:pPr>
            <a:r>
              <a:rPr lang="en-US" sz="1600" b="1" dirty="0" smtClean="0"/>
              <a:t>Germany</a:t>
            </a:r>
            <a:r>
              <a:rPr lang="en-US" sz="1600" dirty="0" smtClean="0"/>
              <a:t>: Introduction of a new </a:t>
            </a:r>
            <a:r>
              <a:rPr lang="en-US" sz="1600" dirty="0"/>
              <a:t>legislation mandating a minimum number of 14 annual admissions of neonates under 1250 g in order to operate as a level III perinatal </a:t>
            </a:r>
            <a:r>
              <a:rPr lang="en-US" sz="1600" dirty="0" err="1" smtClean="0"/>
              <a:t>centre</a:t>
            </a:r>
            <a:r>
              <a:rPr lang="en-US" sz="1600" dirty="0" smtClean="0"/>
              <a:t>.</a:t>
            </a:r>
          </a:p>
          <a:p>
            <a:pPr>
              <a:buFont typeface="Wingdings" panose="05000000000000000000" pitchFamily="2" charset="2"/>
              <a:buChar char="Ø"/>
            </a:pPr>
            <a:r>
              <a:rPr lang="en-US" sz="2400" b="1" dirty="0" smtClean="0"/>
              <a:t>Develop better methods for cross-country data collection/analysis</a:t>
            </a:r>
          </a:p>
          <a:p>
            <a:pPr>
              <a:buFont typeface="Wingdings" panose="05000000000000000000" pitchFamily="2" charset="2"/>
              <a:buChar char="Ø"/>
            </a:pPr>
            <a:r>
              <a:rPr lang="en-US" sz="2400" b="1" dirty="0" smtClean="0"/>
              <a:t>Collaborate with other </a:t>
            </a:r>
            <a:r>
              <a:rPr lang="en-US" sz="2400" b="1" dirty="0" smtClean="0"/>
              <a:t>EU </a:t>
            </a:r>
            <a:r>
              <a:rPr lang="en-US" sz="2400" b="1" dirty="0" smtClean="0"/>
              <a:t>research projects  </a:t>
            </a:r>
          </a:p>
          <a:p>
            <a:pPr lvl="1">
              <a:buFont typeface="Calibri" panose="020F0502020204030204" pitchFamily="34" charset="0"/>
              <a:buChar char="₋"/>
            </a:pPr>
            <a:r>
              <a:rPr lang="en-US" sz="1600" dirty="0" err="1"/>
              <a:t>CONCEPTion</a:t>
            </a:r>
            <a:r>
              <a:rPr lang="en-US" sz="1600" dirty="0"/>
              <a:t>, H2020 IMI (Innovative Medications Initiative, public private partnerships)–use of medication during pregnancy and breastfeeding, starting April 2019</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073" y="235334"/>
            <a:ext cx="1256145" cy="1176136"/>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358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7730" y="1070632"/>
            <a:ext cx="4720394" cy="1688948"/>
          </a:xfrm>
          <a:prstGeom prst="rect">
            <a:avLst/>
          </a:prstGeom>
        </p:spPr>
      </p:pic>
      <p:pic>
        <p:nvPicPr>
          <p:cNvPr id="3" name="Image 2"/>
          <p:cNvPicPr>
            <a:picLocks noChangeAspect="1"/>
          </p:cNvPicPr>
          <p:nvPr/>
        </p:nvPicPr>
        <p:blipFill>
          <a:blip r:embed="rId3"/>
          <a:stretch>
            <a:fillRect/>
          </a:stretch>
        </p:blipFill>
        <p:spPr>
          <a:xfrm>
            <a:off x="404799" y="1285992"/>
            <a:ext cx="2911079" cy="588465"/>
          </a:xfrm>
          <a:prstGeom prst="rect">
            <a:avLst/>
          </a:prstGeom>
        </p:spPr>
      </p:pic>
      <p:pic>
        <p:nvPicPr>
          <p:cNvPr id="4" name="Image 3"/>
          <p:cNvPicPr>
            <a:picLocks noChangeAspect="1"/>
          </p:cNvPicPr>
          <p:nvPr/>
        </p:nvPicPr>
        <p:blipFill>
          <a:blip r:embed="rId4"/>
          <a:stretch>
            <a:fillRect/>
          </a:stretch>
        </p:blipFill>
        <p:spPr>
          <a:xfrm>
            <a:off x="4674043" y="2689705"/>
            <a:ext cx="4227357" cy="1644227"/>
          </a:xfrm>
          <a:prstGeom prst="rect">
            <a:avLst/>
          </a:prstGeom>
        </p:spPr>
      </p:pic>
      <p:pic>
        <p:nvPicPr>
          <p:cNvPr id="7" name="Image 6"/>
          <p:cNvPicPr>
            <a:picLocks noChangeAspect="1"/>
          </p:cNvPicPr>
          <p:nvPr/>
        </p:nvPicPr>
        <p:blipFill>
          <a:blip r:embed="rId5"/>
          <a:stretch>
            <a:fillRect/>
          </a:stretch>
        </p:blipFill>
        <p:spPr>
          <a:xfrm>
            <a:off x="385859" y="2582797"/>
            <a:ext cx="3907009" cy="1681883"/>
          </a:xfrm>
          <a:prstGeom prst="rect">
            <a:avLst/>
          </a:prstGeom>
        </p:spPr>
      </p:pic>
      <p:sp>
        <p:nvSpPr>
          <p:cNvPr id="5" name="Rectangle 4"/>
          <p:cNvSpPr/>
          <p:nvPr/>
        </p:nvSpPr>
        <p:spPr>
          <a:xfrm>
            <a:off x="351265" y="185508"/>
            <a:ext cx="8301902" cy="584775"/>
          </a:xfrm>
          <a:prstGeom prst="rect">
            <a:avLst/>
          </a:prstGeom>
        </p:spPr>
        <p:txBody>
          <a:bodyPr wrap="square">
            <a:spAutoFit/>
          </a:bodyPr>
          <a:lstStyle/>
          <a:p>
            <a:r>
              <a:rPr lang="en-US" sz="3200" b="1" dirty="0">
                <a:solidFill>
                  <a:schemeClr val="accent5">
                    <a:lumMod val="75000"/>
                  </a:schemeClr>
                </a:solidFill>
                <a:latin typeface="Calibri" panose="020F0502020204030204" pitchFamily="34" charset="0"/>
                <a:ea typeface="WenQuanYi Zen Hei" charset="0"/>
                <a:cs typeface="WenQuanYi Zen Hei" charset="0"/>
              </a:rPr>
              <a:t>+ 55 </a:t>
            </a:r>
            <a:r>
              <a:rPr lang="en-US" sz="3200" b="1" dirty="0">
                <a:solidFill>
                  <a:schemeClr val="accent5">
                    <a:lumMod val="75000"/>
                  </a:schemeClr>
                </a:solidFill>
                <a:latin typeface="Calibri" panose="020F0502020204030204" pitchFamily="34" charset="0"/>
                <a:ea typeface="WenQuanYi Zen Hei" charset="0"/>
                <a:cs typeface="WenQuanYi Zen Hei" charset="0"/>
              </a:rPr>
              <a:t>publications in </a:t>
            </a:r>
            <a:r>
              <a:rPr lang="en-US" sz="3200" b="1" dirty="0">
                <a:solidFill>
                  <a:schemeClr val="accent5">
                    <a:lumMod val="75000"/>
                  </a:schemeClr>
                </a:solidFill>
                <a:latin typeface="Calibri" panose="020F0502020204030204" pitchFamily="34" charset="0"/>
                <a:ea typeface="WenQuanYi Zen Hei" charset="0"/>
                <a:cs typeface="WenQuanYi Zen Hei" charset="0"/>
              </a:rPr>
              <a:t>high-impact </a:t>
            </a:r>
            <a:r>
              <a:rPr lang="en-US" sz="3200" b="1" dirty="0" smtClean="0">
                <a:solidFill>
                  <a:schemeClr val="accent5">
                    <a:lumMod val="75000"/>
                  </a:schemeClr>
                </a:solidFill>
                <a:latin typeface="Calibri" panose="020F0502020204030204" pitchFamily="34" charset="0"/>
                <a:ea typeface="WenQuanYi Zen Hei" charset="0"/>
                <a:cs typeface="WenQuanYi Zen Hei" charset="0"/>
              </a:rPr>
              <a:t>journals</a:t>
            </a:r>
            <a:endParaRPr lang="en-US" sz="3200" b="1" dirty="0">
              <a:solidFill>
                <a:schemeClr val="accent5">
                  <a:lumMod val="75000"/>
                </a:schemeClr>
              </a:solidFill>
              <a:latin typeface="Calibri" panose="020F0502020204030204" pitchFamily="34" charset="0"/>
              <a:ea typeface="WenQuanYi Zen Hei" charset="0"/>
              <a:cs typeface="WenQuanYi Zen Hei" charset="0"/>
            </a:endParaRPr>
          </a:p>
        </p:txBody>
      </p:sp>
      <p:sp>
        <p:nvSpPr>
          <p:cNvPr id="8" name="ZoneTexte 7"/>
          <p:cNvSpPr txBox="1"/>
          <p:nvPr/>
        </p:nvSpPr>
        <p:spPr>
          <a:xfrm>
            <a:off x="351265" y="5753214"/>
            <a:ext cx="8888988"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Not </a:t>
            </a:r>
            <a:r>
              <a:rPr lang="en-US" sz="2400" dirty="0"/>
              <a:t>only by our team, but also </a:t>
            </a:r>
            <a:r>
              <a:rPr lang="en-US" sz="2400" dirty="0" smtClean="0"/>
              <a:t>by other researchers </a:t>
            </a:r>
            <a:r>
              <a:rPr lang="en-US" sz="2400" dirty="0"/>
              <a:t>who use </a:t>
            </a:r>
            <a:r>
              <a:rPr lang="en-US" sz="2400" dirty="0" smtClean="0"/>
              <a:t>Euro-</a:t>
            </a:r>
            <a:r>
              <a:rPr lang="en-US" sz="2400" dirty="0" err="1" smtClean="0"/>
              <a:t>Peristat</a:t>
            </a:r>
            <a:r>
              <a:rPr lang="en-US" sz="2400" dirty="0" smtClean="0"/>
              <a:t> data in open </a:t>
            </a:r>
            <a:r>
              <a:rPr lang="en-US" sz="2400" dirty="0"/>
              <a:t>access </a:t>
            </a:r>
            <a:endParaRPr lang="en-US" sz="2400" dirty="0"/>
          </a:p>
        </p:txBody>
      </p:sp>
      <p:pic>
        <p:nvPicPr>
          <p:cNvPr id="9" name="Image 8"/>
          <p:cNvPicPr>
            <a:picLocks noChangeAspect="1"/>
          </p:cNvPicPr>
          <p:nvPr/>
        </p:nvPicPr>
        <p:blipFill>
          <a:blip r:embed="rId6"/>
          <a:stretch>
            <a:fillRect/>
          </a:stretch>
        </p:blipFill>
        <p:spPr>
          <a:xfrm>
            <a:off x="1860338" y="3747394"/>
            <a:ext cx="4839303" cy="1665722"/>
          </a:xfrm>
          <a:prstGeom prst="rect">
            <a:avLst/>
          </a:prstGeom>
        </p:spPr>
      </p:pic>
      <p:pic>
        <p:nvPicPr>
          <p:cNvPr id="10" name="Image 9"/>
          <p:cNvPicPr>
            <a:picLocks noChangeAspect="1"/>
          </p:cNvPicPr>
          <p:nvPr/>
        </p:nvPicPr>
        <p:blipFill>
          <a:blip r:embed="rId7"/>
          <a:stretch>
            <a:fillRect/>
          </a:stretch>
        </p:blipFill>
        <p:spPr>
          <a:xfrm>
            <a:off x="4884142" y="1961989"/>
            <a:ext cx="4017258" cy="812710"/>
          </a:xfrm>
          <a:prstGeom prst="rect">
            <a:avLst/>
          </a:prstGeom>
        </p:spPr>
      </p:pic>
      <p:pic>
        <p:nvPicPr>
          <p:cNvPr id="11" name="Image 10"/>
          <p:cNvPicPr>
            <a:picLocks noChangeAspect="1"/>
          </p:cNvPicPr>
          <p:nvPr/>
        </p:nvPicPr>
        <p:blipFill>
          <a:blip r:embed="rId8"/>
          <a:stretch>
            <a:fillRect/>
          </a:stretch>
        </p:blipFill>
        <p:spPr>
          <a:xfrm>
            <a:off x="5339645" y="1118724"/>
            <a:ext cx="3313522" cy="782359"/>
          </a:xfrm>
          <a:prstGeom prst="rect">
            <a:avLst/>
          </a:prstGeom>
        </p:spPr>
      </p:pic>
    </p:spTree>
    <p:extLst>
      <p:ext uri="{BB962C8B-B14F-4D97-AF65-F5344CB8AC3E}">
        <p14:creationId xmlns:p14="http://schemas.microsoft.com/office/powerpoint/2010/main" val="2448112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561"/>
          <a:stretch/>
        </p:blipFill>
        <p:spPr>
          <a:xfrm>
            <a:off x="418831" y="1058211"/>
            <a:ext cx="8482836" cy="4652760"/>
          </a:xfrm>
          <a:prstGeom prst="rect">
            <a:avLst/>
          </a:prstGeom>
        </p:spPr>
      </p:pic>
      <p:sp>
        <p:nvSpPr>
          <p:cNvPr id="2" name="Title 1"/>
          <p:cNvSpPr>
            <a:spLocks noGrp="1"/>
          </p:cNvSpPr>
          <p:nvPr>
            <p:ph type="title"/>
          </p:nvPr>
        </p:nvSpPr>
        <p:spPr>
          <a:xfrm>
            <a:off x="237613" y="264939"/>
            <a:ext cx="7886700" cy="955675"/>
          </a:xfrm>
        </p:spPr>
        <p:txBody>
          <a:bodyPr>
            <a:normAutofit/>
          </a:bodyPr>
          <a:lstStyle/>
          <a:p>
            <a:r>
              <a:rPr lang="en-US" sz="4000" b="1" dirty="0">
                <a:solidFill>
                  <a:schemeClr val="accent5">
                    <a:lumMod val="75000"/>
                  </a:schemeClr>
                </a:solidFill>
                <a:latin typeface="Calibri" panose="020F0502020204030204" pitchFamily="34" charset="0"/>
                <a:ea typeface="WenQuanYi Zen Hei" charset="0"/>
                <a:cs typeface="WenQuanYi Zen Hei" charset="0"/>
              </a:rPr>
              <a:t>Impact </a:t>
            </a:r>
            <a:r>
              <a:rPr lang="en-US" sz="4000" b="1" dirty="0">
                <a:solidFill>
                  <a:schemeClr val="accent5">
                    <a:lumMod val="75000"/>
                  </a:schemeClr>
                </a:solidFill>
                <a:latin typeface="Calibri" panose="020F0502020204030204" pitchFamily="34" charset="0"/>
                <a:ea typeface="WenQuanYi Zen Hei" charset="0"/>
                <a:cs typeface="WenQuanYi Zen Hei" charset="0"/>
              </a:rPr>
              <a:t>at EU and global level</a:t>
            </a:r>
            <a:endParaRPr lang="en-US" sz="4000" b="1" dirty="0">
              <a:solidFill>
                <a:schemeClr val="accent5">
                  <a:lumMod val="75000"/>
                </a:schemeClr>
              </a:solidFill>
              <a:latin typeface="Calibri" panose="020F0502020204030204" pitchFamily="34" charset="0"/>
              <a:ea typeface="WenQuanYi Zen Hei" charset="0"/>
              <a:cs typeface="WenQuanYi Zen Hei" charset="0"/>
            </a:endParaRPr>
          </a:p>
        </p:txBody>
      </p:sp>
      <p:sp>
        <p:nvSpPr>
          <p:cNvPr id="3" name="Rectangle 2"/>
          <p:cNvSpPr/>
          <p:nvPr/>
        </p:nvSpPr>
        <p:spPr>
          <a:xfrm>
            <a:off x="505747" y="5362938"/>
            <a:ext cx="6603197" cy="830997"/>
          </a:xfrm>
          <a:prstGeom prst="rect">
            <a:avLst/>
          </a:prstGeom>
        </p:spPr>
        <p:txBody>
          <a:bodyPr wrap="square">
            <a:spAutoFit/>
          </a:bodyPr>
          <a:lstStyle/>
          <a:p>
            <a:r>
              <a:rPr lang="en-US" sz="2400" dirty="0" smtClean="0"/>
              <a:t>Participation </a:t>
            </a:r>
            <a:r>
              <a:rPr lang="en-US" sz="2400" dirty="0"/>
              <a:t>in global initiatives on preterm birth and </a:t>
            </a:r>
            <a:r>
              <a:rPr lang="en-US" sz="2400" dirty="0" smtClean="0"/>
              <a:t>stillbirth prevention</a:t>
            </a:r>
            <a:endParaRPr lang="en-US" sz="2400" dirty="0"/>
          </a:p>
        </p:txBody>
      </p:sp>
      <p:pic>
        <p:nvPicPr>
          <p:cNvPr id="5" name="Picture 4"/>
          <p:cNvPicPr>
            <a:picLocks noChangeAspect="1"/>
          </p:cNvPicPr>
          <p:nvPr/>
        </p:nvPicPr>
        <p:blipFill>
          <a:blip r:embed="rId3"/>
          <a:stretch>
            <a:fillRect/>
          </a:stretch>
        </p:blipFill>
        <p:spPr>
          <a:xfrm>
            <a:off x="7739617" y="5251367"/>
            <a:ext cx="1162050" cy="1190625"/>
          </a:xfrm>
          <a:prstGeom prst="rect">
            <a:avLst/>
          </a:prstGeom>
        </p:spPr>
      </p:pic>
    </p:spTree>
    <p:extLst>
      <p:ext uri="{BB962C8B-B14F-4D97-AF65-F5344CB8AC3E}">
        <p14:creationId xmlns:p14="http://schemas.microsoft.com/office/powerpoint/2010/main" val="88435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00" y="317000"/>
            <a:ext cx="7886700" cy="563024"/>
          </a:xfrm>
        </p:spPr>
        <p:txBody>
          <a:bodyPr>
            <a:noAutofit/>
          </a:bodyPr>
          <a:lstStyle/>
          <a:p>
            <a:r>
              <a:rPr lang="en-US" sz="4000" b="1" dirty="0">
                <a:solidFill>
                  <a:schemeClr val="accent5">
                    <a:lumMod val="75000"/>
                  </a:schemeClr>
                </a:solidFill>
                <a:latin typeface="Calibri" panose="020F0502020204030204" pitchFamily="34" charset="0"/>
                <a:ea typeface="WenQuanYi Zen Hei" charset="0"/>
                <a:cs typeface="WenQuanYi Zen Hei" charset="0"/>
              </a:rPr>
              <a:t>European Research Infrastructure</a:t>
            </a:r>
          </a:p>
        </p:txBody>
      </p:sp>
      <p:sp>
        <p:nvSpPr>
          <p:cNvPr id="3" name="Content Placeholder 2"/>
          <p:cNvSpPr>
            <a:spLocks noGrp="1"/>
          </p:cNvSpPr>
          <p:nvPr>
            <p:ph idx="1"/>
          </p:nvPr>
        </p:nvSpPr>
        <p:spPr>
          <a:xfrm>
            <a:off x="495869" y="1073988"/>
            <a:ext cx="7886700" cy="4117582"/>
          </a:xfrm>
        </p:spPr>
        <p:txBody>
          <a:bodyPr>
            <a:noAutofit/>
          </a:bodyPr>
          <a:lstStyle/>
          <a:p>
            <a:pPr>
              <a:buFont typeface="Wingdings" panose="05000000000000000000" pitchFamily="2" charset="2"/>
              <a:buChar char="Ø"/>
            </a:pPr>
            <a:r>
              <a:rPr lang="en-US" sz="2400" b="1" dirty="0" smtClean="0"/>
              <a:t> Strong added-value </a:t>
            </a:r>
            <a:r>
              <a:rPr lang="en-US" sz="2400" b="1" dirty="0"/>
              <a:t>for the </a:t>
            </a:r>
            <a:r>
              <a:rPr lang="en-US" sz="2400" b="1" dirty="0" smtClean="0"/>
              <a:t>Euro-</a:t>
            </a:r>
            <a:r>
              <a:rPr lang="en-US" sz="2400" b="1" dirty="0" err="1" smtClean="0"/>
              <a:t>Peristat</a:t>
            </a:r>
            <a:r>
              <a:rPr lang="en-US" sz="2400" b="1" dirty="0" smtClean="0"/>
              <a:t> network</a:t>
            </a:r>
          </a:p>
          <a:p>
            <a:pPr marL="0" lvl="1" indent="0">
              <a:spcBef>
                <a:spcPts val="1000"/>
              </a:spcBef>
              <a:buNone/>
            </a:pPr>
            <a:r>
              <a:rPr lang="en-US" dirty="0" smtClean="0"/>
              <a:t>Research at EU level provides strength in numbers by increasing the capacity to detect population determinants with a small but cumulative impact on health </a:t>
            </a:r>
          </a:p>
          <a:p>
            <a:pPr>
              <a:buFont typeface="Wingdings" panose="05000000000000000000" pitchFamily="2" charset="2"/>
              <a:buChar char="Ø"/>
            </a:pPr>
            <a:r>
              <a:rPr lang="en-US" sz="2400" b="1" dirty="0" smtClean="0"/>
              <a:t> An opportunity </a:t>
            </a:r>
            <a:r>
              <a:rPr lang="en-US" sz="2400" b="1" dirty="0"/>
              <a:t>to foster research beyond what is possible </a:t>
            </a:r>
            <a:r>
              <a:rPr lang="en-US" sz="2400" b="1" dirty="0" smtClean="0"/>
              <a:t>now </a:t>
            </a:r>
          </a:p>
          <a:p>
            <a:r>
              <a:rPr lang="en-US" sz="2000" dirty="0" smtClean="0"/>
              <a:t>Solution-oriented research by extending hypotheses to the social and environmental determinants of health:</a:t>
            </a:r>
          </a:p>
          <a:p>
            <a:pPr lvl="1">
              <a:buFont typeface="Calibri" panose="020F0502020204030204" pitchFamily="34" charset="0"/>
              <a:buChar char="₋"/>
            </a:pPr>
            <a:r>
              <a:rPr lang="en-US" sz="2000" u="sng" dirty="0" smtClean="0"/>
              <a:t>Environmental </a:t>
            </a:r>
            <a:r>
              <a:rPr lang="en-US" sz="2000" u="sng" dirty="0"/>
              <a:t>risk factors and adverse birth outcomes </a:t>
            </a:r>
            <a:r>
              <a:rPr lang="en-US" sz="1600" u="sng" dirty="0"/>
              <a:t/>
            </a:r>
            <a:br>
              <a:rPr lang="en-US" sz="1600" u="sng" dirty="0"/>
            </a:br>
            <a:r>
              <a:rPr lang="en-US" sz="2000" dirty="0" smtClean="0"/>
              <a:t>impact </a:t>
            </a:r>
            <a:r>
              <a:rPr lang="en-US" sz="2000" dirty="0"/>
              <a:t>of air </a:t>
            </a:r>
            <a:r>
              <a:rPr lang="en-US" sz="2000" dirty="0"/>
              <a:t>pollution, fine particulate matter </a:t>
            </a:r>
            <a:endParaRPr lang="en-US" sz="2000" dirty="0" smtClean="0"/>
          </a:p>
          <a:p>
            <a:pPr lvl="1">
              <a:buFont typeface="Calibri" panose="020F0502020204030204" pitchFamily="34" charset="0"/>
              <a:buChar char="₋"/>
            </a:pPr>
            <a:r>
              <a:rPr lang="en-US" sz="2000" u="sng" dirty="0" smtClean="0"/>
              <a:t>More refined analyses of health inequities </a:t>
            </a:r>
            <a:br>
              <a:rPr lang="en-US" sz="2000" u="sng" dirty="0" smtClean="0"/>
            </a:br>
            <a:r>
              <a:rPr lang="en-US" sz="2000" dirty="0" smtClean="0"/>
              <a:t>in link with GDP, household income, neighborhood deprivation</a:t>
            </a:r>
          </a:p>
          <a:p>
            <a:r>
              <a:rPr lang="en-US" sz="2000" dirty="0"/>
              <a:t>Testing innovative research designs </a:t>
            </a:r>
            <a:endParaRPr lang="en-US" sz="2000" dirty="0" smtClean="0"/>
          </a:p>
          <a:p>
            <a:pPr lvl="1">
              <a:buFont typeface="Calibri" panose="020F0502020204030204" pitchFamily="34" charset="0"/>
              <a:buChar char="₋"/>
            </a:pPr>
            <a:r>
              <a:rPr lang="en-US" sz="2000" u="sng" dirty="0" smtClean="0"/>
              <a:t>Life </a:t>
            </a:r>
            <a:r>
              <a:rPr lang="en-US" sz="2000" u="sng" dirty="0"/>
              <a:t>course analyses </a:t>
            </a:r>
            <a:r>
              <a:rPr lang="en-US" sz="2000" dirty="0"/>
              <a:t>requires capacity for data linkage within countries and harmonized procedures for data sharing across countries</a:t>
            </a:r>
          </a:p>
        </p:txBody>
      </p:sp>
    </p:spTree>
    <p:extLst>
      <p:ext uri="{BB962C8B-B14F-4D97-AF65-F5344CB8AC3E}">
        <p14:creationId xmlns:p14="http://schemas.microsoft.com/office/powerpoint/2010/main" val="3862536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36" y="283006"/>
            <a:ext cx="8321041" cy="1325563"/>
          </a:xfrm>
        </p:spPr>
        <p:txBody>
          <a:bodyPr>
            <a:normAutofit/>
          </a:bodyPr>
          <a:lstStyle/>
          <a:p>
            <a:r>
              <a:rPr lang="en-US" sz="4000" b="1" dirty="0">
                <a:solidFill>
                  <a:schemeClr val="accent5">
                    <a:lumMod val="75000"/>
                  </a:schemeClr>
                </a:solidFill>
                <a:latin typeface="Calibri" panose="020F0502020204030204" pitchFamily="34" charset="0"/>
                <a:ea typeface="WenQuanYi Zen Hei" charset="0"/>
                <a:cs typeface="WenQuanYi Zen Hei" charset="0"/>
              </a:rPr>
              <a:t>Our vision for sustainable perinatal health reporting</a:t>
            </a:r>
          </a:p>
        </p:txBody>
      </p:sp>
      <p:sp>
        <p:nvSpPr>
          <p:cNvPr id="3" name="Content Placeholder 2"/>
          <p:cNvSpPr>
            <a:spLocks noGrp="1"/>
          </p:cNvSpPr>
          <p:nvPr>
            <p:ph idx="1"/>
          </p:nvPr>
        </p:nvSpPr>
        <p:spPr>
          <a:xfrm>
            <a:off x="442036" y="1685094"/>
            <a:ext cx="8333334" cy="4711460"/>
          </a:xfrm>
        </p:spPr>
        <p:txBody>
          <a:bodyPr>
            <a:noAutofit/>
          </a:bodyPr>
          <a:lstStyle/>
          <a:p>
            <a:r>
              <a:rPr lang="en-US" b="1" dirty="0" smtClean="0"/>
              <a:t>Regular </a:t>
            </a:r>
            <a:r>
              <a:rPr lang="en-US" b="1" dirty="0" smtClean="0"/>
              <a:t>collection of </a:t>
            </a:r>
            <a:r>
              <a:rPr lang="en-US" b="1" dirty="0"/>
              <a:t>the Euro-</a:t>
            </a:r>
            <a:r>
              <a:rPr lang="en-US" b="1" dirty="0" err="1"/>
              <a:t>Peristat</a:t>
            </a:r>
            <a:r>
              <a:rPr lang="en-US" b="1" dirty="0"/>
              <a:t> </a:t>
            </a:r>
            <a:r>
              <a:rPr lang="en-US" b="1" dirty="0" smtClean="0"/>
              <a:t>indicators</a:t>
            </a:r>
          </a:p>
          <a:p>
            <a:pPr lvl="1">
              <a:buFont typeface="Calibri" panose="020F0502020204030204" pitchFamily="34" charset="0"/>
              <a:buChar char="₋"/>
            </a:pPr>
            <a:r>
              <a:rPr lang="en-US" dirty="0"/>
              <a:t>Data repository</a:t>
            </a:r>
          </a:p>
          <a:p>
            <a:pPr lvl="1">
              <a:buFont typeface="Calibri" panose="020F0502020204030204" pitchFamily="34" charset="0"/>
              <a:buChar char="₋"/>
            </a:pPr>
            <a:r>
              <a:rPr lang="en-US" dirty="0"/>
              <a:t>Data managers with expertise to insure data quality </a:t>
            </a:r>
          </a:p>
          <a:p>
            <a:r>
              <a:rPr lang="en-US" b="1" dirty="0"/>
              <a:t>A </a:t>
            </a:r>
            <a:r>
              <a:rPr lang="en-US" b="1" dirty="0" err="1"/>
              <a:t>pluridisciplinary</a:t>
            </a:r>
            <a:r>
              <a:rPr lang="en-US" b="1" dirty="0"/>
              <a:t> network of experts </a:t>
            </a:r>
            <a:r>
              <a:rPr lang="en-US" dirty="0"/>
              <a:t>who meet regularly to analyze and interpret data</a:t>
            </a:r>
          </a:p>
          <a:p>
            <a:r>
              <a:rPr lang="en-US" b="1" dirty="0"/>
              <a:t>Collaborations </a:t>
            </a:r>
            <a:r>
              <a:rPr lang="en-US" dirty="0"/>
              <a:t>with national, European and global stakeholders to leverage these </a:t>
            </a:r>
            <a:r>
              <a:rPr lang="en-US" dirty="0" smtClean="0"/>
              <a:t>data</a:t>
            </a:r>
          </a:p>
          <a:p>
            <a:r>
              <a:rPr lang="en-US" b="1" dirty="0" smtClean="0"/>
              <a:t>European </a:t>
            </a:r>
            <a:r>
              <a:rPr lang="en-US" b="1" dirty="0"/>
              <a:t>Research Infrastructure</a:t>
            </a:r>
          </a:p>
          <a:p>
            <a:pPr lvl="1">
              <a:buFont typeface="Calibri" panose="020F0502020204030204" pitchFamily="34" charset="0"/>
              <a:buChar char="₋"/>
            </a:pPr>
            <a:r>
              <a:rPr lang="en-US" dirty="0"/>
              <a:t>Research support for innovative analyses</a:t>
            </a:r>
          </a:p>
          <a:p>
            <a:pPr lvl="1">
              <a:buFont typeface="Calibri" panose="020F0502020204030204" pitchFamily="34" charset="0"/>
              <a:buChar char="₋"/>
            </a:pPr>
            <a:r>
              <a:rPr lang="en-US" dirty="0"/>
              <a:t>Facilitate participation in European research projects across domains </a:t>
            </a:r>
          </a:p>
          <a:p>
            <a:endParaRPr lang="en-US" dirty="0"/>
          </a:p>
        </p:txBody>
      </p:sp>
    </p:spTree>
    <p:extLst>
      <p:ext uri="{BB962C8B-B14F-4D97-AF65-F5344CB8AC3E}">
        <p14:creationId xmlns:p14="http://schemas.microsoft.com/office/powerpoint/2010/main" val="538472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europeristat.com/images/images/Kerkrade2018/P103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96" y="138256"/>
            <a:ext cx="7342561" cy="536864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762" y="5892748"/>
            <a:ext cx="3043238" cy="614363"/>
          </a:xfrm>
          <a:prstGeom prst="rect">
            <a:avLst/>
          </a:prstGeom>
        </p:spPr>
      </p:pic>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645" y="5892748"/>
            <a:ext cx="1401266" cy="80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p:cNvPicPr>
            <a:picLocks noChangeAspect="1"/>
          </p:cNvPicPr>
          <p:nvPr/>
        </p:nvPicPr>
        <p:blipFill>
          <a:blip r:embed="rId6"/>
          <a:stretch>
            <a:fillRect/>
          </a:stretch>
        </p:blipFill>
        <p:spPr>
          <a:xfrm>
            <a:off x="3408352" y="5506905"/>
            <a:ext cx="1911146" cy="1351095"/>
          </a:xfrm>
          <a:prstGeom prst="rect">
            <a:avLst/>
          </a:prstGeom>
        </p:spPr>
      </p:pic>
    </p:spTree>
    <p:extLst>
      <p:ext uri="{BB962C8B-B14F-4D97-AF65-F5344CB8AC3E}">
        <p14:creationId xmlns:p14="http://schemas.microsoft.com/office/powerpoint/2010/main" val="688771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1637138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494236" y="1214438"/>
            <a:ext cx="650676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WenQuanYi Zen Hei" charset="0"/>
                <a:cs typeface="WenQuanYi Zen Hei" charset="0"/>
              </a:defRPr>
            </a:lvl9pPr>
          </a:lstStyle>
          <a:p>
            <a:pPr eaLnBrk="1" hangingPunct="1">
              <a:buClrTx/>
              <a:buFontTx/>
              <a:buNone/>
              <a:defRPr/>
            </a:pPr>
            <a:r>
              <a:rPr lang="en-US" altLang="fr-FR" sz="3000" b="1" dirty="0">
                <a:solidFill>
                  <a:srgbClr val="002060"/>
                </a:solidFill>
                <a:latin typeface="Calibri" pitchFamily="34" charset="0"/>
              </a:rPr>
              <a:t>Social inequalities </a:t>
            </a:r>
          </a:p>
          <a:p>
            <a:pPr eaLnBrk="1" hangingPunct="1">
              <a:buClrTx/>
              <a:buFontTx/>
              <a:buNone/>
              <a:defRPr/>
            </a:pPr>
            <a:r>
              <a:rPr lang="en-US" altLang="fr-FR" sz="3000" b="1" dirty="0">
                <a:solidFill>
                  <a:srgbClr val="002060"/>
                </a:solidFill>
                <a:latin typeface="Calibri" pitchFamily="34" charset="0"/>
              </a:rPr>
              <a:t>contribute to high </a:t>
            </a:r>
          </a:p>
          <a:p>
            <a:pPr eaLnBrk="1" hangingPunct="1">
              <a:buClrTx/>
              <a:buFontTx/>
              <a:buNone/>
              <a:defRPr/>
            </a:pPr>
            <a:r>
              <a:rPr lang="en-US" altLang="fr-FR" sz="3000" b="1" dirty="0">
                <a:solidFill>
                  <a:srgbClr val="002060"/>
                </a:solidFill>
                <a:latin typeface="Calibri" pitchFamily="34" charset="0"/>
              </a:rPr>
              <a:t>stillbirth rates</a:t>
            </a:r>
          </a:p>
          <a:p>
            <a:pPr eaLnBrk="1" hangingPunct="1">
              <a:buClrTx/>
              <a:buFontTx/>
              <a:buNone/>
              <a:defRPr/>
            </a:pPr>
            <a:endParaRPr lang="en-US" altLang="fr-FR" sz="3000" b="1" dirty="0">
              <a:solidFill>
                <a:srgbClr val="002060"/>
              </a:solidFill>
              <a:latin typeface="Calibri" pitchFamily="34" charset="0"/>
            </a:endParaRPr>
          </a:p>
          <a:p>
            <a:pPr eaLnBrk="1" hangingPunct="1">
              <a:buClrTx/>
              <a:buFontTx/>
              <a:buNone/>
              <a:defRPr/>
            </a:pPr>
            <a:endParaRPr lang="en-US" altLang="fr-FR" sz="3000" b="1" dirty="0">
              <a:solidFill>
                <a:srgbClr val="002060"/>
              </a:solidFill>
              <a:latin typeface="Calibri" pitchFamily="34" charset="0"/>
            </a:endParaRPr>
          </a:p>
          <a:p>
            <a:pPr eaLnBrk="1" hangingPunct="1">
              <a:buClrTx/>
              <a:buFontTx/>
              <a:buNone/>
              <a:defRPr/>
            </a:pPr>
            <a:endParaRPr lang="en-US" altLang="fr-FR" sz="3000" b="1" dirty="0">
              <a:solidFill>
                <a:srgbClr val="002060"/>
              </a:solidFill>
              <a:latin typeface="Calibri" pitchFamily="34" charset="0"/>
            </a:endParaRPr>
          </a:p>
          <a:p>
            <a:pPr eaLnBrk="1" hangingPunct="1">
              <a:buClrTx/>
              <a:buFontTx/>
              <a:buNone/>
              <a:defRPr/>
            </a:pPr>
            <a:endParaRPr lang="en-US" altLang="fr-FR" sz="3000" b="1" dirty="0">
              <a:solidFill>
                <a:srgbClr val="002060"/>
              </a:solidFill>
              <a:latin typeface="Calibri" pitchFamily="34" charset="0"/>
            </a:endParaRPr>
          </a:p>
          <a:p>
            <a:pPr eaLnBrk="1" hangingPunct="1">
              <a:buClrTx/>
              <a:buFontTx/>
              <a:buNone/>
              <a:defRPr/>
            </a:pPr>
            <a:endParaRPr lang="en-US" altLang="fr-FR" sz="3000" b="1" dirty="0">
              <a:solidFill>
                <a:srgbClr val="002060"/>
              </a:solidFill>
              <a:latin typeface="Calibri" pitchFamily="34" charset="0"/>
            </a:endParaRPr>
          </a:p>
        </p:txBody>
      </p:sp>
      <p:pic>
        <p:nvPicPr>
          <p:cNvPr id="3" name="Picture 3" descr="http://www.europeristat.com/images/acyeditor/images/lancet%281%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7631" y="1414383"/>
            <a:ext cx="2627151" cy="33053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4"/>
          <a:stretch>
            <a:fillRect/>
          </a:stretch>
        </p:blipFill>
        <p:spPr>
          <a:xfrm>
            <a:off x="263770" y="4308505"/>
            <a:ext cx="4247116" cy="1415705"/>
          </a:xfrm>
          <a:prstGeom prst="rect">
            <a:avLst/>
          </a:prstGeom>
        </p:spPr>
      </p:pic>
      <p:pic>
        <p:nvPicPr>
          <p:cNvPr id="5" name="Image 4"/>
          <p:cNvPicPr>
            <a:picLocks noChangeAspect="1"/>
          </p:cNvPicPr>
          <p:nvPr/>
        </p:nvPicPr>
        <p:blipFill>
          <a:blip r:embed="rId5"/>
          <a:stretch>
            <a:fillRect/>
          </a:stretch>
        </p:blipFill>
        <p:spPr>
          <a:xfrm>
            <a:off x="177552" y="3872736"/>
            <a:ext cx="3636169" cy="435769"/>
          </a:xfrm>
          <a:prstGeom prst="rect">
            <a:avLst/>
          </a:prstGeom>
        </p:spPr>
      </p:pic>
    </p:spTree>
    <p:extLst>
      <p:ext uri="{BB962C8B-B14F-4D97-AF65-F5344CB8AC3E}">
        <p14:creationId xmlns:p14="http://schemas.microsoft.com/office/powerpoint/2010/main" val="3986366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9121179" cy="6858000"/>
          </a:xfrm>
          <a:prstGeom prst="rect">
            <a:avLst/>
          </a:prstGeom>
        </p:spPr>
      </p:pic>
    </p:spTree>
    <p:extLst>
      <p:ext uri="{BB962C8B-B14F-4D97-AF65-F5344CB8AC3E}">
        <p14:creationId xmlns:p14="http://schemas.microsoft.com/office/powerpoint/2010/main" val="1589384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extLst/>
          </p:nvPr>
        </p:nvGraphicFramePr>
        <p:xfrm>
          <a:off x="342900" y="1298466"/>
          <a:ext cx="8412480" cy="5296644"/>
        </p:xfrm>
        <a:graphic>
          <a:graphicData uri="http://schemas.openxmlformats.org/drawingml/2006/chart">
            <c:chart xmlns:c="http://schemas.openxmlformats.org/drawingml/2006/chart" xmlns:r="http://schemas.openxmlformats.org/officeDocument/2006/relationships" r:id="rId2"/>
          </a:graphicData>
        </a:graphic>
      </p:graphicFrame>
      <p:sp>
        <p:nvSpPr>
          <p:cNvPr id="38915" name="Rectangle 3"/>
          <p:cNvSpPr>
            <a:spLocks noChangeArrowheads="1"/>
          </p:cNvSpPr>
          <p:nvPr/>
        </p:nvSpPr>
        <p:spPr bwMode="auto">
          <a:xfrm>
            <a:off x="1327071" y="234791"/>
            <a:ext cx="66151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r-FR" sz="2100" b="1" dirty="0">
                <a:solidFill>
                  <a:srgbClr val="000000"/>
                </a:solidFill>
                <a:latin typeface="Calibri" pitchFamily="34" charset="0"/>
                <a:cs typeface="Calibri" pitchFamily="34" charset="0"/>
              </a:rPr>
              <a:t>Estimated reduction in stillbirths without educational inequalities, 19 European countries in 2010</a:t>
            </a:r>
          </a:p>
        </p:txBody>
      </p:sp>
    </p:spTree>
    <p:extLst>
      <p:ext uri="{BB962C8B-B14F-4D97-AF65-F5344CB8AC3E}">
        <p14:creationId xmlns:p14="http://schemas.microsoft.com/office/powerpoint/2010/main" val="810864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709557" y="426981"/>
            <a:ext cx="829589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Zen Hei" charset="0"/>
                <a:cs typeface="WenQuanYi Zen Hei" charset="0"/>
              </a:defRPr>
            </a:lvl9pPr>
          </a:lstStyle>
          <a:p>
            <a:pPr eaLnBrk="1" hangingPunct="1">
              <a:buClrTx/>
              <a:buFontTx/>
              <a:buNone/>
            </a:pPr>
            <a:r>
              <a:rPr lang="en-GB" altLang="fr-FR" sz="3600" b="1" dirty="0" smtClean="0">
                <a:solidFill>
                  <a:schemeClr val="accent5">
                    <a:lumMod val="75000"/>
                  </a:schemeClr>
                </a:solidFill>
                <a:latin typeface="Calibri" panose="020F0502020204030204" pitchFamily="34" charset="0"/>
              </a:rPr>
              <a:t>Maternal and </a:t>
            </a:r>
            <a:r>
              <a:rPr lang="en-GB" altLang="fr-FR" sz="3600" b="1" dirty="0" err="1" smtClean="0">
                <a:solidFill>
                  <a:schemeClr val="accent5">
                    <a:lumMod val="75000"/>
                  </a:schemeClr>
                </a:solidFill>
                <a:latin typeface="Calibri" panose="020F0502020204030204" pitchFamily="34" charset="0"/>
              </a:rPr>
              <a:t>newborn</a:t>
            </a:r>
            <a:r>
              <a:rPr lang="en-GB" altLang="fr-FR" sz="3600" b="1" dirty="0" smtClean="0">
                <a:solidFill>
                  <a:schemeClr val="accent5">
                    <a:lumMod val="75000"/>
                  </a:schemeClr>
                </a:solidFill>
                <a:latin typeface="Calibri" panose="020F0502020204030204" pitchFamily="34" charset="0"/>
              </a:rPr>
              <a:t> health: A </a:t>
            </a:r>
            <a:r>
              <a:rPr lang="en-GB" altLang="fr-FR" sz="3600" b="1" dirty="0" smtClean="0">
                <a:solidFill>
                  <a:schemeClr val="accent5">
                    <a:lumMod val="75000"/>
                  </a:schemeClr>
                </a:solidFill>
                <a:latin typeface="Calibri" panose="020F0502020204030204" pitchFamily="34" charset="0"/>
              </a:rPr>
              <a:t>priority for surveillance and </a:t>
            </a:r>
            <a:r>
              <a:rPr lang="en-GB" altLang="fr-FR" sz="3600" b="1" dirty="0" smtClean="0">
                <a:solidFill>
                  <a:schemeClr val="accent5">
                    <a:lumMod val="75000"/>
                  </a:schemeClr>
                </a:solidFill>
                <a:latin typeface="Calibri" panose="020F0502020204030204" pitchFamily="34" charset="0"/>
              </a:rPr>
              <a:t>research in Europe</a:t>
            </a:r>
            <a:endParaRPr lang="en-GB" altLang="fr-FR" sz="3600" b="1" dirty="0">
              <a:solidFill>
                <a:schemeClr val="accent5">
                  <a:lumMod val="75000"/>
                </a:schemeClr>
              </a:solidFill>
              <a:latin typeface="Calibri" panose="020F0502020204030204" pitchFamily="34" charset="0"/>
            </a:endParaRPr>
          </a:p>
        </p:txBody>
      </p:sp>
      <p:sp>
        <p:nvSpPr>
          <p:cNvPr id="8195" name="Text Box 2"/>
          <p:cNvSpPr txBox="1">
            <a:spLocks noChangeArrowheads="1"/>
          </p:cNvSpPr>
          <p:nvPr/>
        </p:nvSpPr>
        <p:spPr bwMode="auto">
          <a:xfrm>
            <a:off x="709557" y="1422776"/>
            <a:ext cx="7819053" cy="4885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WenQuanYi Zen Hei" charset="0"/>
                <a:cs typeface="WenQuanYi Zen Hei" charset="0"/>
              </a:defRPr>
            </a:lvl9pPr>
          </a:lstStyle>
          <a:p>
            <a:pPr marL="342900" indent="-342900">
              <a:lnSpc>
                <a:spcPct val="90000"/>
              </a:lnSpc>
              <a:spcBef>
                <a:spcPts val="450"/>
              </a:spcBef>
              <a:buClr>
                <a:srgbClr val="0F6FC6"/>
              </a:buClr>
              <a:buSzPct val="70000"/>
              <a:buFont typeface="Arial" panose="020B0604020202020204" pitchFamily="34" charset="0"/>
              <a:buChar char="•"/>
            </a:pPr>
            <a:r>
              <a:rPr lang="fr-BE" sz="2400" dirty="0" smtClean="0">
                <a:solidFill>
                  <a:srgbClr val="000000"/>
                </a:solidFill>
                <a:latin typeface="Calibri" panose="020F0502020204030204" pitchFamily="34" charset="0"/>
                <a:cs typeface="Calibri" panose="020F0502020204030204" pitchFamily="34" charset="0"/>
              </a:rPr>
              <a:t>In Europe, </a:t>
            </a:r>
            <a:r>
              <a:rPr lang="fr-BE" sz="2400" dirty="0" err="1" smtClean="0">
                <a:solidFill>
                  <a:srgbClr val="000000"/>
                </a:solidFill>
                <a:latin typeface="Calibri" panose="020F0502020204030204" pitchFamily="34" charset="0"/>
                <a:cs typeface="Calibri" panose="020F0502020204030204" pitchFamily="34" charset="0"/>
              </a:rPr>
              <a:t>every</a:t>
            </a:r>
            <a:r>
              <a:rPr lang="fr-BE" sz="2400" dirty="0" smtClean="0">
                <a:solidFill>
                  <a:srgbClr val="000000"/>
                </a:solidFill>
                <a:latin typeface="Calibri" panose="020F0502020204030204" pitchFamily="34" charset="0"/>
                <a:cs typeface="Calibri" panose="020F0502020204030204" pitchFamily="34" charset="0"/>
              </a:rPr>
              <a:t> </a:t>
            </a:r>
            <a:r>
              <a:rPr lang="fr-BE" sz="2400" dirty="0" err="1" smtClean="0">
                <a:solidFill>
                  <a:srgbClr val="000000"/>
                </a:solidFill>
                <a:latin typeface="Calibri" panose="020F0502020204030204" pitchFamily="34" charset="0"/>
                <a:cs typeface="Calibri" panose="020F0502020204030204" pitchFamily="34" charset="0"/>
              </a:rPr>
              <a:t>year</a:t>
            </a:r>
            <a:r>
              <a:rPr lang="fr-BE" sz="2400" dirty="0" smtClean="0">
                <a:solidFill>
                  <a:srgbClr val="000000"/>
                </a:solidFill>
                <a:latin typeface="Calibri" panose="020F0502020204030204" pitchFamily="34" charset="0"/>
                <a:cs typeface="Calibri" panose="020F0502020204030204" pitchFamily="34" charset="0"/>
              </a:rPr>
              <a:t>:</a:t>
            </a:r>
          </a:p>
          <a:p>
            <a:pPr marL="709612" lvl="1" indent="-342900">
              <a:lnSpc>
                <a:spcPct val="90000"/>
              </a:lnSpc>
              <a:spcBef>
                <a:spcPts val="450"/>
              </a:spcBef>
              <a:buClr>
                <a:srgbClr val="0F6FC6"/>
              </a:buClr>
              <a:buSzPct val="70000"/>
              <a:buFont typeface="Calibri" panose="020F0502020204030204" pitchFamily="34" charset="0"/>
              <a:buChar char="₋"/>
            </a:pPr>
            <a:r>
              <a:rPr lang="fr-BE" sz="2000" dirty="0" smtClean="0">
                <a:solidFill>
                  <a:srgbClr val="000000"/>
                </a:solidFill>
                <a:latin typeface="Calibri" panose="020F0502020204030204" pitchFamily="34" charset="0"/>
                <a:cs typeface="Calibri" panose="020F0502020204030204" pitchFamily="34" charset="0"/>
              </a:rPr>
              <a:t>over </a:t>
            </a:r>
            <a:r>
              <a:rPr lang="fr-BE" sz="2000" dirty="0">
                <a:solidFill>
                  <a:srgbClr val="000000"/>
                </a:solidFill>
                <a:latin typeface="Calibri" panose="020F0502020204030204" pitchFamily="34" charset="0"/>
                <a:cs typeface="Calibri" panose="020F0502020204030204" pitchFamily="34" charset="0"/>
              </a:rPr>
              <a:t>5,000,000 </a:t>
            </a:r>
            <a:r>
              <a:rPr lang="fr-BE" sz="2000" dirty="0" err="1">
                <a:solidFill>
                  <a:srgbClr val="000000"/>
                </a:solidFill>
                <a:latin typeface="Calibri" panose="020F0502020204030204" pitchFamily="34" charset="0"/>
                <a:cs typeface="Calibri" panose="020F0502020204030204" pitchFamily="34" charset="0"/>
              </a:rPr>
              <a:t>births</a:t>
            </a:r>
            <a:r>
              <a:rPr lang="fr-BE" sz="2000" dirty="0">
                <a:solidFill>
                  <a:srgbClr val="000000"/>
                </a:solidFill>
                <a:latin typeface="Calibri" panose="020F0502020204030204" pitchFamily="34" charset="0"/>
                <a:cs typeface="Calibri" panose="020F0502020204030204" pitchFamily="34" charset="0"/>
              </a:rPr>
              <a:t> </a:t>
            </a:r>
            <a:endParaRPr lang="fr-BE" sz="2000" dirty="0" smtClean="0">
              <a:solidFill>
                <a:srgbClr val="000000"/>
              </a:solidFill>
              <a:latin typeface="Calibri" panose="020F0502020204030204" pitchFamily="34" charset="0"/>
              <a:cs typeface="Calibri" panose="020F0502020204030204" pitchFamily="34" charset="0"/>
            </a:endParaRPr>
          </a:p>
          <a:p>
            <a:pPr marL="709612" lvl="1" indent="-342900">
              <a:lnSpc>
                <a:spcPct val="90000"/>
              </a:lnSpc>
              <a:spcBef>
                <a:spcPts val="450"/>
              </a:spcBef>
              <a:buClr>
                <a:srgbClr val="0F6FC6"/>
              </a:buClr>
              <a:buSzPct val="70000"/>
              <a:buFont typeface="Calibri" panose="020F0502020204030204" pitchFamily="34" charset="0"/>
              <a:buChar char="₋"/>
            </a:pPr>
            <a:r>
              <a:rPr lang="en-GB" altLang="fr-FR" sz="2000" dirty="0" smtClean="0">
                <a:solidFill>
                  <a:srgbClr val="000000"/>
                </a:solidFill>
                <a:latin typeface="Calibri" panose="020F0502020204030204" pitchFamily="34" charset="0"/>
                <a:cs typeface="Calibri" panose="020F0502020204030204" pitchFamily="34" charset="0"/>
              </a:rPr>
              <a:t>Burden of ≈ </a:t>
            </a:r>
            <a:r>
              <a:rPr lang="en-GB" altLang="fr-FR" sz="2000" dirty="0">
                <a:solidFill>
                  <a:srgbClr val="000000"/>
                </a:solidFill>
                <a:latin typeface="Calibri" panose="020F0502020204030204" pitchFamily="34" charset="0"/>
                <a:cs typeface="Calibri" panose="020F0502020204030204" pitchFamily="34" charset="0"/>
              </a:rPr>
              <a:t>40,000 </a:t>
            </a:r>
            <a:r>
              <a:rPr lang="en-GB" altLang="fr-FR" sz="2000" dirty="0" smtClean="0">
                <a:solidFill>
                  <a:srgbClr val="000000"/>
                </a:solidFill>
                <a:latin typeface="Calibri" panose="020F0502020204030204" pitchFamily="34" charset="0"/>
                <a:cs typeface="Calibri" panose="020F0502020204030204" pitchFamily="34" charset="0"/>
              </a:rPr>
              <a:t>stillbirths </a:t>
            </a:r>
            <a:r>
              <a:rPr lang="en-GB" altLang="fr-FR" sz="2000" dirty="0">
                <a:solidFill>
                  <a:srgbClr val="000000"/>
                </a:solidFill>
                <a:latin typeface="Calibri" panose="020F0502020204030204" pitchFamily="34" charset="0"/>
                <a:cs typeface="Calibri" panose="020F0502020204030204" pitchFamily="34" charset="0"/>
              </a:rPr>
              <a:t>and infant </a:t>
            </a:r>
            <a:r>
              <a:rPr lang="en-GB" altLang="fr-FR" sz="2000" dirty="0" smtClean="0">
                <a:solidFill>
                  <a:srgbClr val="000000"/>
                </a:solidFill>
                <a:latin typeface="Calibri" panose="020F0502020204030204" pitchFamily="34" charset="0"/>
                <a:cs typeface="Calibri" panose="020F0502020204030204" pitchFamily="34" charset="0"/>
              </a:rPr>
              <a:t>deaths; 350,000 preterm births; </a:t>
            </a:r>
            <a:r>
              <a:rPr lang="en-GB" altLang="fr-FR" sz="2000" dirty="0" smtClean="0">
                <a:solidFill>
                  <a:srgbClr val="000000"/>
                </a:solidFill>
                <a:latin typeface="Calibri" panose="020F0502020204030204" pitchFamily="34" charset="0"/>
                <a:cs typeface="Calibri" panose="020F0502020204030204" pitchFamily="34" charset="0"/>
              </a:rPr>
              <a:t>≈</a:t>
            </a:r>
            <a:r>
              <a:rPr lang="en-GB" altLang="fr-FR" sz="2000" dirty="0">
                <a:solidFill>
                  <a:srgbClr val="000000"/>
                </a:solidFill>
                <a:latin typeface="Calibri" panose="020F0502020204030204" pitchFamily="34" charset="0"/>
                <a:cs typeface="Calibri" panose="020F0502020204030204" pitchFamily="34" charset="0"/>
              </a:rPr>
              <a:t>8 per 1,000 </a:t>
            </a:r>
            <a:r>
              <a:rPr lang="en-GB" altLang="fr-FR" sz="2000" dirty="0" smtClean="0">
                <a:solidFill>
                  <a:srgbClr val="000000"/>
                </a:solidFill>
                <a:latin typeface="Calibri" panose="020F0502020204030204" pitchFamily="34" charset="0"/>
                <a:cs typeface="Calibri" panose="020F0502020204030204" pitchFamily="34" charset="0"/>
              </a:rPr>
              <a:t>births </a:t>
            </a:r>
            <a:r>
              <a:rPr lang="en-GB" altLang="fr-FR" sz="2000" dirty="0">
                <a:solidFill>
                  <a:srgbClr val="000000"/>
                </a:solidFill>
                <a:latin typeface="Calibri" panose="020F0502020204030204" pitchFamily="34" charset="0"/>
                <a:cs typeface="Calibri" panose="020F0502020204030204" pitchFamily="34" charset="0"/>
              </a:rPr>
              <a:t>with severe </a:t>
            </a:r>
            <a:r>
              <a:rPr lang="en-GB" altLang="fr-FR" sz="2000" dirty="0" smtClean="0">
                <a:solidFill>
                  <a:srgbClr val="000000"/>
                </a:solidFill>
                <a:latin typeface="Calibri" panose="020F0502020204030204" pitchFamily="34" charset="0"/>
                <a:cs typeface="Calibri" panose="020F0502020204030204" pitchFamily="34" charset="0"/>
              </a:rPr>
              <a:t>impairments</a:t>
            </a:r>
          </a:p>
          <a:p>
            <a:pPr marL="342900" indent="-342900">
              <a:lnSpc>
                <a:spcPct val="90000"/>
              </a:lnSpc>
              <a:spcBef>
                <a:spcPts val="450"/>
              </a:spcBef>
              <a:buClr>
                <a:srgbClr val="0F6FC6"/>
              </a:buClr>
              <a:buSzPct val="70000"/>
              <a:buFont typeface="Wingdings" panose="05000000000000000000" pitchFamily="2" charset="2"/>
              <a:buChar char="Ø"/>
            </a:pPr>
            <a:r>
              <a:rPr lang="en-GB" altLang="fr-FR" sz="2400" dirty="0" smtClean="0">
                <a:solidFill>
                  <a:srgbClr val="000000"/>
                </a:solidFill>
                <a:latin typeface="Calibri" panose="020F0502020204030204" pitchFamily="34" charset="0"/>
                <a:cs typeface="Calibri" panose="020F0502020204030204" pitchFamily="34" charset="0"/>
              </a:rPr>
              <a:t>There are wide differences between and within countries which perpetuate social </a:t>
            </a:r>
            <a:r>
              <a:rPr lang="en-GB" altLang="fr-FR" sz="2400" dirty="0" smtClean="0">
                <a:solidFill>
                  <a:srgbClr val="000000"/>
                </a:solidFill>
                <a:latin typeface="Calibri" panose="020F0502020204030204" pitchFamily="34" charset="0"/>
                <a:cs typeface="Calibri" panose="020F0502020204030204" pitchFamily="34" charset="0"/>
              </a:rPr>
              <a:t>health </a:t>
            </a:r>
            <a:r>
              <a:rPr lang="en-GB" altLang="fr-FR" sz="2400" dirty="0" smtClean="0">
                <a:solidFill>
                  <a:srgbClr val="000000"/>
                </a:solidFill>
                <a:latin typeface="Calibri" panose="020F0502020204030204" pitchFamily="34" charset="0"/>
                <a:cs typeface="Calibri" panose="020F0502020204030204" pitchFamily="34" charset="0"/>
              </a:rPr>
              <a:t>inequity </a:t>
            </a:r>
          </a:p>
          <a:p>
            <a:pPr marL="342900" indent="-342900">
              <a:spcBef>
                <a:spcPts val="450"/>
              </a:spcBef>
              <a:buClr>
                <a:srgbClr val="0F6FC6"/>
              </a:buClr>
              <a:buSzPct val="70000"/>
              <a:buFont typeface="Wingdings" panose="05000000000000000000" pitchFamily="2" charset="2"/>
              <a:buChar char="Ø"/>
            </a:pPr>
            <a:r>
              <a:rPr lang="en-GB" altLang="fr-FR" sz="2400" dirty="0" smtClean="0">
                <a:solidFill>
                  <a:srgbClr val="000000"/>
                </a:solidFill>
                <a:latin typeface="Calibri" panose="020F0502020204030204" pitchFamily="34" charset="0"/>
                <a:cs typeface="Calibri" panose="020F0502020204030204" pitchFamily="34" charset="0"/>
              </a:rPr>
              <a:t>Events during the perinatal period are associated with health later in life </a:t>
            </a:r>
          </a:p>
          <a:p>
            <a:pPr marL="0" indent="0">
              <a:spcBef>
                <a:spcPts val="450"/>
              </a:spcBef>
              <a:buClr>
                <a:srgbClr val="0F6FC6"/>
              </a:buClr>
              <a:buSzPct val="70000"/>
            </a:pPr>
            <a:r>
              <a:rPr lang="en-GB" altLang="fr-FR" sz="2000" dirty="0" smtClean="0">
                <a:solidFill>
                  <a:srgbClr val="000000"/>
                </a:solidFill>
                <a:latin typeface="Calibri" panose="020F0502020204030204" pitchFamily="34" charset="0"/>
                <a:cs typeface="Calibri" panose="020F0502020204030204" pitchFamily="34" charset="0"/>
              </a:rPr>
              <a:t>i.e. Healthy </a:t>
            </a:r>
            <a:r>
              <a:rPr lang="en-GB" altLang="fr-FR" sz="2000" dirty="0" smtClean="0">
                <a:solidFill>
                  <a:srgbClr val="000000"/>
                </a:solidFill>
                <a:latin typeface="Calibri" panose="020F0502020204030204" pitchFamily="34" charset="0"/>
                <a:cs typeface="Calibri" panose="020F0502020204030204" pitchFamily="34" charset="0"/>
              </a:rPr>
              <a:t>pregnancy and infancy lowers </a:t>
            </a:r>
            <a:r>
              <a:rPr lang="en-GB" altLang="fr-FR" sz="2000" dirty="0" smtClean="0">
                <a:solidFill>
                  <a:srgbClr val="000000"/>
                </a:solidFill>
                <a:latin typeface="Calibri" panose="020F0502020204030204" pitchFamily="34" charset="0"/>
                <a:cs typeface="Calibri" panose="020F0502020204030204" pitchFamily="34" charset="0"/>
              </a:rPr>
              <a:t>the risk of metabolic </a:t>
            </a:r>
            <a:r>
              <a:rPr lang="en-GB" altLang="fr-FR" sz="2000" dirty="0" smtClean="0">
                <a:solidFill>
                  <a:srgbClr val="000000"/>
                </a:solidFill>
                <a:latin typeface="Calibri" panose="020F0502020204030204" pitchFamily="34" charset="0"/>
                <a:cs typeface="Calibri" panose="020F0502020204030204" pitchFamily="34" charset="0"/>
              </a:rPr>
              <a:t>and other chronic diseases in adulthood</a:t>
            </a:r>
            <a:endParaRPr lang="en-GB" altLang="fr-FR" sz="2000" dirty="0">
              <a:solidFill>
                <a:srgbClr val="000000"/>
              </a:solidFill>
              <a:latin typeface="Calibri" panose="020F0502020204030204" pitchFamily="34" charset="0"/>
              <a:cs typeface="Calibri" panose="020F0502020204030204" pitchFamily="34" charset="0"/>
            </a:endParaRPr>
          </a:p>
          <a:p>
            <a:pPr marL="342900" indent="-342900">
              <a:spcBef>
                <a:spcPts val="450"/>
              </a:spcBef>
              <a:buClr>
                <a:srgbClr val="0F6FC6"/>
              </a:buClr>
              <a:buSzPct val="70000"/>
              <a:buFont typeface="Wingdings" panose="05000000000000000000" pitchFamily="2" charset="2"/>
              <a:buChar char="Ø"/>
            </a:pPr>
            <a:r>
              <a:rPr lang="en-GB" altLang="fr-FR" sz="2400" dirty="0" smtClean="0">
                <a:solidFill>
                  <a:srgbClr val="000000"/>
                </a:solidFill>
                <a:latin typeface="Calibri" panose="020F0502020204030204" pitchFamily="34" charset="0"/>
                <a:cs typeface="Calibri" panose="020F0502020204030204" pitchFamily="34" charset="0"/>
              </a:rPr>
              <a:t>A key challenge is to benefit from new technologies while limiting iatrogenic effects and costs</a:t>
            </a:r>
          </a:p>
          <a:p>
            <a:pPr marL="342900" indent="-342900">
              <a:spcBef>
                <a:spcPts val="450"/>
              </a:spcBef>
              <a:buClr>
                <a:srgbClr val="0F6FC6"/>
              </a:buClr>
              <a:buSzPct val="70000"/>
              <a:buFont typeface="Arial" panose="020B0604020202020204" pitchFamily="34" charset="0"/>
              <a:buChar char="•"/>
            </a:pPr>
            <a:endParaRPr lang="en-GB" altLang="fr-FR"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69117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2004291"/>
            <a:ext cx="8132795" cy="4387178"/>
          </a:xfrm>
        </p:spPr>
        <p:txBody>
          <a:bodyPr>
            <a:normAutofit fontScale="92500"/>
          </a:bodyPr>
          <a:lstStyle/>
          <a:p>
            <a:r>
              <a:rPr lang="en-US" dirty="0" smtClean="0"/>
              <a:t>EU-funded initiative, started in 1999</a:t>
            </a:r>
          </a:p>
          <a:p>
            <a:r>
              <a:rPr lang="en-US" dirty="0" smtClean="0"/>
              <a:t>The project a</a:t>
            </a:r>
            <a:r>
              <a:rPr lang="en-US" dirty="0" smtClean="0"/>
              <a:t>ims </a:t>
            </a:r>
            <a:r>
              <a:rPr lang="en-US" altLang="fr-FR" dirty="0" smtClean="0">
                <a:solidFill>
                  <a:srgbClr val="000000"/>
                </a:solidFill>
                <a:latin typeface="Calibri" pitchFamily="34" charset="0"/>
                <a:cs typeface="Calibri" pitchFamily="34" charset="0"/>
              </a:rPr>
              <a:t>to </a:t>
            </a:r>
            <a:r>
              <a:rPr lang="en-US" altLang="fr-FR" dirty="0">
                <a:solidFill>
                  <a:srgbClr val="000000"/>
                </a:solidFill>
                <a:latin typeface="Calibri" pitchFamily="34" charset="0"/>
                <a:cs typeface="Calibri" pitchFamily="34" charset="0"/>
              </a:rPr>
              <a:t>monitor perinatal health in the EU based on valid and reliable routinely collected indicators</a:t>
            </a:r>
            <a:endParaRPr lang="en-US" dirty="0" smtClean="0"/>
          </a:p>
          <a:p>
            <a:r>
              <a:rPr lang="en-US" dirty="0" smtClean="0"/>
              <a:t>Population-based data during pregnancy, delivery and the postpartum</a:t>
            </a:r>
          </a:p>
          <a:p>
            <a:r>
              <a:rPr lang="en-US" dirty="0" smtClean="0"/>
              <a:t>Aggregate data </a:t>
            </a:r>
            <a:r>
              <a:rPr lang="en-US" dirty="0" smtClean="0"/>
              <a:t>on all pregnant </a:t>
            </a:r>
            <a:r>
              <a:rPr lang="en-US" dirty="0"/>
              <a:t>women, live births and stillbirths </a:t>
            </a:r>
            <a:endParaRPr lang="en-US" dirty="0" smtClean="0"/>
          </a:p>
          <a:p>
            <a:r>
              <a:rPr lang="en-US" dirty="0" smtClean="0"/>
              <a:t>Vital </a:t>
            </a:r>
            <a:r>
              <a:rPr lang="en-US" dirty="0"/>
              <a:t>statistics, Medical birth registries, </a:t>
            </a:r>
            <a:r>
              <a:rPr lang="en-US" dirty="0" smtClean="0"/>
              <a:t>Hospital discharge data </a:t>
            </a:r>
          </a:p>
          <a:p>
            <a:r>
              <a:rPr lang="en-US" dirty="0" smtClean="0"/>
              <a:t>Years </a:t>
            </a:r>
            <a:r>
              <a:rPr lang="en-US" dirty="0"/>
              <a:t>available: 2000, </a:t>
            </a:r>
            <a:r>
              <a:rPr lang="en-US" dirty="0" smtClean="0"/>
              <a:t>2004, 2010, 2015</a:t>
            </a:r>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val="3239638369"/>
              </p:ext>
            </p:extLst>
          </p:nvPr>
        </p:nvGraphicFramePr>
        <p:xfrm>
          <a:off x="2927927" y="373713"/>
          <a:ext cx="3301567" cy="1369652"/>
        </p:xfrm>
        <a:graphic>
          <a:graphicData uri="http://schemas.openxmlformats.org/presentationml/2006/ole">
            <mc:AlternateContent xmlns:mc="http://schemas.openxmlformats.org/markup-compatibility/2006">
              <mc:Choice xmlns:v="urn:schemas-microsoft-com:vml" Requires="v">
                <p:oleObj spid="_x0000_s2132" r:id="rId3" imgW="8116433" imgH="3409524" progId="">
                  <p:embed/>
                </p:oleObj>
              </mc:Choice>
              <mc:Fallback>
                <p:oleObj r:id="rId3" imgW="8116433" imgH="3409524" progId="">
                  <p:embed/>
                  <p:pic>
                    <p:nvPicPr>
                      <p:cNvPr id="2253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927" y="373713"/>
                        <a:ext cx="3301567" cy="136965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6676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90738" y="409702"/>
            <a:ext cx="7772400" cy="1143000"/>
          </a:xfrm>
          <a:solidFill>
            <a:srgbClr val="FFFFFF"/>
          </a:solidFill>
        </p:spPr>
        <p:txBody>
          <a:bodyPr>
            <a:normAutofit/>
          </a:bodyPr>
          <a:lstStyle/>
          <a:p>
            <a:pPr eaLnBrk="1" hangingPunct="1"/>
            <a:r>
              <a:rPr lang="en-US" altLang="en-US" sz="4000" b="1" dirty="0">
                <a:solidFill>
                  <a:schemeClr val="accent5">
                    <a:lumMod val="75000"/>
                  </a:schemeClr>
                </a:solidFill>
                <a:latin typeface="Calibri" panose="020F0502020204030204" pitchFamily="34" charset="0"/>
                <a:ea typeface="WenQuanYi Zen Hei" charset="0"/>
                <a:cs typeface="WenQuanYi Zen Hei" charset="0"/>
              </a:rPr>
              <a:t>Why monitor across Europe ? </a:t>
            </a:r>
          </a:p>
        </p:txBody>
      </p:sp>
      <p:sp>
        <p:nvSpPr>
          <p:cNvPr id="6147" name="Rectangle 4"/>
          <p:cNvSpPr>
            <a:spLocks noGrp="1" noChangeArrowheads="1"/>
          </p:cNvSpPr>
          <p:nvPr>
            <p:ph type="body" idx="4294967295"/>
          </p:nvPr>
        </p:nvSpPr>
        <p:spPr>
          <a:xfrm>
            <a:off x="594129" y="1728193"/>
            <a:ext cx="8207375" cy="4714875"/>
          </a:xfrm>
        </p:spPr>
        <p:txBody>
          <a:bodyPr>
            <a:normAutofit/>
          </a:bodyPr>
          <a:lstStyle/>
          <a:p>
            <a:r>
              <a:rPr lang="en-US" altLang="en-US" sz="3200" dirty="0">
                <a:latin typeface="Calibri" panose="020F0502020204030204" pitchFamily="34" charset="0"/>
              </a:rPr>
              <a:t>European countries face common </a:t>
            </a:r>
            <a:r>
              <a:rPr lang="en-US" altLang="en-US" sz="3200" dirty="0" smtClean="0">
                <a:latin typeface="Calibri" panose="020F0502020204030204" pitchFamily="34" charset="0"/>
              </a:rPr>
              <a:t>challenges</a:t>
            </a:r>
          </a:p>
          <a:p>
            <a:r>
              <a:rPr lang="en-US" altLang="en-US" sz="3200" dirty="0">
                <a:latin typeface="Calibri" panose="020F0502020204030204" pitchFamily="34" charset="0"/>
              </a:rPr>
              <a:t>Approaches to perinatal health differ greatly throughout Europe</a:t>
            </a:r>
          </a:p>
          <a:p>
            <a:r>
              <a:rPr lang="en-GB" altLang="en-US" sz="3200" dirty="0" smtClean="0">
                <a:latin typeface="Calibri" panose="020F0502020204030204" pitchFamily="34" charset="0"/>
              </a:rPr>
              <a:t>Many </a:t>
            </a:r>
            <a:r>
              <a:rPr lang="en-GB" altLang="en-US" sz="3200" dirty="0">
                <a:latin typeface="Calibri" panose="020F0502020204030204" pitchFamily="34" charset="0"/>
              </a:rPr>
              <a:t>country-level indicators are not </a:t>
            </a:r>
            <a:r>
              <a:rPr lang="en-GB" altLang="en-US" sz="3200" dirty="0" smtClean="0">
                <a:latin typeface="Calibri" panose="020F0502020204030204" pitchFamily="34" charset="0"/>
              </a:rPr>
              <a:t>comparable</a:t>
            </a:r>
            <a:endParaRPr lang="en-GB" altLang="en-US" sz="3200" dirty="0">
              <a:latin typeface="Calibri" panose="020F0502020204030204" pitchFamily="34" charset="0"/>
            </a:endParaRPr>
          </a:p>
          <a:p>
            <a:r>
              <a:rPr lang="en-GB" altLang="en-US" sz="3200" dirty="0" smtClean="0">
                <a:latin typeface="Calibri" panose="020F0502020204030204" pitchFamily="34" charset="0"/>
              </a:rPr>
              <a:t>Key </a:t>
            </a:r>
            <a:r>
              <a:rPr lang="en-GB" altLang="en-US" sz="3200" dirty="0">
                <a:latin typeface="Calibri" panose="020F0502020204030204" pitchFamily="34" charset="0"/>
              </a:rPr>
              <a:t>indicators are not available in international </a:t>
            </a:r>
            <a:r>
              <a:rPr lang="en-GB" altLang="en-US" sz="3200" dirty="0" smtClean="0">
                <a:latin typeface="Calibri" panose="020F0502020204030204" pitchFamily="34" charset="0"/>
              </a:rPr>
              <a:t>databases (preterm birth rate, maternal smoking</a:t>
            </a:r>
            <a:r>
              <a:rPr lang="en-GB" altLang="en-US" sz="3000" dirty="0" smtClean="0">
                <a:latin typeface="Calibri" panose="020F0502020204030204" pitchFamily="34" charset="0"/>
              </a:rPr>
              <a:t>)</a:t>
            </a:r>
            <a:endParaRPr lang="en-GB" altLang="en-US" sz="1700" dirty="0"/>
          </a:p>
        </p:txBody>
      </p:sp>
      <p:pic>
        <p:nvPicPr>
          <p:cNvPr id="4" name="Picture 6" descr="http://capreform.eu/wp-content/uploads/2011/11/measur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982" y="318262"/>
            <a:ext cx="1695829" cy="11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7312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0816"/>
            <a:ext cx="7886700" cy="835023"/>
          </a:xfrm>
        </p:spPr>
        <p:txBody>
          <a:bodyPr>
            <a:noAutofit/>
          </a:bodyPr>
          <a:lstStyle/>
          <a:p>
            <a:r>
              <a:rPr lang="en-US" sz="4000" b="1" dirty="0">
                <a:solidFill>
                  <a:schemeClr val="accent5">
                    <a:lumMod val="75000"/>
                  </a:schemeClr>
                </a:solidFill>
                <a:latin typeface="Calibri" panose="020F0502020204030204" pitchFamily="34" charset="0"/>
                <a:ea typeface="WenQuanYi Zen Hei" charset="0"/>
                <a:cs typeface="WenQuanYi Zen Hei" charset="0"/>
              </a:rPr>
              <a:t>Network of </a:t>
            </a:r>
            <a:r>
              <a:rPr lang="en-US" sz="4000" b="1" dirty="0" smtClean="0">
                <a:solidFill>
                  <a:schemeClr val="accent5">
                    <a:lumMod val="75000"/>
                  </a:schemeClr>
                </a:solidFill>
                <a:latin typeface="Calibri" panose="020F0502020204030204" pitchFamily="34" charset="0"/>
                <a:ea typeface="WenQuanYi Zen Hei" charset="0"/>
                <a:cs typeface="WenQuanYi Zen Hei" charset="0"/>
              </a:rPr>
              <a:t>31 </a:t>
            </a:r>
            <a:r>
              <a:rPr lang="en-US" sz="4000" b="1" dirty="0">
                <a:solidFill>
                  <a:schemeClr val="accent5">
                    <a:lumMod val="75000"/>
                  </a:schemeClr>
                </a:solidFill>
                <a:latin typeface="Calibri" panose="020F0502020204030204" pitchFamily="34" charset="0"/>
                <a:ea typeface="WenQuanYi Zen Hei" charset="0"/>
                <a:cs typeface="WenQuanYi Zen Hei" charset="0"/>
              </a:rPr>
              <a:t>countries </a:t>
            </a:r>
            <a:endParaRPr lang="en-US" sz="4000" b="1" dirty="0">
              <a:solidFill>
                <a:schemeClr val="accent5">
                  <a:lumMod val="75000"/>
                </a:schemeClr>
              </a:solidFill>
              <a:latin typeface="Calibri" panose="020F0502020204030204" pitchFamily="34" charset="0"/>
              <a:ea typeface="WenQuanYi Zen Hei" charset="0"/>
              <a:cs typeface="WenQuanYi Zen Hei" charset="0"/>
            </a:endParaRPr>
          </a:p>
        </p:txBody>
      </p:sp>
      <p:pic>
        <p:nvPicPr>
          <p:cNvPr id="4" name="Content Placeholder 3"/>
          <p:cNvPicPr>
            <a:picLocks noGrp="1" noChangeAspect="1"/>
          </p:cNvPicPr>
          <p:nvPr>
            <p:ph idx="1"/>
          </p:nvPr>
        </p:nvPicPr>
        <p:blipFill>
          <a:blip r:embed="rId3"/>
          <a:stretch>
            <a:fillRect/>
          </a:stretch>
        </p:blipFill>
        <p:spPr>
          <a:xfrm>
            <a:off x="63838" y="1095704"/>
            <a:ext cx="9016323" cy="5465116"/>
          </a:xfrm>
          <a:prstGeom prst="rect">
            <a:avLst/>
          </a:prstGeom>
        </p:spPr>
      </p:pic>
    </p:spTree>
    <p:extLst>
      <p:ext uri="{BB962C8B-B14F-4D97-AF65-F5344CB8AC3E}">
        <p14:creationId xmlns:p14="http://schemas.microsoft.com/office/powerpoint/2010/main" val="390190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0648"/>
          </a:xfrm>
        </p:spPr>
        <p:txBody>
          <a:bodyPr>
            <a:noAutofit/>
          </a:bodyPr>
          <a:lstStyle/>
          <a:p>
            <a:r>
              <a:rPr lang="en-US" sz="4000" b="1" dirty="0">
                <a:solidFill>
                  <a:schemeClr val="accent5">
                    <a:lumMod val="75000"/>
                  </a:schemeClr>
                </a:solidFill>
                <a:latin typeface="Calibri" panose="020F0502020204030204" pitchFamily="34" charset="0"/>
                <a:ea typeface="WenQuanYi Zen Hei" charset="0"/>
                <a:cs typeface="WenQuanYi Zen Hei" charset="0"/>
              </a:rPr>
              <a:t>30 Euro-</a:t>
            </a:r>
            <a:r>
              <a:rPr lang="en-US" sz="4000" b="1" dirty="0" err="1">
                <a:solidFill>
                  <a:schemeClr val="accent5">
                    <a:lumMod val="75000"/>
                  </a:schemeClr>
                </a:solidFill>
                <a:latin typeface="Calibri" panose="020F0502020204030204" pitchFamily="34" charset="0"/>
                <a:ea typeface="WenQuanYi Zen Hei" charset="0"/>
                <a:cs typeface="WenQuanYi Zen Hei" charset="0"/>
              </a:rPr>
              <a:t>Peristat</a:t>
            </a:r>
            <a:r>
              <a:rPr lang="en-US" sz="4000" b="1" dirty="0">
                <a:solidFill>
                  <a:schemeClr val="accent5">
                    <a:lumMod val="75000"/>
                  </a:schemeClr>
                </a:solidFill>
                <a:latin typeface="Calibri" panose="020F0502020204030204" pitchFamily="34" charset="0"/>
                <a:ea typeface="WenQuanYi Zen Hei" charset="0"/>
                <a:cs typeface="WenQuanYi Zen Hei" charset="0"/>
              </a:rPr>
              <a:t> indicators </a:t>
            </a:r>
          </a:p>
        </p:txBody>
      </p:sp>
      <p:sp>
        <p:nvSpPr>
          <p:cNvPr id="3" name="Content Placeholder 2"/>
          <p:cNvSpPr>
            <a:spLocks noGrp="1"/>
          </p:cNvSpPr>
          <p:nvPr>
            <p:ph idx="1"/>
          </p:nvPr>
        </p:nvSpPr>
        <p:spPr>
          <a:xfrm>
            <a:off x="628650" y="997489"/>
            <a:ext cx="7886700" cy="4351338"/>
          </a:xfrm>
        </p:spPr>
        <p:txBody>
          <a:bodyPr>
            <a:normAutofit/>
          </a:bodyPr>
          <a:lstStyle/>
          <a:p>
            <a:endParaRPr lang="en-US" dirty="0" smtClean="0"/>
          </a:p>
        </p:txBody>
      </p:sp>
      <p:pic>
        <p:nvPicPr>
          <p:cNvPr id="4" name="Picture 3"/>
          <p:cNvPicPr>
            <a:picLocks noChangeAspect="1"/>
          </p:cNvPicPr>
          <p:nvPr/>
        </p:nvPicPr>
        <p:blipFill rotWithShape="1">
          <a:blip r:embed="rId3"/>
          <a:srcRect t="7606"/>
          <a:stretch/>
        </p:blipFill>
        <p:spPr>
          <a:xfrm>
            <a:off x="202119" y="997489"/>
            <a:ext cx="8739761" cy="5197571"/>
          </a:xfrm>
          <a:prstGeom prst="rect">
            <a:avLst/>
          </a:prstGeom>
        </p:spPr>
      </p:pic>
      <p:pic>
        <p:nvPicPr>
          <p:cNvPr id="5" name="Picture 4"/>
          <p:cNvPicPr>
            <a:picLocks noChangeAspect="1"/>
          </p:cNvPicPr>
          <p:nvPr/>
        </p:nvPicPr>
        <p:blipFill>
          <a:blip r:embed="rId4"/>
          <a:stretch>
            <a:fillRect/>
          </a:stretch>
        </p:blipFill>
        <p:spPr>
          <a:xfrm>
            <a:off x="1717135" y="3295001"/>
            <a:ext cx="7011480" cy="1571247"/>
          </a:xfrm>
          <a:prstGeom prst="rect">
            <a:avLst/>
          </a:prstGeom>
        </p:spPr>
      </p:pic>
    </p:spTree>
    <p:extLst>
      <p:ext uri="{BB962C8B-B14F-4D97-AF65-F5344CB8AC3E}">
        <p14:creationId xmlns:p14="http://schemas.microsoft.com/office/powerpoint/2010/main" val="25513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02" name="Picture 6" descr="Image result for perinatal health grap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595" y="1176886"/>
            <a:ext cx="4428172" cy="4503824"/>
          </a:xfrm>
          <a:prstGeom prst="rect">
            <a:avLst/>
          </a:prstGeom>
          <a:noFill/>
          <a:extLst>
            <a:ext uri="{909E8E84-426E-40DD-AFC4-6F175D3DCCD1}">
              <a14:hiddenFill xmlns:a14="http://schemas.microsoft.com/office/drawing/2010/main">
                <a:solidFill>
                  <a:srgbClr val="FFFFFF"/>
                </a:solidFill>
              </a14:hiddenFill>
            </a:ext>
          </a:extLst>
        </p:spPr>
      </p:pic>
      <p:sp>
        <p:nvSpPr>
          <p:cNvPr id="27650" name="AutoShape 2"/>
          <p:cNvSpPr>
            <a:spLocks noGrp="1" noChangeArrowheads="1"/>
          </p:cNvSpPr>
          <p:nvPr>
            <p:ph type="title"/>
          </p:nvPr>
        </p:nvSpPr>
        <p:spPr>
          <a:xfrm>
            <a:off x="481595" y="36003"/>
            <a:ext cx="7886700" cy="1325563"/>
          </a:xfrm>
        </p:spPr>
        <p:txBody>
          <a:bodyPr>
            <a:normAutofit/>
          </a:bodyPr>
          <a:lstStyle/>
          <a:p>
            <a:r>
              <a:rPr lang="en-US" altLang="en-US" sz="4000" b="1" dirty="0">
                <a:solidFill>
                  <a:schemeClr val="accent5">
                    <a:lumMod val="75000"/>
                  </a:schemeClr>
                </a:solidFill>
                <a:latin typeface="Calibri" panose="020F0502020204030204" pitchFamily="34" charset="0"/>
                <a:ea typeface="WenQuanYi Zen Hei" charset="0"/>
                <a:cs typeface="WenQuanYi Zen Hei" charset="0"/>
              </a:rPr>
              <a:t>From knowledge to action</a:t>
            </a:r>
          </a:p>
        </p:txBody>
      </p:sp>
      <p:sp>
        <p:nvSpPr>
          <p:cNvPr id="99333" name="Text Box 5"/>
          <p:cNvSpPr txBox="1">
            <a:spLocks noChangeArrowheads="1"/>
          </p:cNvSpPr>
          <p:nvPr/>
        </p:nvSpPr>
        <p:spPr bwMode="auto">
          <a:xfrm>
            <a:off x="4338636" y="3465190"/>
            <a:ext cx="720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chemeClr val="hlink"/>
              </a:buClr>
              <a:buSzPct val="165000"/>
              <a:buFont typeface="Arial" panose="020B0604020202020204" pitchFamily="34" charset="0"/>
              <a:buChar char="≠"/>
            </a:pPr>
            <a:r>
              <a:rPr lang="en-US" altLang="en-US" sz="3200" dirty="0"/>
              <a:t> </a:t>
            </a:r>
          </a:p>
        </p:txBody>
      </p:sp>
      <p:sp>
        <p:nvSpPr>
          <p:cNvPr id="27655" name="ZoneTexte 6"/>
          <p:cNvSpPr txBox="1">
            <a:spLocks noChangeArrowheads="1"/>
          </p:cNvSpPr>
          <p:nvPr/>
        </p:nvSpPr>
        <p:spPr bwMode="auto">
          <a:xfrm>
            <a:off x="882648" y="5793286"/>
            <a:ext cx="763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dirty="0" smtClean="0">
                <a:solidFill>
                  <a:srgbClr val="FF0000"/>
                </a:solidFill>
              </a:rPr>
              <a:t>Good </a:t>
            </a:r>
            <a:r>
              <a:rPr lang="en-US" altLang="en-US" sz="2800" b="1" dirty="0" smtClean="0">
                <a:solidFill>
                  <a:srgbClr val="FF0000"/>
                </a:solidFill>
              </a:rPr>
              <a:t>health </a:t>
            </a:r>
            <a:r>
              <a:rPr lang="en-US" altLang="en-US" sz="2800" b="1" dirty="0">
                <a:solidFill>
                  <a:srgbClr val="FF0000"/>
                </a:solidFill>
              </a:rPr>
              <a:t>policies and practices need good </a:t>
            </a:r>
            <a:r>
              <a:rPr lang="en-US" altLang="en-US" sz="2800" b="1" dirty="0" smtClean="0">
                <a:solidFill>
                  <a:srgbClr val="FF0000"/>
                </a:solidFill>
              </a:rPr>
              <a:t>research and evidence</a:t>
            </a:r>
            <a:endParaRPr lang="en-US" altLang="en-US" sz="2800" b="1" dirty="0">
              <a:solidFill>
                <a:srgbClr val="FF0000"/>
              </a:solidFill>
            </a:endParaRPr>
          </a:p>
        </p:txBody>
      </p:sp>
      <p:pic>
        <p:nvPicPr>
          <p:cNvPr id="4100" name="Picture 4" descr="Image result for newborn baby mot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564" y="2830428"/>
            <a:ext cx="3577244" cy="225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66962"/>
      </p:ext>
    </p:extLst>
  </p:cSld>
  <p:clrMapOvr>
    <a:overrideClrMapping bg1="lt1" tx1="dk1" bg2="lt2" tx2="dk2" accent1="accent1" accent2="accent2" accent3="accent3" accent4="accent4" accent5="accent5" accent6="accent6" hlink="hlink" folHlink="folHlink"/>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21" y="482408"/>
            <a:ext cx="7886700" cy="690115"/>
          </a:xfrm>
        </p:spPr>
        <p:txBody>
          <a:bodyPr>
            <a:noAutofit/>
          </a:bodyPr>
          <a:lstStyle/>
          <a:p>
            <a:r>
              <a:rPr lang="en-US" sz="4000" b="1" dirty="0">
                <a:solidFill>
                  <a:schemeClr val="accent5">
                    <a:lumMod val="75000"/>
                  </a:schemeClr>
                </a:solidFill>
                <a:latin typeface="Calibri" panose="020F0502020204030204" pitchFamily="34" charset="0"/>
                <a:ea typeface="WenQuanYi Zen Hei" charset="0"/>
                <a:cs typeface="WenQuanYi Zen Hei" charset="0"/>
              </a:rPr>
              <a:t>Dissemination of results </a:t>
            </a:r>
            <a:endParaRPr lang="en-US" sz="4000" b="1" dirty="0">
              <a:solidFill>
                <a:schemeClr val="accent5">
                  <a:lumMod val="75000"/>
                </a:schemeClr>
              </a:solidFill>
              <a:latin typeface="Calibri" panose="020F0502020204030204" pitchFamily="34" charset="0"/>
              <a:ea typeface="WenQuanYi Zen Hei" charset="0"/>
              <a:cs typeface="WenQuanYi Zen Hei" charset="0"/>
            </a:endParaRPr>
          </a:p>
        </p:txBody>
      </p:sp>
      <p:sp>
        <p:nvSpPr>
          <p:cNvPr id="3" name="Content Placeholder 2"/>
          <p:cNvSpPr>
            <a:spLocks noGrp="1"/>
          </p:cNvSpPr>
          <p:nvPr>
            <p:ph idx="1"/>
          </p:nvPr>
        </p:nvSpPr>
        <p:spPr>
          <a:xfrm>
            <a:off x="431203" y="1362269"/>
            <a:ext cx="8244480" cy="4997102"/>
          </a:xfrm>
        </p:spPr>
        <p:txBody>
          <a:bodyPr>
            <a:normAutofit/>
          </a:bodyPr>
          <a:lstStyle/>
          <a:p>
            <a:r>
              <a:rPr lang="en-US" sz="3000" dirty="0"/>
              <a:t>The European Perinatal Health </a:t>
            </a:r>
            <a:r>
              <a:rPr lang="en-US" sz="3000" dirty="0" smtClean="0"/>
              <a:t>Reports</a:t>
            </a:r>
            <a:endParaRPr lang="en-US" sz="3000" dirty="0"/>
          </a:p>
          <a:p>
            <a:r>
              <a:rPr lang="en-US" sz="3000" dirty="0"/>
              <a:t>Data on indicators available on the internet</a:t>
            </a:r>
          </a:p>
          <a:p>
            <a:r>
              <a:rPr lang="en-US" sz="3000" dirty="0" smtClean="0"/>
              <a:t>Scientific and </a:t>
            </a:r>
            <a:r>
              <a:rPr lang="en-US" sz="3000" dirty="0" smtClean="0"/>
              <a:t>professional </a:t>
            </a:r>
            <a:r>
              <a:rPr lang="en-US" sz="3000" dirty="0" smtClean="0"/>
              <a:t>conferences and publications</a:t>
            </a:r>
            <a:endParaRPr lang="en-US" sz="3000" dirty="0" smtClean="0"/>
          </a:p>
          <a:p>
            <a:endParaRPr lang="en-US" sz="3200" dirty="0" smtClean="0"/>
          </a:p>
          <a:p>
            <a:pPr marL="0" indent="0">
              <a:buNone/>
            </a:pPr>
            <a:endParaRPr lang="en-US" sz="3200" dirty="0" smtClean="0"/>
          </a:p>
          <a:p>
            <a:endParaRPr lang="en-US" sz="3200" dirty="0" smtClean="0"/>
          </a:p>
          <a:p>
            <a:endParaRPr lang="en-US" sz="3200" dirty="0" smtClean="0"/>
          </a:p>
        </p:txBody>
      </p:sp>
      <p:pic>
        <p:nvPicPr>
          <p:cNvPr id="4" name="Picture 3"/>
          <p:cNvPicPr>
            <a:picLocks noChangeAspect="1"/>
          </p:cNvPicPr>
          <p:nvPr/>
        </p:nvPicPr>
        <p:blipFill>
          <a:blip r:embed="rId3"/>
          <a:stretch>
            <a:fillRect/>
          </a:stretch>
        </p:blipFill>
        <p:spPr>
          <a:xfrm>
            <a:off x="3624722" y="3320797"/>
            <a:ext cx="1700246" cy="2225774"/>
          </a:xfrm>
          <a:prstGeom prst="rect">
            <a:avLst/>
          </a:prstGeom>
        </p:spPr>
      </p:pic>
      <p:pic>
        <p:nvPicPr>
          <p:cNvPr id="5" name="Picture 4"/>
          <p:cNvPicPr>
            <a:picLocks noChangeAspect="1"/>
          </p:cNvPicPr>
          <p:nvPr/>
        </p:nvPicPr>
        <p:blipFill>
          <a:blip r:embed="rId4"/>
          <a:stretch>
            <a:fillRect/>
          </a:stretch>
        </p:blipFill>
        <p:spPr>
          <a:xfrm>
            <a:off x="6549390" y="3320647"/>
            <a:ext cx="1578916" cy="2219562"/>
          </a:xfrm>
          <a:prstGeom prst="rect">
            <a:avLst/>
          </a:prstGeom>
        </p:spPr>
      </p:pic>
      <p:pic>
        <p:nvPicPr>
          <p:cNvPr id="6" name="Picture 5"/>
          <p:cNvPicPr>
            <a:picLocks noChangeAspect="1"/>
          </p:cNvPicPr>
          <p:nvPr/>
        </p:nvPicPr>
        <p:blipFill>
          <a:blip r:embed="rId5"/>
          <a:stretch>
            <a:fillRect/>
          </a:stretch>
        </p:blipFill>
        <p:spPr>
          <a:xfrm>
            <a:off x="767211" y="3320647"/>
            <a:ext cx="1633089" cy="2225924"/>
          </a:xfrm>
          <a:prstGeom prst="rect">
            <a:avLst/>
          </a:prstGeom>
        </p:spPr>
      </p:pic>
    </p:spTree>
    <p:extLst>
      <p:ext uri="{BB962C8B-B14F-4D97-AF65-F5344CB8AC3E}">
        <p14:creationId xmlns:p14="http://schemas.microsoft.com/office/powerpoint/2010/main" val="481382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36" y="283006"/>
            <a:ext cx="8321041" cy="1325563"/>
          </a:xfrm>
        </p:spPr>
        <p:txBody>
          <a:bodyPr>
            <a:normAutofit/>
          </a:bodyPr>
          <a:lstStyle/>
          <a:p>
            <a:r>
              <a:rPr lang="en-US" sz="4000" b="1" dirty="0">
                <a:solidFill>
                  <a:schemeClr val="accent5">
                    <a:lumMod val="75000"/>
                  </a:schemeClr>
                </a:solidFill>
                <a:latin typeface="Calibri" panose="020F0502020204030204" pitchFamily="34" charset="0"/>
                <a:ea typeface="WenQuanYi Zen Hei" charset="0"/>
                <a:cs typeface="WenQuanYi Zen Hei" charset="0"/>
              </a:rPr>
              <a:t>Research activities are integral </a:t>
            </a:r>
            <a:r>
              <a:rPr lang="en-US" sz="4000" b="1" dirty="0" smtClean="0">
                <a:solidFill>
                  <a:schemeClr val="accent5">
                    <a:lumMod val="75000"/>
                  </a:schemeClr>
                </a:solidFill>
                <a:latin typeface="Calibri" panose="020F0502020204030204" pitchFamily="34" charset="0"/>
                <a:ea typeface="WenQuanYi Zen Hei" charset="0"/>
                <a:cs typeface="WenQuanYi Zen Hei" charset="0"/>
              </a:rPr>
              <a:t>to Euro-</a:t>
            </a:r>
            <a:r>
              <a:rPr lang="en-US" sz="4000" b="1" dirty="0" err="1" smtClean="0">
                <a:solidFill>
                  <a:schemeClr val="accent5">
                    <a:lumMod val="75000"/>
                  </a:schemeClr>
                </a:solidFill>
                <a:latin typeface="Calibri" panose="020F0502020204030204" pitchFamily="34" charset="0"/>
                <a:ea typeface="WenQuanYi Zen Hei" charset="0"/>
                <a:cs typeface="WenQuanYi Zen Hei" charset="0"/>
              </a:rPr>
              <a:t>Peristat</a:t>
            </a:r>
            <a:endParaRPr lang="en-US" sz="4000" b="1" dirty="0">
              <a:solidFill>
                <a:schemeClr val="accent5">
                  <a:lumMod val="75000"/>
                </a:schemeClr>
              </a:solidFill>
              <a:latin typeface="Calibri" panose="020F0502020204030204" pitchFamily="34" charset="0"/>
              <a:ea typeface="WenQuanYi Zen Hei" charset="0"/>
              <a:cs typeface="WenQuanYi Zen Hei" charset="0"/>
            </a:endParaRPr>
          </a:p>
        </p:txBody>
      </p:sp>
      <p:sp>
        <p:nvSpPr>
          <p:cNvPr id="3" name="Content Placeholder 2"/>
          <p:cNvSpPr>
            <a:spLocks noGrp="1"/>
          </p:cNvSpPr>
          <p:nvPr>
            <p:ph idx="1"/>
          </p:nvPr>
        </p:nvSpPr>
        <p:spPr>
          <a:xfrm>
            <a:off x="517941" y="1704767"/>
            <a:ext cx="8333334" cy="4646645"/>
          </a:xfrm>
        </p:spPr>
        <p:txBody>
          <a:bodyPr>
            <a:noAutofit/>
          </a:bodyPr>
          <a:lstStyle/>
          <a:p>
            <a:r>
              <a:rPr lang="en-US" sz="3200" dirty="0"/>
              <a:t>Publications are a major incentive for participation among our network members </a:t>
            </a:r>
          </a:p>
          <a:p>
            <a:r>
              <a:rPr lang="en-US" sz="3200" dirty="0" smtClean="0"/>
              <a:t>Results </a:t>
            </a:r>
            <a:r>
              <a:rPr lang="en-US" sz="3200" dirty="0"/>
              <a:t>are used to inform clinical guidelines, policy briefs, and to improve the quality of perinatal health monitoring</a:t>
            </a:r>
          </a:p>
          <a:p>
            <a:r>
              <a:rPr lang="en-US" sz="3200" dirty="0" smtClean="0"/>
              <a:t>Peer-review adds </a:t>
            </a:r>
            <a:r>
              <a:rPr lang="en-US" sz="3200" dirty="0"/>
              <a:t>validity to all Euro-</a:t>
            </a:r>
            <a:r>
              <a:rPr lang="en-US" sz="3200" dirty="0" err="1"/>
              <a:t>Peristat</a:t>
            </a:r>
            <a:r>
              <a:rPr lang="en-US" sz="3200" dirty="0"/>
              <a:t> products</a:t>
            </a:r>
          </a:p>
          <a:p>
            <a:r>
              <a:rPr lang="en-US" sz="3200" dirty="0" smtClean="0"/>
              <a:t>Potential to </a:t>
            </a:r>
            <a:r>
              <a:rPr lang="en-US" sz="3200" dirty="0" smtClean="0"/>
              <a:t>generate revenue streams by leveraging data and expertise </a:t>
            </a:r>
          </a:p>
          <a:p>
            <a:pPr marL="0" indent="0">
              <a:buNone/>
            </a:pPr>
            <a:endParaRPr lang="en-US" b="1" dirty="0"/>
          </a:p>
        </p:txBody>
      </p:sp>
    </p:spTree>
    <p:extLst>
      <p:ext uri="{BB962C8B-B14F-4D97-AF65-F5344CB8AC3E}">
        <p14:creationId xmlns:p14="http://schemas.microsoft.com/office/powerpoint/2010/main" val="257599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4959</TotalTime>
  <Words>917</Words>
  <Application>Microsoft Office PowerPoint</Application>
  <PresentationFormat>On-screen Show (4:3)</PresentationFormat>
  <Paragraphs>99</Paragraphs>
  <Slides>19</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27" baseType="lpstr">
      <vt:lpstr>Arial</vt:lpstr>
      <vt:lpstr>Calibri</vt:lpstr>
      <vt:lpstr>Calibri Light</vt:lpstr>
      <vt:lpstr>DejaVu Sans</vt:lpstr>
      <vt:lpstr>Times New Roman</vt:lpstr>
      <vt:lpstr>WenQuanYi Zen Hei</vt:lpstr>
      <vt:lpstr>Wingdings</vt:lpstr>
      <vt:lpstr>Office Theme</vt:lpstr>
      <vt:lpstr>Maternal and newborn health in Europe: surveillance and research</vt:lpstr>
      <vt:lpstr>PowerPoint Presentation</vt:lpstr>
      <vt:lpstr>PowerPoint Presentation</vt:lpstr>
      <vt:lpstr>Why monitor across Europe ? </vt:lpstr>
      <vt:lpstr>Network of 31 countries </vt:lpstr>
      <vt:lpstr>30 Euro-Peristat indicators </vt:lpstr>
      <vt:lpstr>From knowledge to action</vt:lpstr>
      <vt:lpstr>Dissemination of results </vt:lpstr>
      <vt:lpstr>Research activities are integral to Euro-Peristat</vt:lpstr>
      <vt:lpstr>Euro-Peristat data for research</vt:lpstr>
      <vt:lpstr>PowerPoint Presentation</vt:lpstr>
      <vt:lpstr>Impact at EU and global level</vt:lpstr>
      <vt:lpstr>European Research Infrastructure</vt:lpstr>
      <vt:lpstr>Our vision for sustainable perinatal health reporting</vt:lpstr>
      <vt:lpstr>PowerPoint Presentation</vt:lpstr>
      <vt:lpstr>Backup slides</vt:lpstr>
      <vt:lpstr>PowerPoint Presentation</vt:lpstr>
      <vt:lpstr>PowerPoint Presentation</vt:lpstr>
      <vt:lpstr>PowerPoint Presentation</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Delnord</dc:creator>
  <cp:lastModifiedBy>Marie Delnord</cp:lastModifiedBy>
  <cp:revision>201</cp:revision>
  <dcterms:created xsi:type="dcterms:W3CDTF">2019-02-19T12:45:05Z</dcterms:created>
  <dcterms:modified xsi:type="dcterms:W3CDTF">2019-03-11T23:46:20Z</dcterms:modified>
</cp:coreProperties>
</file>