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22" r:id="rId2"/>
    <p:sldId id="427" r:id="rId3"/>
    <p:sldId id="430" r:id="rId4"/>
    <p:sldId id="431" r:id="rId5"/>
    <p:sldId id="438" r:id="rId6"/>
    <p:sldId id="434" r:id="rId7"/>
    <p:sldId id="415" r:id="rId8"/>
    <p:sldId id="416" r:id="rId9"/>
    <p:sldId id="417" r:id="rId10"/>
    <p:sldId id="418" r:id="rId11"/>
    <p:sldId id="439" r:id="rId12"/>
    <p:sldId id="436" r:id="rId13"/>
    <p:sldId id="437" r:id="rId14"/>
    <p:sldId id="413" r:id="rId15"/>
    <p:sldId id="349" r:id="rId16"/>
  </p:sldIdLst>
  <p:sldSz cx="9144000" cy="6858000" type="screen4x3"/>
  <p:notesSz cx="6797675" cy="9926638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boud, Linda" initials="AL" lastIdx="1" clrIdx="0">
    <p:extLst>
      <p:ext uri="{19B8F6BF-5375-455C-9EA6-DF929625EA0E}">
        <p15:presenceInfo xmlns:p15="http://schemas.microsoft.com/office/powerpoint/2012/main" userId="S-1-5-21-1672835442-599339703-324685044-214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C1DB"/>
    <a:srgbClr val="D0E5E6"/>
    <a:srgbClr val="005CA9"/>
    <a:srgbClr val="90B85D"/>
    <a:srgbClr val="8AC1C2"/>
    <a:srgbClr val="FBE323"/>
    <a:srgbClr val="80B059"/>
    <a:srgbClr val="B8D9DA"/>
    <a:srgbClr val="5456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81204" autoAdjust="0"/>
  </p:normalViewPr>
  <p:slideViewPr>
    <p:cSldViewPr snapToObjects="1">
      <p:cViewPr varScale="1">
        <p:scale>
          <a:sx n="59" d="100"/>
          <a:sy n="59" d="100"/>
        </p:scale>
        <p:origin x="96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51" d="100"/>
          <a:sy n="51" d="100"/>
        </p:scale>
        <p:origin x="297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D4D6F2-121D-459F-B149-1FF8191F4944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4A80AA-EE00-426C-83D4-0C660B5872E7}">
      <dgm:prSet phldrT="[Text]" custT="1"/>
      <dgm:spPr>
        <a:solidFill>
          <a:srgbClr val="90B85D"/>
        </a:solidFill>
      </dgm:spPr>
      <dgm:t>
        <a:bodyPr/>
        <a:lstStyle/>
        <a:p>
          <a:r>
            <a:rPr lang="en-GB" altLang="en-US" sz="2400" b="1" dirty="0" smtClean="0">
              <a:solidFill>
                <a:schemeClr val="bg1"/>
              </a:solidFill>
              <a:latin typeface="Trebuchet MS" panose="020B0603020202020204" pitchFamily="34" charset="0"/>
            </a:rPr>
            <a:t>Enable top-level research </a:t>
          </a:r>
          <a:endParaRPr lang="en-US" sz="2400" dirty="0">
            <a:solidFill>
              <a:schemeClr val="bg1"/>
            </a:solidFill>
          </a:endParaRPr>
        </a:p>
      </dgm:t>
    </dgm:pt>
    <dgm:pt modelId="{30059DA9-9E09-48A7-8525-0D25645C2778}" type="parTrans" cxnId="{F73DB35A-8F52-47F0-94A3-704D7877C323}">
      <dgm:prSet/>
      <dgm:spPr/>
      <dgm:t>
        <a:bodyPr/>
        <a:lstStyle/>
        <a:p>
          <a:endParaRPr lang="en-US"/>
        </a:p>
      </dgm:t>
    </dgm:pt>
    <dgm:pt modelId="{F9880E02-4289-4EAB-B372-8B579DAFD642}" type="sibTrans" cxnId="{F73DB35A-8F52-47F0-94A3-704D7877C323}">
      <dgm:prSet/>
      <dgm:spPr>
        <a:noFill/>
      </dgm:spPr>
      <dgm:t>
        <a:bodyPr/>
        <a:lstStyle/>
        <a:p>
          <a:endParaRPr lang="en-US"/>
        </a:p>
      </dgm:t>
    </dgm:pt>
    <dgm:pt modelId="{F326495F-C0E2-4604-85C9-854347D71CFC}">
      <dgm:prSet phldrT="[Text]" custT="1"/>
      <dgm:spPr>
        <a:solidFill>
          <a:srgbClr val="005CA9"/>
        </a:solidFill>
      </dgm:spPr>
      <dgm:t>
        <a:bodyPr/>
        <a:lstStyle/>
        <a:p>
          <a:r>
            <a:rPr lang="en-GB" altLang="en-US" sz="2400" b="1" dirty="0" smtClean="0">
              <a:solidFill>
                <a:schemeClr val="bg1"/>
              </a:solidFill>
              <a:latin typeface="Trebuchet MS" panose="020B0603020202020204" pitchFamily="34" charset="0"/>
            </a:rPr>
            <a:t>Improve public health</a:t>
          </a:r>
          <a:endParaRPr lang="en-US" sz="2400" dirty="0">
            <a:solidFill>
              <a:schemeClr val="bg1"/>
            </a:solidFill>
          </a:endParaRPr>
        </a:p>
      </dgm:t>
    </dgm:pt>
    <dgm:pt modelId="{6F54939D-D7F3-4857-BFE9-C5AAECA3AA64}" type="parTrans" cxnId="{639F116C-2CA6-4692-A9CD-386240CDC7E7}">
      <dgm:prSet/>
      <dgm:spPr/>
      <dgm:t>
        <a:bodyPr/>
        <a:lstStyle/>
        <a:p>
          <a:endParaRPr lang="en-US"/>
        </a:p>
      </dgm:t>
    </dgm:pt>
    <dgm:pt modelId="{59CAC511-BB90-4236-B370-1E9D9B3903AD}" type="sibTrans" cxnId="{639F116C-2CA6-4692-A9CD-386240CDC7E7}">
      <dgm:prSet/>
      <dgm:spPr>
        <a:noFill/>
      </dgm:spPr>
      <dgm:t>
        <a:bodyPr/>
        <a:lstStyle/>
        <a:p>
          <a:endParaRPr lang="en-US"/>
        </a:p>
      </dgm:t>
    </dgm:pt>
    <dgm:pt modelId="{91D829A0-BA88-45F1-96D8-F9585551C06B}">
      <dgm:prSet phldrT="[Text]" custT="1"/>
      <dgm:spPr>
        <a:solidFill>
          <a:srgbClr val="8AC1C2"/>
        </a:solidFill>
      </dgm:spPr>
      <dgm:t>
        <a:bodyPr/>
        <a:lstStyle/>
        <a:p>
          <a:r>
            <a:rPr lang="en-GB" altLang="en-US" sz="2400" b="1" dirty="0" smtClean="0">
              <a:solidFill>
                <a:schemeClr val="bg1"/>
              </a:solidFill>
              <a:latin typeface="Trebuchet MS" panose="020B0603020202020204" pitchFamily="34" charset="0"/>
            </a:rPr>
            <a:t>Connect networks </a:t>
          </a:r>
          <a:endParaRPr lang="en-US" sz="2400" dirty="0">
            <a:solidFill>
              <a:schemeClr val="bg1"/>
            </a:solidFill>
          </a:endParaRPr>
        </a:p>
      </dgm:t>
    </dgm:pt>
    <dgm:pt modelId="{F200EC3D-CE3D-4707-A382-2A869101AD0B}" type="parTrans" cxnId="{5762025B-188D-4377-92F7-FD5BC99CF442}">
      <dgm:prSet/>
      <dgm:spPr/>
      <dgm:t>
        <a:bodyPr/>
        <a:lstStyle/>
        <a:p>
          <a:endParaRPr lang="en-US"/>
        </a:p>
      </dgm:t>
    </dgm:pt>
    <dgm:pt modelId="{86666D3D-523F-4F84-AC0D-2128D15A117D}" type="sibTrans" cxnId="{5762025B-188D-4377-92F7-FD5BC99CF442}">
      <dgm:prSet/>
      <dgm:spPr>
        <a:noFill/>
      </dgm:spPr>
      <dgm:t>
        <a:bodyPr/>
        <a:lstStyle/>
        <a:p>
          <a:endParaRPr lang="en-US"/>
        </a:p>
      </dgm:t>
    </dgm:pt>
    <dgm:pt modelId="{97B1FDF9-B3ED-4B52-A151-E84C88C9AA8C}">
      <dgm:prSet phldrT="[Text]" custT="1"/>
      <dgm:spPr>
        <a:solidFill>
          <a:srgbClr val="90B85D"/>
        </a:solidFill>
      </dgm:spPr>
      <dgm:t>
        <a:bodyPr/>
        <a:lstStyle/>
        <a:p>
          <a:r>
            <a:rPr lang="en-GB" altLang="en-US" sz="2400" b="1" dirty="0" smtClean="0">
              <a:solidFill>
                <a:schemeClr val="bg1"/>
              </a:solidFill>
              <a:latin typeface="Trebuchet MS" panose="020B0603020202020204" pitchFamily="34" charset="0"/>
            </a:rPr>
            <a:t>Support evidence informed policy</a:t>
          </a:r>
          <a:endParaRPr lang="en-US" sz="2400" dirty="0">
            <a:solidFill>
              <a:schemeClr val="bg1"/>
            </a:solidFill>
          </a:endParaRPr>
        </a:p>
      </dgm:t>
    </dgm:pt>
    <dgm:pt modelId="{3ADD1523-E609-44B9-A053-BA08FCD7E855}" type="parTrans" cxnId="{20E716DE-16E0-4B10-8E4B-293C3CD13234}">
      <dgm:prSet/>
      <dgm:spPr/>
      <dgm:t>
        <a:bodyPr/>
        <a:lstStyle/>
        <a:p>
          <a:endParaRPr lang="en-US"/>
        </a:p>
      </dgm:t>
    </dgm:pt>
    <dgm:pt modelId="{BBBE7C57-1D97-4481-81CC-D36889C09235}" type="sibTrans" cxnId="{20E716DE-16E0-4B10-8E4B-293C3CD13234}">
      <dgm:prSet/>
      <dgm:spPr>
        <a:noFill/>
      </dgm:spPr>
      <dgm:t>
        <a:bodyPr/>
        <a:lstStyle/>
        <a:p>
          <a:endParaRPr lang="en-US"/>
        </a:p>
      </dgm:t>
    </dgm:pt>
    <dgm:pt modelId="{2DCEED4B-5301-4758-B906-FE853EC0CB9D}" type="pres">
      <dgm:prSet presAssocID="{2FD4D6F2-121D-459F-B149-1FF8191F494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5CC290-0705-45EF-9455-6CDD4A9EEEE8}" type="pres">
      <dgm:prSet presAssocID="{724A80AA-EE00-426C-83D4-0C660B5872E7}" presName="node" presStyleLbl="node1" presStyleIdx="0" presStyleCnt="4" custScaleX="148924" custScaleY="179562" custRadScaleRad="1051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AECC19-2FB7-4883-8397-88E3A9E09E5F}" type="pres">
      <dgm:prSet presAssocID="{F9880E02-4289-4EAB-B372-8B579DAFD642}" presName="sibTrans" presStyleLbl="sibTrans2D1" presStyleIdx="0" presStyleCnt="4" custLinFactNeighborX="2077" custLinFactNeighborY="-20554"/>
      <dgm:spPr/>
      <dgm:t>
        <a:bodyPr/>
        <a:lstStyle/>
        <a:p>
          <a:endParaRPr lang="en-US"/>
        </a:p>
      </dgm:t>
    </dgm:pt>
    <dgm:pt modelId="{3A9E1A5F-91F0-4FF3-8DEF-183FCE874976}" type="pres">
      <dgm:prSet presAssocID="{F9880E02-4289-4EAB-B372-8B579DAFD642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5F50874F-1BD0-49D1-80DB-82D06E1EC2DD}" type="pres">
      <dgm:prSet presAssocID="{F326495F-C0E2-4604-85C9-854347D71CFC}" presName="node" presStyleLbl="node1" presStyleIdx="1" presStyleCnt="4" custScaleX="148924" custScaleY="179562" custRadScaleRad="196804" custRadScaleInc="11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448E15-FFB6-4331-9047-D9DA31F5E712}" type="pres">
      <dgm:prSet presAssocID="{59CAC511-BB90-4236-B370-1E9D9B3903A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497734ED-86F6-47E0-A053-FB702EF2093A}" type="pres">
      <dgm:prSet presAssocID="{59CAC511-BB90-4236-B370-1E9D9B3903A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CDBB7C6C-7ADC-4484-8EE3-13CF8D528AAA}" type="pres">
      <dgm:prSet presAssocID="{97B1FDF9-B3ED-4B52-A151-E84C88C9AA8C}" presName="node" presStyleLbl="node1" presStyleIdx="2" presStyleCnt="4" custScaleX="148924" custScaleY="179562" custRadScaleRad="126071" custRadScaleInc="-26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B42424-ADEB-44FD-9962-2DDE556D7BF3}" type="pres">
      <dgm:prSet presAssocID="{BBBE7C57-1D97-4481-81CC-D36889C09235}" presName="sibTrans" presStyleLbl="sibTrans2D1" presStyleIdx="2" presStyleCnt="4" custLinFactNeighborX="2077" custLinFactNeighborY="-20554"/>
      <dgm:spPr/>
      <dgm:t>
        <a:bodyPr/>
        <a:lstStyle/>
        <a:p>
          <a:endParaRPr lang="en-US"/>
        </a:p>
      </dgm:t>
    </dgm:pt>
    <dgm:pt modelId="{9EAB2483-4651-4656-9DB8-F487F2A5AE82}" type="pres">
      <dgm:prSet presAssocID="{BBBE7C57-1D97-4481-81CC-D36889C09235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1389FD77-4525-46D9-AE2E-C30E8CEDA2E1}" type="pres">
      <dgm:prSet presAssocID="{91D829A0-BA88-45F1-96D8-F9585551C06B}" presName="node" presStyleLbl="node1" presStyleIdx="3" presStyleCnt="4" custScaleX="148924" custScaleY="179562" custRadScaleRad="157524" custRadScaleInc="16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40ACF5-B8D6-41EA-A88E-C8B6A58E673D}" type="pres">
      <dgm:prSet presAssocID="{86666D3D-523F-4F84-AC0D-2128D15A117D}" presName="sibTrans" presStyleLbl="sibTrans2D1" presStyleIdx="3" presStyleCnt="4" custLinFactNeighborX="2077" custLinFactNeighborY="-20554"/>
      <dgm:spPr/>
      <dgm:t>
        <a:bodyPr/>
        <a:lstStyle/>
        <a:p>
          <a:endParaRPr lang="en-US"/>
        </a:p>
      </dgm:t>
    </dgm:pt>
    <dgm:pt modelId="{EADE2883-B161-40EA-BDCE-9EE4B73187FA}" type="pres">
      <dgm:prSet presAssocID="{86666D3D-523F-4F84-AC0D-2128D15A117D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A0D705AF-B7DF-4BA6-81DD-CC1803C614C1}" type="presOf" srcId="{F326495F-C0E2-4604-85C9-854347D71CFC}" destId="{5F50874F-1BD0-49D1-80DB-82D06E1EC2DD}" srcOrd="0" destOrd="0" presId="urn:microsoft.com/office/officeart/2005/8/layout/cycle7"/>
    <dgm:cxn modelId="{639F116C-2CA6-4692-A9CD-386240CDC7E7}" srcId="{2FD4D6F2-121D-459F-B149-1FF8191F4944}" destId="{F326495F-C0E2-4604-85C9-854347D71CFC}" srcOrd="1" destOrd="0" parTransId="{6F54939D-D7F3-4857-BFE9-C5AAECA3AA64}" sibTransId="{59CAC511-BB90-4236-B370-1E9D9B3903AD}"/>
    <dgm:cxn modelId="{B920332B-5A96-4EC2-9171-A8DB734332F9}" type="presOf" srcId="{59CAC511-BB90-4236-B370-1E9D9B3903AD}" destId="{497734ED-86F6-47E0-A053-FB702EF2093A}" srcOrd="1" destOrd="0" presId="urn:microsoft.com/office/officeart/2005/8/layout/cycle7"/>
    <dgm:cxn modelId="{7B4C5F3F-18A2-43EE-A84F-8E7F0382B4C0}" type="presOf" srcId="{2FD4D6F2-121D-459F-B149-1FF8191F4944}" destId="{2DCEED4B-5301-4758-B906-FE853EC0CB9D}" srcOrd="0" destOrd="0" presId="urn:microsoft.com/office/officeart/2005/8/layout/cycle7"/>
    <dgm:cxn modelId="{79FD6F12-7A0C-415F-B212-79D27E43E600}" type="presOf" srcId="{59CAC511-BB90-4236-B370-1E9D9B3903AD}" destId="{A0448E15-FFB6-4331-9047-D9DA31F5E712}" srcOrd="0" destOrd="0" presId="urn:microsoft.com/office/officeart/2005/8/layout/cycle7"/>
    <dgm:cxn modelId="{F73DB35A-8F52-47F0-94A3-704D7877C323}" srcId="{2FD4D6F2-121D-459F-B149-1FF8191F4944}" destId="{724A80AA-EE00-426C-83D4-0C660B5872E7}" srcOrd="0" destOrd="0" parTransId="{30059DA9-9E09-48A7-8525-0D25645C2778}" sibTransId="{F9880E02-4289-4EAB-B372-8B579DAFD642}"/>
    <dgm:cxn modelId="{CA0828B4-2DA9-4A30-A9E2-B1850620FD8B}" type="presOf" srcId="{86666D3D-523F-4F84-AC0D-2128D15A117D}" destId="{EADE2883-B161-40EA-BDCE-9EE4B73187FA}" srcOrd="1" destOrd="0" presId="urn:microsoft.com/office/officeart/2005/8/layout/cycle7"/>
    <dgm:cxn modelId="{8DE19145-F4BC-4947-864C-1B8119EC3FF5}" type="presOf" srcId="{86666D3D-523F-4F84-AC0D-2128D15A117D}" destId="{2A40ACF5-B8D6-41EA-A88E-C8B6A58E673D}" srcOrd="0" destOrd="0" presId="urn:microsoft.com/office/officeart/2005/8/layout/cycle7"/>
    <dgm:cxn modelId="{703A65F9-6D52-4323-9619-3745456363D2}" type="presOf" srcId="{BBBE7C57-1D97-4481-81CC-D36889C09235}" destId="{17B42424-ADEB-44FD-9962-2DDE556D7BF3}" srcOrd="0" destOrd="0" presId="urn:microsoft.com/office/officeart/2005/8/layout/cycle7"/>
    <dgm:cxn modelId="{20E716DE-16E0-4B10-8E4B-293C3CD13234}" srcId="{2FD4D6F2-121D-459F-B149-1FF8191F4944}" destId="{97B1FDF9-B3ED-4B52-A151-E84C88C9AA8C}" srcOrd="2" destOrd="0" parTransId="{3ADD1523-E609-44B9-A053-BA08FCD7E855}" sibTransId="{BBBE7C57-1D97-4481-81CC-D36889C09235}"/>
    <dgm:cxn modelId="{913F1C04-A7A5-488F-8B6F-A7C53DB1FC1A}" type="presOf" srcId="{91D829A0-BA88-45F1-96D8-F9585551C06B}" destId="{1389FD77-4525-46D9-AE2E-C30E8CEDA2E1}" srcOrd="0" destOrd="0" presId="urn:microsoft.com/office/officeart/2005/8/layout/cycle7"/>
    <dgm:cxn modelId="{28298DA7-78E5-456B-AE18-D2C1B42148FB}" type="presOf" srcId="{F9880E02-4289-4EAB-B372-8B579DAFD642}" destId="{F2AECC19-2FB7-4883-8397-88E3A9E09E5F}" srcOrd="0" destOrd="0" presId="urn:microsoft.com/office/officeart/2005/8/layout/cycle7"/>
    <dgm:cxn modelId="{063670AD-33C8-4C8F-880A-4C78BC1782F5}" type="presOf" srcId="{F9880E02-4289-4EAB-B372-8B579DAFD642}" destId="{3A9E1A5F-91F0-4FF3-8DEF-183FCE874976}" srcOrd="1" destOrd="0" presId="urn:microsoft.com/office/officeart/2005/8/layout/cycle7"/>
    <dgm:cxn modelId="{4601AEF7-A392-4D1A-B862-5F05B69C84E0}" type="presOf" srcId="{97B1FDF9-B3ED-4B52-A151-E84C88C9AA8C}" destId="{CDBB7C6C-7ADC-4484-8EE3-13CF8D528AAA}" srcOrd="0" destOrd="0" presId="urn:microsoft.com/office/officeart/2005/8/layout/cycle7"/>
    <dgm:cxn modelId="{367447BD-CC1A-4D81-B86B-AC687FCF9382}" type="presOf" srcId="{724A80AA-EE00-426C-83D4-0C660B5872E7}" destId="{4E5CC290-0705-45EF-9455-6CDD4A9EEEE8}" srcOrd="0" destOrd="0" presId="urn:microsoft.com/office/officeart/2005/8/layout/cycle7"/>
    <dgm:cxn modelId="{5762025B-188D-4377-92F7-FD5BC99CF442}" srcId="{2FD4D6F2-121D-459F-B149-1FF8191F4944}" destId="{91D829A0-BA88-45F1-96D8-F9585551C06B}" srcOrd="3" destOrd="0" parTransId="{F200EC3D-CE3D-4707-A382-2A869101AD0B}" sibTransId="{86666D3D-523F-4F84-AC0D-2128D15A117D}"/>
    <dgm:cxn modelId="{DE7F059F-AAF5-4ED5-BFCE-64997837AB43}" type="presOf" srcId="{BBBE7C57-1D97-4481-81CC-D36889C09235}" destId="{9EAB2483-4651-4656-9DB8-F487F2A5AE82}" srcOrd="1" destOrd="0" presId="urn:microsoft.com/office/officeart/2005/8/layout/cycle7"/>
    <dgm:cxn modelId="{4572A28C-65B8-4320-AB45-895051AC5E49}" type="presParOf" srcId="{2DCEED4B-5301-4758-B906-FE853EC0CB9D}" destId="{4E5CC290-0705-45EF-9455-6CDD4A9EEEE8}" srcOrd="0" destOrd="0" presId="urn:microsoft.com/office/officeart/2005/8/layout/cycle7"/>
    <dgm:cxn modelId="{1E0F717F-C2BE-43F3-98A8-82EF4BF6ADDF}" type="presParOf" srcId="{2DCEED4B-5301-4758-B906-FE853EC0CB9D}" destId="{F2AECC19-2FB7-4883-8397-88E3A9E09E5F}" srcOrd="1" destOrd="0" presId="urn:microsoft.com/office/officeart/2005/8/layout/cycle7"/>
    <dgm:cxn modelId="{93037D39-E581-4206-9044-82361B1FC248}" type="presParOf" srcId="{F2AECC19-2FB7-4883-8397-88E3A9E09E5F}" destId="{3A9E1A5F-91F0-4FF3-8DEF-183FCE874976}" srcOrd="0" destOrd="0" presId="urn:microsoft.com/office/officeart/2005/8/layout/cycle7"/>
    <dgm:cxn modelId="{325ABB42-6870-4B27-A6B3-464B38426E66}" type="presParOf" srcId="{2DCEED4B-5301-4758-B906-FE853EC0CB9D}" destId="{5F50874F-1BD0-49D1-80DB-82D06E1EC2DD}" srcOrd="2" destOrd="0" presId="urn:microsoft.com/office/officeart/2005/8/layout/cycle7"/>
    <dgm:cxn modelId="{2A191FFB-A9D2-4A72-86EE-609428472E37}" type="presParOf" srcId="{2DCEED4B-5301-4758-B906-FE853EC0CB9D}" destId="{A0448E15-FFB6-4331-9047-D9DA31F5E712}" srcOrd="3" destOrd="0" presId="urn:microsoft.com/office/officeart/2005/8/layout/cycle7"/>
    <dgm:cxn modelId="{AABBD7FF-F961-49B6-9A26-FA8FC58EE627}" type="presParOf" srcId="{A0448E15-FFB6-4331-9047-D9DA31F5E712}" destId="{497734ED-86F6-47E0-A053-FB702EF2093A}" srcOrd="0" destOrd="0" presId="urn:microsoft.com/office/officeart/2005/8/layout/cycle7"/>
    <dgm:cxn modelId="{8850D6C6-B4A9-4415-A82E-389B83481E01}" type="presParOf" srcId="{2DCEED4B-5301-4758-B906-FE853EC0CB9D}" destId="{CDBB7C6C-7ADC-4484-8EE3-13CF8D528AAA}" srcOrd="4" destOrd="0" presId="urn:microsoft.com/office/officeart/2005/8/layout/cycle7"/>
    <dgm:cxn modelId="{BECEC762-1091-4E0C-9557-A39595B57C48}" type="presParOf" srcId="{2DCEED4B-5301-4758-B906-FE853EC0CB9D}" destId="{17B42424-ADEB-44FD-9962-2DDE556D7BF3}" srcOrd="5" destOrd="0" presId="urn:microsoft.com/office/officeart/2005/8/layout/cycle7"/>
    <dgm:cxn modelId="{7363CF13-E7FF-475F-BE66-2F128E8F4A5D}" type="presParOf" srcId="{17B42424-ADEB-44FD-9962-2DDE556D7BF3}" destId="{9EAB2483-4651-4656-9DB8-F487F2A5AE82}" srcOrd="0" destOrd="0" presId="urn:microsoft.com/office/officeart/2005/8/layout/cycle7"/>
    <dgm:cxn modelId="{31C4E1C7-7DAE-493E-B371-38445CA03487}" type="presParOf" srcId="{2DCEED4B-5301-4758-B906-FE853EC0CB9D}" destId="{1389FD77-4525-46D9-AE2E-C30E8CEDA2E1}" srcOrd="6" destOrd="0" presId="urn:microsoft.com/office/officeart/2005/8/layout/cycle7"/>
    <dgm:cxn modelId="{CF3E9A16-7BB1-4083-8C8D-E5C46D87B50E}" type="presParOf" srcId="{2DCEED4B-5301-4758-B906-FE853EC0CB9D}" destId="{2A40ACF5-B8D6-41EA-A88E-C8B6A58E673D}" srcOrd="7" destOrd="0" presId="urn:microsoft.com/office/officeart/2005/8/layout/cycle7"/>
    <dgm:cxn modelId="{C6F05042-39CA-42BC-B5EA-5BE4F8ABDEF2}" type="presParOf" srcId="{2A40ACF5-B8D6-41EA-A88E-C8B6A58E673D}" destId="{EADE2883-B161-40EA-BDCE-9EE4B73187F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361531-26EC-49FC-830F-EEDA200C247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B0EDEC-7511-4B86-ABF3-7A7DE8ABEC93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z="1600" b="1" dirty="0" smtClean="0"/>
            <a:t>Central office</a:t>
          </a:r>
          <a:br>
            <a:rPr lang="en-GB" sz="1600" b="1" dirty="0" smtClean="0"/>
          </a:br>
          <a:r>
            <a:rPr lang="en-GB" sz="1600" b="1" dirty="0" smtClean="0"/>
            <a:t> with platform</a:t>
          </a:r>
          <a:endParaRPr lang="en-US" sz="1600" b="1" dirty="0">
            <a:latin typeface="Trebuchet MS" pitchFamily="34" charset="0"/>
          </a:endParaRPr>
        </a:p>
      </dgm:t>
    </dgm:pt>
    <dgm:pt modelId="{A60517E9-9402-4B92-BF53-7352B398EDAF}" type="parTrans" cxnId="{61BF6F8A-500F-4698-91BC-7CC5E0CAF8FB}">
      <dgm:prSet/>
      <dgm:spPr/>
      <dgm:t>
        <a:bodyPr/>
        <a:lstStyle/>
        <a:p>
          <a:endParaRPr lang="en-US"/>
        </a:p>
      </dgm:t>
    </dgm:pt>
    <dgm:pt modelId="{67F3C252-1C16-417E-9E64-7BE90F2E7BBF}" type="sibTrans" cxnId="{61BF6F8A-500F-4698-91BC-7CC5E0CAF8FB}">
      <dgm:prSet/>
      <dgm:spPr/>
      <dgm:t>
        <a:bodyPr/>
        <a:lstStyle/>
        <a:p>
          <a:endParaRPr lang="en-US"/>
        </a:p>
      </dgm:t>
    </dgm:pt>
    <dgm:pt modelId="{8159E161-2391-44F0-8922-BB2342C514FB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77B3BF"/>
        </a:solidFill>
      </dgm:spPr>
      <dgm:t>
        <a:bodyPr/>
        <a:lstStyle/>
        <a:p>
          <a:r>
            <a:rPr lang="en-US" sz="1400" b="1" dirty="0" smtClean="0">
              <a:latin typeface="Trebuchet MS" pitchFamily="34" charset="0"/>
            </a:rPr>
            <a:t>National network</a:t>
          </a:r>
          <a:endParaRPr lang="en-US" sz="1400" b="1" dirty="0">
            <a:latin typeface="Trebuchet MS" pitchFamily="34" charset="0"/>
          </a:endParaRPr>
        </a:p>
      </dgm:t>
    </dgm:pt>
    <dgm:pt modelId="{08851633-975F-410D-BED7-ABBFAF2F1852}" type="parTrans" cxnId="{8522C289-EDDD-4E42-B68B-15529C731CB2}">
      <dgm:prSet/>
      <dgm:spPr>
        <a:ln w="38100">
          <a:solidFill>
            <a:srgbClr val="FBE323"/>
          </a:solidFill>
          <a:headEnd type="none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7A0E1F3F-04BB-494B-84A8-CB688FC60DF0}" type="sibTrans" cxnId="{8522C289-EDDD-4E42-B68B-15529C731CB2}">
      <dgm:prSet/>
      <dgm:spPr/>
      <dgm:t>
        <a:bodyPr/>
        <a:lstStyle/>
        <a:p>
          <a:endParaRPr lang="en-US"/>
        </a:p>
      </dgm:t>
    </dgm:pt>
    <dgm:pt modelId="{E29CD8ED-3A00-40B1-84DA-BD0C397DD2DC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80B15E"/>
        </a:solidFill>
      </dgm:spPr>
      <dgm:t>
        <a:bodyPr/>
        <a:lstStyle/>
        <a:p>
          <a:r>
            <a:rPr lang="en-US" sz="1400" b="1" dirty="0" smtClean="0">
              <a:latin typeface="Trebuchet MS" pitchFamily="34" charset="0"/>
            </a:rPr>
            <a:t>Domain specific network</a:t>
          </a:r>
          <a:endParaRPr lang="en-US" sz="1400" b="1" dirty="0">
            <a:latin typeface="Trebuchet MS" pitchFamily="34" charset="0"/>
          </a:endParaRPr>
        </a:p>
      </dgm:t>
    </dgm:pt>
    <dgm:pt modelId="{04137345-9C8C-4803-8634-C3BFD618A129}" type="parTrans" cxnId="{BB2D1455-147E-4AFC-A124-9C63422F414B}">
      <dgm:prSet/>
      <dgm:spPr>
        <a:ln w="38100">
          <a:solidFill>
            <a:srgbClr val="FBE323"/>
          </a:solidFill>
          <a:headEnd type="none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11F6ECB2-D601-4A39-BEEA-E5FA00CAE145}" type="sibTrans" cxnId="{BB2D1455-147E-4AFC-A124-9C63422F414B}">
      <dgm:prSet/>
      <dgm:spPr/>
      <dgm:t>
        <a:bodyPr/>
        <a:lstStyle/>
        <a:p>
          <a:endParaRPr lang="en-US"/>
        </a:p>
      </dgm:t>
    </dgm:pt>
    <dgm:pt modelId="{FCFD4532-30BF-473C-BB87-E913B0807F02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80B15E"/>
        </a:solidFill>
      </dgm:spPr>
      <dgm:t>
        <a:bodyPr/>
        <a:lstStyle/>
        <a:p>
          <a:r>
            <a:rPr lang="en-US" sz="1400" b="1" dirty="0" smtClean="0">
              <a:latin typeface="Trebuchet MS" pitchFamily="34" charset="0"/>
            </a:rPr>
            <a:t>Domain specific network</a:t>
          </a:r>
          <a:endParaRPr lang="en-US" sz="1400" b="1" dirty="0">
            <a:latin typeface="Trebuchet MS" pitchFamily="34" charset="0"/>
          </a:endParaRPr>
        </a:p>
      </dgm:t>
    </dgm:pt>
    <dgm:pt modelId="{9FBCC3D5-83B2-4585-ABDF-258C9C0766E4}" type="parTrans" cxnId="{ACC56609-70E1-4CB5-B54E-78E464866303}">
      <dgm:prSet/>
      <dgm:spPr>
        <a:ln w="38100">
          <a:solidFill>
            <a:srgbClr val="FBE323"/>
          </a:solidFill>
          <a:headEnd type="none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6A21049E-3A8C-4544-865D-E940D7F3B7F1}" type="sibTrans" cxnId="{ACC56609-70E1-4CB5-B54E-78E464866303}">
      <dgm:prSet/>
      <dgm:spPr/>
      <dgm:t>
        <a:bodyPr/>
        <a:lstStyle/>
        <a:p>
          <a:endParaRPr lang="en-US"/>
        </a:p>
      </dgm:t>
    </dgm:pt>
    <dgm:pt modelId="{585C3388-2F8C-4F26-B09B-6AC4D6C4199C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80B15E"/>
        </a:solidFill>
      </dgm:spPr>
      <dgm:t>
        <a:bodyPr/>
        <a:lstStyle/>
        <a:p>
          <a:r>
            <a:rPr lang="en-US" sz="1400" b="1" dirty="0" smtClean="0">
              <a:latin typeface="Trebuchet MS" pitchFamily="34" charset="0"/>
            </a:rPr>
            <a:t>Domain specific network</a:t>
          </a:r>
          <a:endParaRPr lang="en-US" sz="1400" b="1" dirty="0">
            <a:latin typeface="Trebuchet MS" pitchFamily="34" charset="0"/>
          </a:endParaRPr>
        </a:p>
      </dgm:t>
    </dgm:pt>
    <dgm:pt modelId="{1346A675-D053-4D95-A01E-65CEC8D79BE6}" type="parTrans" cxnId="{8E0ECC3D-249D-4AF2-B8FA-85FA4AD3A383}">
      <dgm:prSet/>
      <dgm:spPr>
        <a:ln w="38100">
          <a:solidFill>
            <a:srgbClr val="FBE323"/>
          </a:solidFill>
          <a:headEnd type="none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9B9678A7-B0C2-4C9C-B4ED-40EDF600D4FB}" type="sibTrans" cxnId="{8E0ECC3D-249D-4AF2-B8FA-85FA4AD3A383}">
      <dgm:prSet/>
      <dgm:spPr/>
      <dgm:t>
        <a:bodyPr/>
        <a:lstStyle/>
        <a:p>
          <a:endParaRPr lang="en-US"/>
        </a:p>
      </dgm:t>
    </dgm:pt>
    <dgm:pt modelId="{92715883-E716-4299-BC0C-61AAE34C27B6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77B3BF"/>
        </a:solidFill>
      </dgm:spPr>
      <dgm:t>
        <a:bodyPr/>
        <a:lstStyle/>
        <a:p>
          <a:r>
            <a:rPr lang="en-US" sz="1400" b="1" dirty="0" smtClean="0">
              <a:latin typeface="Trebuchet MS" pitchFamily="34" charset="0"/>
            </a:rPr>
            <a:t>National network</a:t>
          </a:r>
          <a:endParaRPr lang="en-US" sz="1400" b="1" dirty="0">
            <a:latin typeface="Trebuchet MS" pitchFamily="34" charset="0"/>
          </a:endParaRPr>
        </a:p>
      </dgm:t>
    </dgm:pt>
    <dgm:pt modelId="{D24C2E59-CD05-419C-BC20-DFC8320A3789}" type="parTrans" cxnId="{38F02513-DC02-48F8-AC3F-195EA2B5735E}">
      <dgm:prSet/>
      <dgm:spPr>
        <a:ln w="38100">
          <a:solidFill>
            <a:srgbClr val="FBE323"/>
          </a:solidFill>
          <a:headEnd type="none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55A90462-A5D6-427C-A226-257C640A3A69}" type="sibTrans" cxnId="{38F02513-DC02-48F8-AC3F-195EA2B5735E}">
      <dgm:prSet/>
      <dgm:spPr/>
      <dgm:t>
        <a:bodyPr/>
        <a:lstStyle/>
        <a:p>
          <a:endParaRPr lang="en-US"/>
        </a:p>
      </dgm:t>
    </dgm:pt>
    <dgm:pt modelId="{FAD0B30C-E638-46AD-815A-A67502FA6638}" type="pres">
      <dgm:prSet presAssocID="{3B361531-26EC-49FC-830F-EEDA200C247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C9A0FF-91E3-4D5B-B31A-FA11170027A3}" type="pres">
      <dgm:prSet presAssocID="{E2B0EDEC-7511-4B86-ABF3-7A7DE8ABEC93}" presName="centerShape" presStyleLbl="node0" presStyleIdx="0" presStyleCnt="1" custScaleX="122319" custScaleY="118624"/>
      <dgm:spPr/>
      <dgm:t>
        <a:bodyPr/>
        <a:lstStyle/>
        <a:p>
          <a:endParaRPr lang="en-US"/>
        </a:p>
      </dgm:t>
    </dgm:pt>
    <dgm:pt modelId="{7E5B7730-30A2-4768-B849-76EC877AC20B}" type="pres">
      <dgm:prSet presAssocID="{08851633-975F-410D-BED7-ABBFAF2F1852}" presName="Name9" presStyleLbl="parChTrans1D2" presStyleIdx="0" presStyleCnt="5"/>
      <dgm:spPr/>
      <dgm:t>
        <a:bodyPr/>
        <a:lstStyle/>
        <a:p>
          <a:endParaRPr lang="en-US"/>
        </a:p>
      </dgm:t>
    </dgm:pt>
    <dgm:pt modelId="{EA235037-D306-4942-8B4D-D1F2931B900E}" type="pres">
      <dgm:prSet presAssocID="{08851633-975F-410D-BED7-ABBFAF2F1852}" presName="connTx" presStyleLbl="parChTrans1D2" presStyleIdx="0" presStyleCnt="5"/>
      <dgm:spPr/>
      <dgm:t>
        <a:bodyPr/>
        <a:lstStyle/>
        <a:p>
          <a:endParaRPr lang="en-US"/>
        </a:p>
      </dgm:t>
    </dgm:pt>
    <dgm:pt modelId="{9C8D2AC2-85BC-4A26-A650-772E148D0ACF}" type="pres">
      <dgm:prSet presAssocID="{8159E161-2391-44F0-8922-BB2342C514F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821F61-1980-4E06-9BBF-B18975E3835F}" type="pres">
      <dgm:prSet presAssocID="{04137345-9C8C-4803-8634-C3BFD618A129}" presName="Name9" presStyleLbl="parChTrans1D2" presStyleIdx="1" presStyleCnt="5"/>
      <dgm:spPr/>
      <dgm:t>
        <a:bodyPr/>
        <a:lstStyle/>
        <a:p>
          <a:endParaRPr lang="en-US"/>
        </a:p>
      </dgm:t>
    </dgm:pt>
    <dgm:pt modelId="{01DEBE35-5CA9-4786-97D0-2A4B23C8147A}" type="pres">
      <dgm:prSet presAssocID="{04137345-9C8C-4803-8634-C3BFD618A129}" presName="connTx" presStyleLbl="parChTrans1D2" presStyleIdx="1" presStyleCnt="5"/>
      <dgm:spPr/>
      <dgm:t>
        <a:bodyPr/>
        <a:lstStyle/>
        <a:p>
          <a:endParaRPr lang="en-US"/>
        </a:p>
      </dgm:t>
    </dgm:pt>
    <dgm:pt modelId="{85260FB8-BC47-48FB-BAD0-6B8A2F0C25EB}" type="pres">
      <dgm:prSet presAssocID="{E29CD8ED-3A00-40B1-84DA-BD0C397DD2D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E22A33-A705-4DA8-BE7D-35BC2A257F4A}" type="pres">
      <dgm:prSet presAssocID="{9FBCC3D5-83B2-4585-ABDF-258C9C0766E4}" presName="Name9" presStyleLbl="parChTrans1D2" presStyleIdx="2" presStyleCnt="5"/>
      <dgm:spPr/>
      <dgm:t>
        <a:bodyPr/>
        <a:lstStyle/>
        <a:p>
          <a:endParaRPr lang="en-US"/>
        </a:p>
      </dgm:t>
    </dgm:pt>
    <dgm:pt modelId="{522984FD-F406-4BEF-BD56-9BDB0EAC7DA0}" type="pres">
      <dgm:prSet presAssocID="{9FBCC3D5-83B2-4585-ABDF-258C9C0766E4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068CA8D-BA2A-4870-8DD4-5B581D2BB0F1}" type="pres">
      <dgm:prSet presAssocID="{FCFD4532-30BF-473C-BB87-E913B0807F0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C9DDFE-6F59-42B0-A788-2AEAFCAA16D8}" type="pres">
      <dgm:prSet presAssocID="{D24C2E59-CD05-419C-BC20-DFC8320A3789}" presName="Name9" presStyleLbl="parChTrans1D2" presStyleIdx="3" presStyleCnt="5"/>
      <dgm:spPr/>
      <dgm:t>
        <a:bodyPr/>
        <a:lstStyle/>
        <a:p>
          <a:endParaRPr lang="en-US"/>
        </a:p>
      </dgm:t>
    </dgm:pt>
    <dgm:pt modelId="{13E215AD-1833-4505-8424-932A095A95DD}" type="pres">
      <dgm:prSet presAssocID="{D24C2E59-CD05-419C-BC20-DFC8320A3789}" presName="connTx" presStyleLbl="parChTrans1D2" presStyleIdx="3" presStyleCnt="5"/>
      <dgm:spPr/>
      <dgm:t>
        <a:bodyPr/>
        <a:lstStyle/>
        <a:p>
          <a:endParaRPr lang="en-US"/>
        </a:p>
      </dgm:t>
    </dgm:pt>
    <dgm:pt modelId="{5D71688D-1D6D-498B-BA9B-A5BE1AA9989E}" type="pres">
      <dgm:prSet presAssocID="{92715883-E716-4299-BC0C-61AAE34C27B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958A06-5280-45F3-B727-755F452C3E43}" type="pres">
      <dgm:prSet presAssocID="{1346A675-D053-4D95-A01E-65CEC8D79BE6}" presName="Name9" presStyleLbl="parChTrans1D2" presStyleIdx="4" presStyleCnt="5"/>
      <dgm:spPr/>
      <dgm:t>
        <a:bodyPr/>
        <a:lstStyle/>
        <a:p>
          <a:endParaRPr lang="en-US"/>
        </a:p>
      </dgm:t>
    </dgm:pt>
    <dgm:pt modelId="{252EA10D-7F80-46FC-8912-FE963E074479}" type="pres">
      <dgm:prSet presAssocID="{1346A675-D053-4D95-A01E-65CEC8D79BE6}" presName="connTx" presStyleLbl="parChTrans1D2" presStyleIdx="4" presStyleCnt="5"/>
      <dgm:spPr/>
      <dgm:t>
        <a:bodyPr/>
        <a:lstStyle/>
        <a:p>
          <a:endParaRPr lang="en-US"/>
        </a:p>
      </dgm:t>
    </dgm:pt>
    <dgm:pt modelId="{E105A81D-AB18-4A9E-8E21-B98D20EF1FF0}" type="pres">
      <dgm:prSet presAssocID="{585C3388-2F8C-4F26-B09B-6AC4D6C4199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B4F130-4003-415D-9877-2713824C7A0F}" type="presOf" srcId="{D24C2E59-CD05-419C-BC20-DFC8320A3789}" destId="{13E215AD-1833-4505-8424-932A095A95DD}" srcOrd="1" destOrd="0" presId="urn:microsoft.com/office/officeart/2005/8/layout/radial1"/>
    <dgm:cxn modelId="{61BF6F8A-500F-4698-91BC-7CC5E0CAF8FB}" srcId="{3B361531-26EC-49FC-830F-EEDA200C247A}" destId="{E2B0EDEC-7511-4B86-ABF3-7A7DE8ABEC93}" srcOrd="0" destOrd="0" parTransId="{A60517E9-9402-4B92-BF53-7352B398EDAF}" sibTransId="{67F3C252-1C16-417E-9E64-7BE90F2E7BBF}"/>
    <dgm:cxn modelId="{6D99D694-C113-4FD9-8682-C5F6291D5915}" type="presOf" srcId="{08851633-975F-410D-BED7-ABBFAF2F1852}" destId="{7E5B7730-30A2-4768-B849-76EC877AC20B}" srcOrd="0" destOrd="0" presId="urn:microsoft.com/office/officeart/2005/8/layout/radial1"/>
    <dgm:cxn modelId="{8522C289-EDDD-4E42-B68B-15529C731CB2}" srcId="{E2B0EDEC-7511-4B86-ABF3-7A7DE8ABEC93}" destId="{8159E161-2391-44F0-8922-BB2342C514FB}" srcOrd="0" destOrd="0" parTransId="{08851633-975F-410D-BED7-ABBFAF2F1852}" sibTransId="{7A0E1F3F-04BB-494B-84A8-CB688FC60DF0}"/>
    <dgm:cxn modelId="{B869DFC2-0B38-41BA-BFD2-552385420845}" type="presOf" srcId="{08851633-975F-410D-BED7-ABBFAF2F1852}" destId="{EA235037-D306-4942-8B4D-D1F2931B900E}" srcOrd="1" destOrd="0" presId="urn:microsoft.com/office/officeart/2005/8/layout/radial1"/>
    <dgm:cxn modelId="{CBCD4E8A-5900-4065-AD0C-18C8C83527AA}" type="presOf" srcId="{E29CD8ED-3A00-40B1-84DA-BD0C397DD2DC}" destId="{85260FB8-BC47-48FB-BAD0-6B8A2F0C25EB}" srcOrd="0" destOrd="0" presId="urn:microsoft.com/office/officeart/2005/8/layout/radial1"/>
    <dgm:cxn modelId="{8A45523D-41A7-415B-9C6D-93349C06DBA1}" type="presOf" srcId="{9FBCC3D5-83B2-4585-ABDF-258C9C0766E4}" destId="{522984FD-F406-4BEF-BD56-9BDB0EAC7DA0}" srcOrd="1" destOrd="0" presId="urn:microsoft.com/office/officeart/2005/8/layout/radial1"/>
    <dgm:cxn modelId="{6E2E9768-D84F-430D-B389-5DBCF54646EA}" type="presOf" srcId="{92715883-E716-4299-BC0C-61AAE34C27B6}" destId="{5D71688D-1D6D-498B-BA9B-A5BE1AA9989E}" srcOrd="0" destOrd="0" presId="urn:microsoft.com/office/officeart/2005/8/layout/radial1"/>
    <dgm:cxn modelId="{ACC56609-70E1-4CB5-B54E-78E464866303}" srcId="{E2B0EDEC-7511-4B86-ABF3-7A7DE8ABEC93}" destId="{FCFD4532-30BF-473C-BB87-E913B0807F02}" srcOrd="2" destOrd="0" parTransId="{9FBCC3D5-83B2-4585-ABDF-258C9C0766E4}" sibTransId="{6A21049E-3A8C-4544-865D-E940D7F3B7F1}"/>
    <dgm:cxn modelId="{BB2D1455-147E-4AFC-A124-9C63422F414B}" srcId="{E2B0EDEC-7511-4B86-ABF3-7A7DE8ABEC93}" destId="{E29CD8ED-3A00-40B1-84DA-BD0C397DD2DC}" srcOrd="1" destOrd="0" parTransId="{04137345-9C8C-4803-8634-C3BFD618A129}" sibTransId="{11F6ECB2-D601-4A39-BEEA-E5FA00CAE145}"/>
    <dgm:cxn modelId="{D8B54A40-7ADC-4593-A49F-F1924D360B60}" type="presOf" srcId="{1346A675-D053-4D95-A01E-65CEC8D79BE6}" destId="{252EA10D-7F80-46FC-8912-FE963E074479}" srcOrd="1" destOrd="0" presId="urn:microsoft.com/office/officeart/2005/8/layout/radial1"/>
    <dgm:cxn modelId="{38ADCF51-420E-46B8-97A5-6A9EF84B5733}" type="presOf" srcId="{FCFD4532-30BF-473C-BB87-E913B0807F02}" destId="{C068CA8D-BA2A-4870-8DD4-5B581D2BB0F1}" srcOrd="0" destOrd="0" presId="urn:microsoft.com/office/officeart/2005/8/layout/radial1"/>
    <dgm:cxn modelId="{897332B5-1EAF-4858-B8D7-C75EFB4E0EFC}" type="presOf" srcId="{9FBCC3D5-83B2-4585-ABDF-258C9C0766E4}" destId="{F6E22A33-A705-4DA8-BE7D-35BC2A257F4A}" srcOrd="0" destOrd="0" presId="urn:microsoft.com/office/officeart/2005/8/layout/radial1"/>
    <dgm:cxn modelId="{13523AB5-DEBA-4545-9228-0142B784F9F6}" type="presOf" srcId="{04137345-9C8C-4803-8634-C3BFD618A129}" destId="{0E821F61-1980-4E06-9BBF-B18975E3835F}" srcOrd="0" destOrd="0" presId="urn:microsoft.com/office/officeart/2005/8/layout/radial1"/>
    <dgm:cxn modelId="{3D78DB1D-19F7-4415-A16C-16B4567B3C42}" type="presOf" srcId="{8159E161-2391-44F0-8922-BB2342C514FB}" destId="{9C8D2AC2-85BC-4A26-A650-772E148D0ACF}" srcOrd="0" destOrd="0" presId="urn:microsoft.com/office/officeart/2005/8/layout/radial1"/>
    <dgm:cxn modelId="{8E0ECC3D-249D-4AF2-B8FA-85FA4AD3A383}" srcId="{E2B0EDEC-7511-4B86-ABF3-7A7DE8ABEC93}" destId="{585C3388-2F8C-4F26-B09B-6AC4D6C4199C}" srcOrd="4" destOrd="0" parTransId="{1346A675-D053-4D95-A01E-65CEC8D79BE6}" sibTransId="{9B9678A7-B0C2-4C9C-B4ED-40EDF600D4FB}"/>
    <dgm:cxn modelId="{74646DA9-63CB-4700-92FC-E5DDF6C28362}" type="presOf" srcId="{585C3388-2F8C-4F26-B09B-6AC4D6C4199C}" destId="{E105A81D-AB18-4A9E-8E21-B98D20EF1FF0}" srcOrd="0" destOrd="0" presId="urn:microsoft.com/office/officeart/2005/8/layout/radial1"/>
    <dgm:cxn modelId="{A18DE638-F399-46B2-B7D0-217988CFB808}" type="presOf" srcId="{D24C2E59-CD05-419C-BC20-DFC8320A3789}" destId="{F7C9DDFE-6F59-42B0-A788-2AEAFCAA16D8}" srcOrd="0" destOrd="0" presId="urn:microsoft.com/office/officeart/2005/8/layout/radial1"/>
    <dgm:cxn modelId="{945B2791-8FFD-4744-9106-DCC337C97020}" type="presOf" srcId="{04137345-9C8C-4803-8634-C3BFD618A129}" destId="{01DEBE35-5CA9-4786-97D0-2A4B23C8147A}" srcOrd="1" destOrd="0" presId="urn:microsoft.com/office/officeart/2005/8/layout/radial1"/>
    <dgm:cxn modelId="{5A612A71-53E9-43E0-902B-C57447719494}" type="presOf" srcId="{3B361531-26EC-49FC-830F-EEDA200C247A}" destId="{FAD0B30C-E638-46AD-815A-A67502FA6638}" srcOrd="0" destOrd="0" presId="urn:microsoft.com/office/officeart/2005/8/layout/radial1"/>
    <dgm:cxn modelId="{CD2BCD1F-9FB9-43BE-893F-79B7B0CA8BA1}" type="presOf" srcId="{E2B0EDEC-7511-4B86-ABF3-7A7DE8ABEC93}" destId="{FDC9A0FF-91E3-4D5B-B31A-FA11170027A3}" srcOrd="0" destOrd="0" presId="urn:microsoft.com/office/officeart/2005/8/layout/radial1"/>
    <dgm:cxn modelId="{38F02513-DC02-48F8-AC3F-195EA2B5735E}" srcId="{E2B0EDEC-7511-4B86-ABF3-7A7DE8ABEC93}" destId="{92715883-E716-4299-BC0C-61AAE34C27B6}" srcOrd="3" destOrd="0" parTransId="{D24C2E59-CD05-419C-BC20-DFC8320A3789}" sibTransId="{55A90462-A5D6-427C-A226-257C640A3A69}"/>
    <dgm:cxn modelId="{476E5838-D892-414E-B4C5-41175B1F9CD7}" type="presOf" srcId="{1346A675-D053-4D95-A01E-65CEC8D79BE6}" destId="{EC958A06-5280-45F3-B727-755F452C3E43}" srcOrd="0" destOrd="0" presId="urn:microsoft.com/office/officeart/2005/8/layout/radial1"/>
    <dgm:cxn modelId="{93E64D29-726C-470C-BEEF-21D8A1F828D4}" type="presParOf" srcId="{FAD0B30C-E638-46AD-815A-A67502FA6638}" destId="{FDC9A0FF-91E3-4D5B-B31A-FA11170027A3}" srcOrd="0" destOrd="0" presId="urn:microsoft.com/office/officeart/2005/8/layout/radial1"/>
    <dgm:cxn modelId="{6F3BD943-07F1-4AE7-B016-D3AF2C72A1AA}" type="presParOf" srcId="{FAD0B30C-E638-46AD-815A-A67502FA6638}" destId="{7E5B7730-30A2-4768-B849-76EC877AC20B}" srcOrd="1" destOrd="0" presId="urn:microsoft.com/office/officeart/2005/8/layout/radial1"/>
    <dgm:cxn modelId="{052BF165-A685-4D34-B647-750F08AA5CC8}" type="presParOf" srcId="{7E5B7730-30A2-4768-B849-76EC877AC20B}" destId="{EA235037-D306-4942-8B4D-D1F2931B900E}" srcOrd="0" destOrd="0" presId="urn:microsoft.com/office/officeart/2005/8/layout/radial1"/>
    <dgm:cxn modelId="{7E692ACF-E4F0-4754-9390-591356662797}" type="presParOf" srcId="{FAD0B30C-E638-46AD-815A-A67502FA6638}" destId="{9C8D2AC2-85BC-4A26-A650-772E148D0ACF}" srcOrd="2" destOrd="0" presId="urn:microsoft.com/office/officeart/2005/8/layout/radial1"/>
    <dgm:cxn modelId="{32332725-EBB2-4A5B-8351-A69351493521}" type="presParOf" srcId="{FAD0B30C-E638-46AD-815A-A67502FA6638}" destId="{0E821F61-1980-4E06-9BBF-B18975E3835F}" srcOrd="3" destOrd="0" presId="urn:microsoft.com/office/officeart/2005/8/layout/radial1"/>
    <dgm:cxn modelId="{096B4085-B750-438F-9245-B7F4B0BD98BB}" type="presParOf" srcId="{0E821F61-1980-4E06-9BBF-B18975E3835F}" destId="{01DEBE35-5CA9-4786-97D0-2A4B23C8147A}" srcOrd="0" destOrd="0" presId="urn:microsoft.com/office/officeart/2005/8/layout/radial1"/>
    <dgm:cxn modelId="{FC41F581-921B-4E10-9F3A-7FECC4405863}" type="presParOf" srcId="{FAD0B30C-E638-46AD-815A-A67502FA6638}" destId="{85260FB8-BC47-48FB-BAD0-6B8A2F0C25EB}" srcOrd="4" destOrd="0" presId="urn:microsoft.com/office/officeart/2005/8/layout/radial1"/>
    <dgm:cxn modelId="{5098AF31-98F8-4F1C-B968-FFE42D5BD54F}" type="presParOf" srcId="{FAD0B30C-E638-46AD-815A-A67502FA6638}" destId="{F6E22A33-A705-4DA8-BE7D-35BC2A257F4A}" srcOrd="5" destOrd="0" presId="urn:microsoft.com/office/officeart/2005/8/layout/radial1"/>
    <dgm:cxn modelId="{060045F2-AB37-4395-939F-506DBAB0E722}" type="presParOf" srcId="{F6E22A33-A705-4DA8-BE7D-35BC2A257F4A}" destId="{522984FD-F406-4BEF-BD56-9BDB0EAC7DA0}" srcOrd="0" destOrd="0" presId="urn:microsoft.com/office/officeart/2005/8/layout/radial1"/>
    <dgm:cxn modelId="{FA132C78-8615-4163-8962-EE2E65AE60E4}" type="presParOf" srcId="{FAD0B30C-E638-46AD-815A-A67502FA6638}" destId="{C068CA8D-BA2A-4870-8DD4-5B581D2BB0F1}" srcOrd="6" destOrd="0" presId="urn:microsoft.com/office/officeart/2005/8/layout/radial1"/>
    <dgm:cxn modelId="{705C4B81-2836-4589-B7C4-31B0469E35FA}" type="presParOf" srcId="{FAD0B30C-E638-46AD-815A-A67502FA6638}" destId="{F7C9DDFE-6F59-42B0-A788-2AEAFCAA16D8}" srcOrd="7" destOrd="0" presId="urn:microsoft.com/office/officeart/2005/8/layout/radial1"/>
    <dgm:cxn modelId="{A1EEFA37-471D-448A-A44D-16CA28C9C552}" type="presParOf" srcId="{F7C9DDFE-6F59-42B0-A788-2AEAFCAA16D8}" destId="{13E215AD-1833-4505-8424-932A095A95DD}" srcOrd="0" destOrd="0" presId="urn:microsoft.com/office/officeart/2005/8/layout/radial1"/>
    <dgm:cxn modelId="{52602116-48BC-4EC6-A34A-650A9C0DDF20}" type="presParOf" srcId="{FAD0B30C-E638-46AD-815A-A67502FA6638}" destId="{5D71688D-1D6D-498B-BA9B-A5BE1AA9989E}" srcOrd="8" destOrd="0" presId="urn:microsoft.com/office/officeart/2005/8/layout/radial1"/>
    <dgm:cxn modelId="{9CD7E671-F7CE-44D6-9898-767AC6337D59}" type="presParOf" srcId="{FAD0B30C-E638-46AD-815A-A67502FA6638}" destId="{EC958A06-5280-45F3-B727-755F452C3E43}" srcOrd="9" destOrd="0" presId="urn:microsoft.com/office/officeart/2005/8/layout/radial1"/>
    <dgm:cxn modelId="{5335EC36-22A4-43DB-822B-67EA537CEFFF}" type="presParOf" srcId="{EC958A06-5280-45F3-B727-755F452C3E43}" destId="{252EA10D-7F80-46FC-8912-FE963E074479}" srcOrd="0" destOrd="0" presId="urn:microsoft.com/office/officeart/2005/8/layout/radial1"/>
    <dgm:cxn modelId="{4AED5652-4FE8-431A-A275-A31226342E85}" type="presParOf" srcId="{FAD0B30C-E638-46AD-815A-A67502FA6638}" destId="{E105A81D-AB18-4A9E-8E21-B98D20EF1FF0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5CC290-0705-45EF-9455-6CDD4A9EEEE8}">
      <dsp:nvSpPr>
        <dsp:cNvPr id="0" name=""/>
        <dsp:cNvSpPr/>
      </dsp:nvSpPr>
      <dsp:spPr>
        <a:xfrm>
          <a:off x="2831167" y="-341745"/>
          <a:ext cx="2567265" cy="1547713"/>
        </a:xfrm>
        <a:prstGeom prst="roundRect">
          <a:avLst>
            <a:gd name="adj" fmla="val 10000"/>
          </a:avLst>
        </a:prstGeom>
        <a:solidFill>
          <a:srgbClr val="90B85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en-US" sz="2400" b="1" kern="1200" dirty="0" smtClean="0">
              <a:solidFill>
                <a:schemeClr val="bg1"/>
              </a:solidFill>
              <a:latin typeface="Trebuchet MS" panose="020B0603020202020204" pitchFamily="34" charset="0"/>
            </a:rPr>
            <a:t>Enable top-level research 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2876498" y="-296414"/>
        <a:ext cx="2476603" cy="1457051"/>
      </dsp:txXfrm>
    </dsp:sp>
    <dsp:sp modelId="{F2AECC19-2FB7-4883-8397-88E3A9E09E5F}">
      <dsp:nvSpPr>
        <dsp:cNvPr id="0" name=""/>
        <dsp:cNvSpPr/>
      </dsp:nvSpPr>
      <dsp:spPr>
        <a:xfrm rot="1846687">
          <a:off x="5476800" y="1062389"/>
          <a:ext cx="111810" cy="301678"/>
        </a:xfrm>
        <a:prstGeom prst="left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510343" y="1122725"/>
        <a:ext cx="44724" cy="181006"/>
      </dsp:txXfrm>
    </dsp:sp>
    <dsp:sp modelId="{5F50874F-1BD0-49D1-80DB-82D06E1EC2DD}">
      <dsp:nvSpPr>
        <dsp:cNvPr id="0" name=""/>
        <dsp:cNvSpPr/>
      </dsp:nvSpPr>
      <dsp:spPr>
        <a:xfrm>
          <a:off x="5662334" y="1344503"/>
          <a:ext cx="2567265" cy="1547713"/>
        </a:xfrm>
        <a:prstGeom prst="roundRect">
          <a:avLst>
            <a:gd name="adj" fmla="val 10000"/>
          </a:avLst>
        </a:prstGeom>
        <a:solidFill>
          <a:srgbClr val="005CA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en-US" sz="2400" b="1" kern="1200" dirty="0" smtClean="0">
              <a:solidFill>
                <a:schemeClr val="bg1"/>
              </a:solidFill>
              <a:latin typeface="Trebuchet MS" panose="020B0603020202020204" pitchFamily="34" charset="0"/>
            </a:rPr>
            <a:t>Improve public health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5707665" y="1389834"/>
        <a:ext cx="2476603" cy="1457051"/>
      </dsp:txXfrm>
    </dsp:sp>
    <dsp:sp modelId="{A0448E15-FFB6-4331-9047-D9DA31F5E712}">
      <dsp:nvSpPr>
        <dsp:cNvPr id="0" name=""/>
        <dsp:cNvSpPr/>
      </dsp:nvSpPr>
      <dsp:spPr>
        <a:xfrm rot="8984913">
          <a:off x="5495861" y="2780641"/>
          <a:ext cx="111810" cy="301678"/>
        </a:xfrm>
        <a:prstGeom prst="left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5529404" y="2840977"/>
        <a:ext cx="44724" cy="181006"/>
      </dsp:txXfrm>
    </dsp:sp>
    <dsp:sp modelId="{CDBB7C6C-7ADC-4484-8EE3-13CF8D528AAA}">
      <dsp:nvSpPr>
        <dsp:cNvPr id="0" name=""/>
        <dsp:cNvSpPr/>
      </dsp:nvSpPr>
      <dsp:spPr>
        <a:xfrm>
          <a:off x="2873934" y="2970745"/>
          <a:ext cx="2567265" cy="1547713"/>
        </a:xfrm>
        <a:prstGeom prst="roundRect">
          <a:avLst>
            <a:gd name="adj" fmla="val 10000"/>
          </a:avLst>
        </a:prstGeom>
        <a:solidFill>
          <a:srgbClr val="90B85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en-US" sz="2400" b="1" kern="1200" dirty="0" smtClean="0">
              <a:solidFill>
                <a:schemeClr val="bg1"/>
              </a:solidFill>
              <a:latin typeface="Trebuchet MS" panose="020B0603020202020204" pitchFamily="34" charset="0"/>
            </a:rPr>
            <a:t>Support evidence informed policy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2919265" y="3016076"/>
        <a:ext cx="2476603" cy="1457051"/>
      </dsp:txXfrm>
    </dsp:sp>
    <dsp:sp modelId="{17B42424-ADEB-44FD-9962-2DDE556D7BF3}">
      <dsp:nvSpPr>
        <dsp:cNvPr id="0" name=""/>
        <dsp:cNvSpPr/>
      </dsp:nvSpPr>
      <dsp:spPr>
        <a:xfrm rot="12751653">
          <a:off x="2778224" y="2686257"/>
          <a:ext cx="111810" cy="301678"/>
        </a:xfrm>
        <a:prstGeom prst="left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2811767" y="2746593"/>
        <a:ext cx="44724" cy="181006"/>
      </dsp:txXfrm>
    </dsp:sp>
    <dsp:sp modelId="{1389FD77-4525-46D9-AE2E-C30E8CEDA2E1}">
      <dsp:nvSpPr>
        <dsp:cNvPr id="0" name=""/>
        <dsp:cNvSpPr/>
      </dsp:nvSpPr>
      <dsp:spPr>
        <a:xfrm>
          <a:off x="222414" y="1279748"/>
          <a:ext cx="2567265" cy="1547713"/>
        </a:xfrm>
        <a:prstGeom prst="roundRect">
          <a:avLst>
            <a:gd name="adj" fmla="val 10000"/>
          </a:avLst>
        </a:prstGeom>
        <a:solidFill>
          <a:srgbClr val="8AC1C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en-US" sz="2400" b="1" kern="1200" dirty="0" smtClean="0">
              <a:solidFill>
                <a:schemeClr val="bg1"/>
              </a:solidFill>
              <a:latin typeface="Trebuchet MS" panose="020B0603020202020204" pitchFamily="34" charset="0"/>
            </a:rPr>
            <a:t>Connect networks 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267745" y="1325079"/>
        <a:ext cx="2476603" cy="1457051"/>
      </dsp:txXfrm>
    </dsp:sp>
    <dsp:sp modelId="{2A40ACF5-B8D6-41EA-A88E-C8B6A58E673D}">
      <dsp:nvSpPr>
        <dsp:cNvPr id="0" name=""/>
        <dsp:cNvSpPr/>
      </dsp:nvSpPr>
      <dsp:spPr>
        <a:xfrm rot="19688196">
          <a:off x="2756840" y="1030011"/>
          <a:ext cx="111810" cy="301678"/>
        </a:xfrm>
        <a:prstGeom prst="left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790383" y="1090347"/>
        <a:ext cx="44724" cy="1810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C9A0FF-91E3-4D5B-B31A-FA11170027A3}">
      <dsp:nvSpPr>
        <dsp:cNvPr id="0" name=""/>
        <dsp:cNvSpPr/>
      </dsp:nvSpPr>
      <dsp:spPr>
        <a:xfrm>
          <a:off x="2072992" y="1431954"/>
          <a:ext cx="1433248" cy="1389952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Central office</a:t>
          </a:r>
          <a:br>
            <a:rPr lang="en-GB" sz="1600" b="1" kern="1200" dirty="0" smtClean="0"/>
          </a:br>
          <a:r>
            <a:rPr lang="en-GB" sz="1600" b="1" kern="1200" dirty="0" smtClean="0"/>
            <a:t> with platform</a:t>
          </a:r>
          <a:endParaRPr lang="en-US" sz="1600" b="1" kern="1200" dirty="0">
            <a:latin typeface="Trebuchet MS" pitchFamily="34" charset="0"/>
          </a:endParaRPr>
        </a:p>
      </dsp:txBody>
      <dsp:txXfrm>
        <a:off x="2282886" y="1635508"/>
        <a:ext cx="1013460" cy="982844"/>
      </dsp:txXfrm>
    </dsp:sp>
    <dsp:sp modelId="{7E5B7730-30A2-4768-B849-76EC877AC20B}">
      <dsp:nvSpPr>
        <dsp:cNvPr id="0" name=""/>
        <dsp:cNvSpPr/>
      </dsp:nvSpPr>
      <dsp:spPr>
        <a:xfrm rot="16200000">
          <a:off x="2666980" y="1290416"/>
          <a:ext cx="245272" cy="37802"/>
        </a:xfrm>
        <a:custGeom>
          <a:avLst/>
          <a:gdLst/>
          <a:ahLst/>
          <a:cxnLst/>
          <a:rect l="0" t="0" r="0" b="0"/>
          <a:pathLst>
            <a:path>
              <a:moveTo>
                <a:pt x="0" y="18901"/>
              </a:moveTo>
              <a:lnTo>
                <a:pt x="245272" y="18901"/>
              </a:lnTo>
            </a:path>
          </a:pathLst>
        </a:custGeom>
        <a:noFill/>
        <a:ln w="38100" cap="flat" cmpd="sng" algn="ctr">
          <a:solidFill>
            <a:srgbClr val="FBE323"/>
          </a:solidFill>
          <a:prstDash val="solid"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83485" y="1303186"/>
        <a:ext cx="12263" cy="12263"/>
      </dsp:txXfrm>
    </dsp:sp>
    <dsp:sp modelId="{9C8D2AC2-85BC-4A26-A650-772E148D0ACF}">
      <dsp:nvSpPr>
        <dsp:cNvPr id="0" name=""/>
        <dsp:cNvSpPr/>
      </dsp:nvSpPr>
      <dsp:spPr>
        <a:xfrm>
          <a:off x="2203752" y="14951"/>
          <a:ext cx="1171729" cy="1171729"/>
        </a:xfrm>
        <a:prstGeom prst="ellipse">
          <a:avLst/>
        </a:prstGeom>
        <a:solidFill>
          <a:srgbClr val="77B3B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Trebuchet MS" pitchFamily="34" charset="0"/>
            </a:rPr>
            <a:t>National network</a:t>
          </a:r>
          <a:endParaRPr lang="en-US" sz="1400" b="1" kern="1200" dirty="0">
            <a:latin typeface="Trebuchet MS" pitchFamily="34" charset="0"/>
          </a:endParaRPr>
        </a:p>
      </dsp:txBody>
      <dsp:txXfrm>
        <a:off x="2375348" y="186547"/>
        <a:ext cx="828537" cy="828537"/>
      </dsp:txXfrm>
    </dsp:sp>
    <dsp:sp modelId="{0E821F61-1980-4E06-9BBF-B18975E3835F}">
      <dsp:nvSpPr>
        <dsp:cNvPr id="0" name=""/>
        <dsp:cNvSpPr/>
      </dsp:nvSpPr>
      <dsp:spPr>
        <a:xfrm rot="20520000">
          <a:off x="3463592" y="1852361"/>
          <a:ext cx="225780" cy="37802"/>
        </a:xfrm>
        <a:custGeom>
          <a:avLst/>
          <a:gdLst/>
          <a:ahLst/>
          <a:cxnLst/>
          <a:rect l="0" t="0" r="0" b="0"/>
          <a:pathLst>
            <a:path>
              <a:moveTo>
                <a:pt x="0" y="18901"/>
              </a:moveTo>
              <a:lnTo>
                <a:pt x="225780" y="18901"/>
              </a:lnTo>
            </a:path>
          </a:pathLst>
        </a:custGeom>
        <a:noFill/>
        <a:ln w="38100" cap="flat" cmpd="sng" algn="ctr">
          <a:solidFill>
            <a:srgbClr val="FBE323"/>
          </a:solidFill>
          <a:prstDash val="solid"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570837" y="1865618"/>
        <a:ext cx="11289" cy="11289"/>
      </dsp:txXfrm>
    </dsp:sp>
    <dsp:sp modelId="{85260FB8-BC47-48FB-BAD0-6B8A2F0C25EB}">
      <dsp:nvSpPr>
        <dsp:cNvPr id="0" name=""/>
        <dsp:cNvSpPr/>
      </dsp:nvSpPr>
      <dsp:spPr>
        <a:xfrm>
          <a:off x="3655172" y="1069470"/>
          <a:ext cx="1171729" cy="1171729"/>
        </a:xfrm>
        <a:prstGeom prst="ellipse">
          <a:avLst/>
        </a:prstGeom>
        <a:solidFill>
          <a:srgbClr val="80B15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Trebuchet MS" pitchFamily="34" charset="0"/>
            </a:rPr>
            <a:t>Domain specific network</a:t>
          </a:r>
          <a:endParaRPr lang="en-US" sz="1400" b="1" kern="1200" dirty="0">
            <a:latin typeface="Trebuchet MS" pitchFamily="34" charset="0"/>
          </a:endParaRPr>
        </a:p>
      </dsp:txBody>
      <dsp:txXfrm>
        <a:off x="3826768" y="1241066"/>
        <a:ext cx="828537" cy="828537"/>
      </dsp:txXfrm>
    </dsp:sp>
    <dsp:sp modelId="{F6E22A33-A705-4DA8-BE7D-35BC2A257F4A}">
      <dsp:nvSpPr>
        <dsp:cNvPr id="0" name=""/>
        <dsp:cNvSpPr/>
      </dsp:nvSpPr>
      <dsp:spPr>
        <a:xfrm rot="3240000">
          <a:off x="3153321" y="2772427"/>
          <a:ext cx="238017" cy="37802"/>
        </a:xfrm>
        <a:custGeom>
          <a:avLst/>
          <a:gdLst/>
          <a:ahLst/>
          <a:cxnLst/>
          <a:rect l="0" t="0" r="0" b="0"/>
          <a:pathLst>
            <a:path>
              <a:moveTo>
                <a:pt x="0" y="18901"/>
              </a:moveTo>
              <a:lnTo>
                <a:pt x="238017" y="18901"/>
              </a:lnTo>
            </a:path>
          </a:pathLst>
        </a:custGeom>
        <a:noFill/>
        <a:ln w="38100" cap="flat" cmpd="sng" algn="ctr">
          <a:solidFill>
            <a:srgbClr val="FBE323"/>
          </a:solidFill>
          <a:prstDash val="solid"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66379" y="2785378"/>
        <a:ext cx="11900" cy="11900"/>
      </dsp:txXfrm>
    </dsp:sp>
    <dsp:sp modelId="{C068CA8D-BA2A-4870-8DD4-5B581D2BB0F1}">
      <dsp:nvSpPr>
        <dsp:cNvPr id="0" name=""/>
        <dsp:cNvSpPr/>
      </dsp:nvSpPr>
      <dsp:spPr>
        <a:xfrm>
          <a:off x="3100779" y="2775718"/>
          <a:ext cx="1171729" cy="1171729"/>
        </a:xfrm>
        <a:prstGeom prst="ellipse">
          <a:avLst/>
        </a:prstGeom>
        <a:solidFill>
          <a:srgbClr val="80B15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Trebuchet MS" pitchFamily="34" charset="0"/>
            </a:rPr>
            <a:t>Domain specific network</a:t>
          </a:r>
          <a:endParaRPr lang="en-US" sz="1400" b="1" kern="1200" dirty="0">
            <a:latin typeface="Trebuchet MS" pitchFamily="34" charset="0"/>
          </a:endParaRPr>
        </a:p>
      </dsp:txBody>
      <dsp:txXfrm>
        <a:off x="3272375" y="2947314"/>
        <a:ext cx="828537" cy="828537"/>
      </dsp:txXfrm>
    </dsp:sp>
    <dsp:sp modelId="{F7C9DDFE-6F59-42B0-A788-2AEAFCAA16D8}">
      <dsp:nvSpPr>
        <dsp:cNvPr id="0" name=""/>
        <dsp:cNvSpPr/>
      </dsp:nvSpPr>
      <dsp:spPr>
        <a:xfrm rot="7560000">
          <a:off x="2187895" y="2772427"/>
          <a:ext cx="238017" cy="37802"/>
        </a:xfrm>
        <a:custGeom>
          <a:avLst/>
          <a:gdLst/>
          <a:ahLst/>
          <a:cxnLst/>
          <a:rect l="0" t="0" r="0" b="0"/>
          <a:pathLst>
            <a:path>
              <a:moveTo>
                <a:pt x="0" y="18901"/>
              </a:moveTo>
              <a:lnTo>
                <a:pt x="238017" y="18901"/>
              </a:lnTo>
            </a:path>
          </a:pathLst>
        </a:custGeom>
        <a:noFill/>
        <a:ln w="38100" cap="flat" cmpd="sng" algn="ctr">
          <a:solidFill>
            <a:srgbClr val="FBE323"/>
          </a:solidFill>
          <a:prstDash val="solid"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00953" y="2785378"/>
        <a:ext cx="11900" cy="11900"/>
      </dsp:txXfrm>
    </dsp:sp>
    <dsp:sp modelId="{5D71688D-1D6D-498B-BA9B-A5BE1AA9989E}">
      <dsp:nvSpPr>
        <dsp:cNvPr id="0" name=""/>
        <dsp:cNvSpPr/>
      </dsp:nvSpPr>
      <dsp:spPr>
        <a:xfrm>
          <a:off x="1306724" y="2775718"/>
          <a:ext cx="1171729" cy="1171729"/>
        </a:xfrm>
        <a:prstGeom prst="ellipse">
          <a:avLst/>
        </a:prstGeom>
        <a:solidFill>
          <a:srgbClr val="77B3B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Trebuchet MS" pitchFamily="34" charset="0"/>
            </a:rPr>
            <a:t>National network</a:t>
          </a:r>
          <a:endParaRPr lang="en-US" sz="1400" b="1" kern="1200" dirty="0">
            <a:latin typeface="Trebuchet MS" pitchFamily="34" charset="0"/>
          </a:endParaRPr>
        </a:p>
      </dsp:txBody>
      <dsp:txXfrm>
        <a:off x="1478320" y="2947314"/>
        <a:ext cx="828537" cy="828537"/>
      </dsp:txXfrm>
    </dsp:sp>
    <dsp:sp modelId="{EC958A06-5280-45F3-B727-755F452C3E43}">
      <dsp:nvSpPr>
        <dsp:cNvPr id="0" name=""/>
        <dsp:cNvSpPr/>
      </dsp:nvSpPr>
      <dsp:spPr>
        <a:xfrm rot="11880000">
          <a:off x="1889861" y="1852361"/>
          <a:ext cx="225780" cy="37802"/>
        </a:xfrm>
        <a:custGeom>
          <a:avLst/>
          <a:gdLst/>
          <a:ahLst/>
          <a:cxnLst/>
          <a:rect l="0" t="0" r="0" b="0"/>
          <a:pathLst>
            <a:path>
              <a:moveTo>
                <a:pt x="0" y="18901"/>
              </a:moveTo>
              <a:lnTo>
                <a:pt x="225780" y="18901"/>
              </a:lnTo>
            </a:path>
          </a:pathLst>
        </a:custGeom>
        <a:noFill/>
        <a:ln w="38100" cap="flat" cmpd="sng" algn="ctr">
          <a:solidFill>
            <a:srgbClr val="FBE323"/>
          </a:solidFill>
          <a:prstDash val="solid"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997107" y="1865618"/>
        <a:ext cx="11289" cy="11289"/>
      </dsp:txXfrm>
    </dsp:sp>
    <dsp:sp modelId="{E105A81D-AB18-4A9E-8E21-B98D20EF1FF0}">
      <dsp:nvSpPr>
        <dsp:cNvPr id="0" name=""/>
        <dsp:cNvSpPr/>
      </dsp:nvSpPr>
      <dsp:spPr>
        <a:xfrm>
          <a:off x="752331" y="1069470"/>
          <a:ext cx="1171729" cy="1171729"/>
        </a:xfrm>
        <a:prstGeom prst="ellipse">
          <a:avLst/>
        </a:prstGeom>
        <a:solidFill>
          <a:srgbClr val="80B15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Trebuchet MS" pitchFamily="34" charset="0"/>
            </a:rPr>
            <a:t>Domain specific network</a:t>
          </a:r>
          <a:endParaRPr lang="en-US" sz="1400" b="1" kern="1200" dirty="0">
            <a:latin typeface="Trebuchet MS" pitchFamily="34" charset="0"/>
          </a:endParaRPr>
        </a:p>
      </dsp:txBody>
      <dsp:txXfrm>
        <a:off x="923927" y="1241066"/>
        <a:ext cx="828537" cy="8285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720B9-BBB0-44BF-A3FE-1AEABCD7552C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F80AC-A704-45B0-BA80-07A57D873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712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D4125-A9DD-44A3-AF19-AB104D4C6DCC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BD3F6-36CF-44DB-B9C3-EEE6E2A8A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34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Setting out an improved EU health information system infrastructure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BD3F6-36CF-44DB-B9C3-EEE6E2A8A21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3718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31D85-282B-4C97-8C21-5753832E670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0767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+mj-lt"/>
              <a:buNone/>
            </a:pPr>
            <a:endParaRPr lang="en-GB" alt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0D83A2B3-0643-44FB-8192-7E30923F83DC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1616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35BD1-CD82-4683-A5D1-DECD95F543CD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4700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The Health</a:t>
            </a:r>
            <a:r>
              <a:rPr lang="en-GB" baseline="0" noProof="0" dirty="0" smtClean="0"/>
              <a:t> Information Research Infrastructure is about connecting networks in health information and overcome fragmentation to enable top-level research for better evidence more intelligence to support evidence informed policy with the overarching aim to improve public health (population health and health care system)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BD3F6-36CF-44DB-B9C3-EEE6E2A8A21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939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Tools </a:t>
            </a:r>
            <a:r>
              <a:rPr lang="nl-BE" dirty="0" err="1" smtClean="0"/>
              <a:t>that</a:t>
            </a:r>
            <a:r>
              <a:rPr lang="nl-BE" dirty="0" smtClean="0"/>
              <a:t> we are putting </a:t>
            </a:r>
            <a:r>
              <a:rPr lang="nl-BE" dirty="0" err="1" smtClean="0"/>
              <a:t>toegther</a:t>
            </a:r>
            <a:r>
              <a:rPr lang="nl-BE" baseline="0" dirty="0" smtClean="0"/>
              <a:t> </a:t>
            </a:r>
            <a:r>
              <a:rPr lang="nl-BE" baseline="0" dirty="0" err="1" smtClean="0"/>
              <a:t>to</a:t>
            </a:r>
            <a:r>
              <a:rPr lang="nl-BE" baseline="0" dirty="0" smtClean="0"/>
              <a:t> </a:t>
            </a:r>
            <a:r>
              <a:rPr lang="nl-BE" baseline="0" dirty="0" err="1" smtClean="0"/>
              <a:t>answer</a:t>
            </a:r>
            <a:r>
              <a:rPr lang="nl-BE" baseline="0" dirty="0" smtClean="0"/>
              <a:t> </a:t>
            </a:r>
            <a:r>
              <a:rPr lang="nl-BE" baseline="0" dirty="0" err="1" smtClean="0"/>
              <a:t>your</a:t>
            </a:r>
            <a:r>
              <a:rPr lang="nl-BE" baseline="0" dirty="0" smtClean="0"/>
              <a:t> </a:t>
            </a:r>
            <a:r>
              <a:rPr lang="nl-BE" baseline="0" dirty="0" err="1" smtClean="0"/>
              <a:t>questions</a:t>
            </a:r>
            <a:r>
              <a:rPr lang="nl-BE" baseline="0" dirty="0" smtClean="0"/>
              <a:t> in these </a:t>
            </a:r>
            <a:r>
              <a:rPr lang="nl-BE" baseline="0" dirty="0" err="1" smtClean="0"/>
              <a:t>areas</a:t>
            </a:r>
            <a:r>
              <a:rPr lang="nl-BE" baseline="0" dirty="0" smtClean="0"/>
              <a:t>. The </a:t>
            </a:r>
            <a:r>
              <a:rPr lang="nl-BE" baseline="0" dirty="0" err="1" smtClean="0"/>
              <a:t>questions</a:t>
            </a:r>
            <a:r>
              <a:rPr lang="nl-BE" baseline="0" dirty="0" smtClean="0"/>
              <a:t> </a:t>
            </a:r>
            <a:r>
              <a:rPr lang="nl-BE" baseline="0" dirty="0" err="1" smtClean="0"/>
              <a:t>you</a:t>
            </a:r>
            <a:r>
              <a:rPr lang="nl-BE" baseline="0" dirty="0" smtClean="0"/>
              <a:t> have a re </a:t>
            </a:r>
            <a:r>
              <a:rPr lang="nl-BE" baseline="0" dirty="0" err="1" smtClean="0"/>
              <a:t>evolving</a:t>
            </a:r>
            <a:r>
              <a:rPr lang="nl-BE" baseline="0" dirty="0" smtClean="0"/>
              <a:t>. We </a:t>
            </a:r>
            <a:r>
              <a:rPr lang="nl-BE" baseline="0" dirty="0" err="1" smtClean="0"/>
              <a:t>will</a:t>
            </a:r>
            <a:r>
              <a:rPr lang="nl-BE" baseline="0" dirty="0" smtClean="0"/>
              <a:t> </a:t>
            </a:r>
            <a:r>
              <a:rPr lang="nl-BE" baseline="0" dirty="0" err="1" smtClean="0"/>
              <a:t>develop</a:t>
            </a:r>
            <a:r>
              <a:rPr lang="nl-BE" baseline="0" dirty="0" smtClean="0"/>
              <a:t> new tools </a:t>
            </a:r>
            <a:r>
              <a:rPr lang="nl-BE" baseline="0" dirty="0" err="1" smtClean="0"/>
              <a:t>to</a:t>
            </a:r>
            <a:r>
              <a:rPr lang="nl-BE" baseline="0" dirty="0" smtClean="0"/>
              <a:t> </a:t>
            </a:r>
            <a:r>
              <a:rPr lang="nl-BE" baseline="0" dirty="0" err="1" smtClean="0"/>
              <a:t>respond</a:t>
            </a:r>
            <a:r>
              <a:rPr lang="nl-BE" baseline="0" dirty="0" smtClean="0"/>
              <a:t> </a:t>
            </a:r>
            <a:r>
              <a:rPr lang="nl-BE" baseline="0" dirty="0" err="1" smtClean="0"/>
              <a:t>to</a:t>
            </a:r>
            <a:r>
              <a:rPr lang="nl-BE" baseline="0" dirty="0" smtClean="0"/>
              <a:t> </a:t>
            </a:r>
            <a:r>
              <a:rPr lang="nl-BE" baseline="0" dirty="0" err="1" smtClean="0"/>
              <a:t>your</a:t>
            </a:r>
            <a:r>
              <a:rPr lang="nl-BE" baseline="0" dirty="0" smtClean="0"/>
              <a:t> </a:t>
            </a:r>
            <a:r>
              <a:rPr lang="nl-BE" baseline="0" dirty="0" err="1" smtClean="0"/>
              <a:t>demands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BD3F6-36CF-44DB-B9C3-EEE6E2A8A21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537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 smtClean="0"/>
              <a:t>Should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same</a:t>
            </a:r>
            <a:r>
              <a:rPr lang="nl-BE" dirty="0" smtClean="0"/>
              <a:t> </a:t>
            </a:r>
            <a:r>
              <a:rPr lang="nl-BE" dirty="0" err="1" smtClean="0"/>
              <a:t>figure</a:t>
            </a:r>
            <a:r>
              <a:rPr lang="nl-BE" baseline="0" dirty="0" smtClean="0"/>
              <a:t> as mine. </a:t>
            </a:r>
          </a:p>
          <a:p>
            <a:endParaRPr lang="nl-BE" baseline="0" dirty="0" smtClean="0"/>
          </a:p>
          <a:p>
            <a:pPr marL="171450" indent="-171450">
              <a:buFont typeface="Symbol" panose="05050102010706020507" pitchFamily="18" charset="2"/>
              <a:buChar char="Þ"/>
            </a:pPr>
            <a:r>
              <a:rPr lang="nl-BE" baseline="0" dirty="0" smtClean="0"/>
              <a:t>CAN YOU GIVE SOME EXAMPLES OF THESE ACTIVITIES (or do you refer to the 3 mains blocks (one stop shop/ innovative methods/ </a:t>
            </a:r>
          </a:p>
          <a:p>
            <a:pPr marL="171450" indent="-171450">
              <a:buFont typeface="Symbol" panose="05050102010706020507" pitchFamily="18" charset="2"/>
              <a:buChar char="Þ"/>
            </a:pPr>
            <a:r>
              <a:rPr lang="nl-BE" b="1" baseline="0" dirty="0" smtClean="0"/>
              <a:t>From RIVM text: </a:t>
            </a:r>
            <a:r>
              <a:rPr lang="en-GB" b="1" baseline="0" dirty="0" smtClean="0"/>
              <a:t> </a:t>
            </a:r>
            <a:r>
              <a:rPr lang="en-GB" u="sng" baseline="0" dirty="0" smtClean="0"/>
              <a:t>Central activities</a:t>
            </a:r>
            <a:r>
              <a:rPr lang="en-GB" baseline="0" dirty="0" smtClean="0"/>
              <a:t>: </a:t>
            </a:r>
          </a:p>
          <a:p>
            <a:pPr marL="0" indent="0">
              <a:buFont typeface="Symbol" panose="05050102010706020507" pitchFamily="18" charset="2"/>
              <a:buNone/>
            </a:pPr>
            <a:r>
              <a:rPr lang="en-GB" baseline="0" dirty="0" smtClean="0"/>
              <a:t>guide, support, monitor, evaluate project progress: scientific support for project development, reporting and reformulation; capacity building: estimated number of capacity building projects per year(3-6); health reporting: 5-10 four yearly policy reports by 5-10 domain networks; two large EU-wide data collecting efforts per year; costs(rooms, lunches…)per project meeting; travel &amp; substances; HI and data schooling/training programs; I-models; yearly conference health information. </a:t>
            </a:r>
            <a:endParaRPr lang="nl-B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BD3F6-36CF-44DB-B9C3-EEE6E2A8A21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670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Ondersteunen</a:t>
            </a:r>
            <a:r>
              <a:rPr lang="en-GB" dirty="0" smtClean="0"/>
              <a:t> </a:t>
            </a:r>
            <a:r>
              <a:rPr lang="en-GB" dirty="0" err="1" smtClean="0"/>
              <a:t>onderzoekers</a:t>
            </a:r>
            <a:r>
              <a:rPr lang="en-GB" dirty="0" smtClean="0"/>
              <a:t> om </a:t>
            </a:r>
            <a:r>
              <a:rPr lang="en-GB" dirty="0" err="1" smtClean="0"/>
              <a:t>dit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doen</a:t>
            </a:r>
            <a:r>
              <a:rPr lang="en-GB" dirty="0" smtClean="0"/>
              <a:t>. </a:t>
            </a:r>
          </a:p>
          <a:p>
            <a:endParaRPr lang="nl-BE" dirty="0" smtClean="0"/>
          </a:p>
          <a:p>
            <a:r>
              <a:rPr lang="nl-BE" dirty="0" smtClean="0"/>
              <a:t>1,</a:t>
            </a:r>
            <a:r>
              <a:rPr lang="nl-BE" baseline="0" dirty="0" smtClean="0"/>
              <a:t> 2 en 3 leiden tot 3.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Verschuuren et al. “Towards an overarching European health information system. 2017</a:t>
            </a:r>
          </a:p>
          <a:p>
            <a:r>
              <a:rPr lang="en-GB" dirty="0" smtClean="0"/>
              <a:t>HIS can be defined as a complex, multi layered system, aimed at producing health intelligence. </a:t>
            </a:r>
          </a:p>
          <a:p>
            <a:r>
              <a:rPr lang="en-GB" dirty="0" smtClean="0"/>
              <a:t>The steps relevant for population health monitoring (right side) and the outputs of an HIS (left side) are described as a combination of the population health monitoring cycle</a:t>
            </a:r>
            <a:r>
              <a:rPr lang="en-GB" baseline="0" dirty="0" smtClean="0"/>
              <a:t> and data-information-knowledge-wisdom hierarchy models. </a:t>
            </a:r>
          </a:p>
          <a:p>
            <a:endParaRPr lang="nl-BE" dirty="0" smtClean="0"/>
          </a:p>
          <a:p>
            <a:r>
              <a:rPr lang="en-GB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Definitions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Health information system is defined as: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“An integrated effort to collect, process, analyse, report, communicate and use health information and knowledge to influence policy and decision-making, programme action, individual and public health outcomes, and research”</a:t>
            </a:r>
          </a:p>
          <a:p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algn="just">
              <a:buNone/>
            </a:pPr>
            <a:r>
              <a:rPr lang="en-US" dirty="0" smtClean="0"/>
              <a:t>An EU health information system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 smtClean="0"/>
              <a:t>effort to collect, process, </a:t>
            </a:r>
            <a:r>
              <a:rPr lang="en-US" sz="1200" dirty="0" err="1" smtClean="0"/>
              <a:t>analyse</a:t>
            </a:r>
            <a:r>
              <a:rPr lang="en-US" sz="1200" dirty="0" smtClean="0"/>
              <a:t>, report, communicate and use comparable health information and knowledge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 smtClean="0"/>
              <a:t>covering all Member States, EFTA and associated countries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 smtClean="0"/>
              <a:t>to understand the dynamics of the health of the European citizens and populations in order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 smtClean="0"/>
              <a:t>to support policy and decision-making, </a:t>
            </a:r>
            <a:r>
              <a:rPr lang="en-US" sz="1200" dirty="0" err="1" smtClean="0"/>
              <a:t>programme</a:t>
            </a:r>
            <a:r>
              <a:rPr lang="en-US" sz="1200" dirty="0" smtClean="0"/>
              <a:t> action, individual and public health outcomes, health system functioning, outputs and research in the European Union. </a:t>
            </a:r>
            <a:endParaRPr lang="en-GB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BD3F6-36CF-44DB-B9C3-EEE6E2A8A21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933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GDPR and </a:t>
            </a:r>
            <a:r>
              <a:rPr lang="nl-BE" dirty="0" err="1" smtClean="0"/>
              <a:t>ethical</a:t>
            </a:r>
            <a:r>
              <a:rPr lang="nl-BE" dirty="0" smtClean="0"/>
              <a:t> </a:t>
            </a:r>
            <a:r>
              <a:rPr lang="nl-BE" dirty="0" err="1" smtClean="0"/>
              <a:t>aspects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BD3F6-36CF-44DB-B9C3-EEE6E2A8A21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824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The research </a:t>
            </a:r>
            <a:r>
              <a:rPr lang="nl-BE" dirty="0" err="1" smtClean="0"/>
              <a:t>outputs</a:t>
            </a:r>
            <a:r>
              <a:rPr lang="nl-BE" dirty="0" smtClean="0"/>
              <a:t> </a:t>
            </a:r>
            <a:r>
              <a:rPr lang="nl-BE" dirty="0" err="1" smtClean="0"/>
              <a:t>provides</a:t>
            </a:r>
            <a:r>
              <a:rPr lang="nl-BE" baseline="0" dirty="0" smtClean="0"/>
              <a:t> </a:t>
            </a:r>
            <a:r>
              <a:rPr lang="nl-BE" baseline="0" dirty="0" err="1" smtClean="0"/>
              <a:t>you</a:t>
            </a:r>
            <a:r>
              <a:rPr lang="nl-BE" baseline="0" dirty="0" smtClean="0"/>
              <a:t> </a:t>
            </a:r>
            <a:r>
              <a:rPr lang="nl-BE" baseline="0" dirty="0" err="1" smtClean="0"/>
              <a:t>the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necessary</a:t>
            </a:r>
            <a:r>
              <a:rPr lang="nl-BE" baseline="0" dirty="0" smtClean="0"/>
              <a:t> tools </a:t>
            </a:r>
            <a:r>
              <a:rPr lang="nl-BE" baseline="0" dirty="0" err="1" smtClean="0"/>
              <a:t>for</a:t>
            </a:r>
            <a:r>
              <a:rPr lang="nl-BE" baseline="0" dirty="0" smtClean="0"/>
              <a:t> </a:t>
            </a:r>
            <a:r>
              <a:rPr lang="nl-BE" baseline="0" dirty="0" err="1" smtClean="0"/>
              <a:t>decision</a:t>
            </a:r>
            <a:r>
              <a:rPr lang="nl-BE" baseline="0" dirty="0" smtClean="0"/>
              <a:t> making.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BD3F6-36CF-44DB-B9C3-EEE6E2A8A21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713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BD3F6-36CF-44DB-B9C3-EEE6E2A8A21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15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31D85-282B-4C97-8C21-5753832E670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44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7463" y="2528888"/>
            <a:ext cx="9180513" cy="1935162"/>
          </a:xfrm>
          <a:prstGeom prst="rect">
            <a:avLst/>
          </a:prstGeom>
          <a:solidFill>
            <a:srgbClr val="005C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sp>
        <p:nvSpPr>
          <p:cNvPr id="6" name="Rectangle 5"/>
          <p:cNvSpPr/>
          <p:nvPr/>
        </p:nvSpPr>
        <p:spPr>
          <a:xfrm>
            <a:off x="3851275" y="4373563"/>
            <a:ext cx="5310188" cy="180975"/>
          </a:xfrm>
          <a:prstGeom prst="rect">
            <a:avLst/>
          </a:prstGeom>
          <a:gradFill flip="none" rotWithShape="1">
            <a:gsLst>
              <a:gs pos="0">
                <a:srgbClr val="80B059"/>
              </a:gs>
              <a:gs pos="50000">
                <a:srgbClr val="8AC1C2"/>
              </a:gs>
              <a:gs pos="100000">
                <a:srgbClr val="005CA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1920" y="3616168"/>
            <a:ext cx="5040560" cy="75793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71063"/>
            <a:ext cx="7772400" cy="76508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Trebuchet MS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3471" y="382826"/>
            <a:ext cx="3277057" cy="1819529"/>
          </a:xfrm>
          <a:prstGeom prst="rect">
            <a:avLst/>
          </a:prstGeom>
        </p:spPr>
      </p:pic>
      <p:pic>
        <p:nvPicPr>
          <p:cNvPr id="3075" name="Picture 3" descr="image00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087" y="6011729"/>
            <a:ext cx="167737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10331" y="6048968"/>
            <a:ext cx="771469" cy="51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 userDrawn="1"/>
        </p:nvSpPr>
        <p:spPr>
          <a:xfrm>
            <a:off x="6781800" y="5983069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dirty="0" smtClean="0">
                <a:latin typeface="Trebuchet MS" pitchFamily="34" charset="0"/>
              </a:rPr>
              <a:t>This project is funded</a:t>
            </a:r>
            <a:r>
              <a:rPr lang="en-US" sz="1200" b="0" baseline="0" dirty="0" smtClean="0">
                <a:latin typeface="Trebuchet MS" pitchFamily="34" charset="0"/>
              </a:rPr>
              <a:t> </a:t>
            </a:r>
            <a:r>
              <a:rPr lang="en-US" sz="1200" b="0" dirty="0" smtClean="0">
                <a:latin typeface="Trebuchet MS" pitchFamily="34" charset="0"/>
              </a:rPr>
              <a:t>by the Health </a:t>
            </a:r>
            <a:r>
              <a:rPr lang="en-US" sz="1200" b="0" dirty="0" err="1" smtClean="0">
                <a:latin typeface="Trebuchet MS" pitchFamily="34" charset="0"/>
              </a:rPr>
              <a:t>Programme</a:t>
            </a:r>
            <a:r>
              <a:rPr lang="en-US" sz="1200" b="0" dirty="0" smtClean="0">
                <a:latin typeface="Trebuchet MS" pitchFamily="34" charset="0"/>
              </a:rPr>
              <a:t> of the European Union</a:t>
            </a:r>
            <a:endParaRPr lang="en-US" sz="1200" b="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831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39127"/>
          </a:xfrm>
        </p:spPr>
        <p:txBody>
          <a:bodyPr anchor="b">
            <a:normAutofit/>
          </a:bodyPr>
          <a:lstStyle>
            <a:lvl1pPr algn="r">
              <a:defRPr sz="2600">
                <a:solidFill>
                  <a:srgbClr val="005CA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19009"/>
          </a:xfrm>
        </p:spPr>
        <p:txBody>
          <a:bodyPr/>
          <a:lstStyle>
            <a:lvl1pPr marL="342900" indent="-342900">
              <a:buFont typeface="Trebuchet MS" pitchFamily="34" charset="0"/>
              <a:buChar char="–"/>
              <a:defRPr/>
            </a:lvl1pPr>
            <a:lvl2pPr marL="542925" indent="-285750">
              <a:buFont typeface="Trebuchet MS" pitchFamily="34" charset="0"/>
              <a:buChar char="–"/>
              <a:defRPr/>
            </a:lvl2pPr>
            <a:lvl3pPr marL="717550" indent="-228600">
              <a:buFont typeface="Trebuchet MS" pitchFamily="34" charset="0"/>
              <a:buChar char="–"/>
              <a:defRPr/>
            </a:lvl3pPr>
            <a:lvl4pPr marL="992188" indent="-228600">
              <a:buFont typeface="Trebuchet MS" pitchFamily="34" charset="0"/>
              <a:buChar char="–"/>
              <a:defRPr/>
            </a:lvl4pPr>
            <a:lvl5pPr marL="1258888" indent="-228600">
              <a:buFont typeface="Trebuchet MS" pitchFamily="34" charset="0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 dirty="0"/>
          </a:p>
        </p:txBody>
      </p:sp>
      <p:sp>
        <p:nvSpPr>
          <p:cNvPr id="6" name="Rectangle 5"/>
          <p:cNvSpPr/>
          <p:nvPr userDrawn="1"/>
        </p:nvSpPr>
        <p:spPr>
          <a:xfrm>
            <a:off x="3376612" y="1333063"/>
            <a:ext cx="5310188" cy="180975"/>
          </a:xfrm>
          <a:prstGeom prst="rect">
            <a:avLst/>
          </a:prstGeom>
          <a:gradFill flip="none" rotWithShape="1">
            <a:gsLst>
              <a:gs pos="0">
                <a:srgbClr val="80B059"/>
              </a:gs>
              <a:gs pos="50000">
                <a:srgbClr val="8AC1C2"/>
              </a:gs>
              <a:gs pos="100000">
                <a:srgbClr val="005CA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200" y="233036"/>
            <a:ext cx="1981200" cy="1100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137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102040"/>
            <a:ext cx="7772400" cy="1272063"/>
          </a:xfrm>
        </p:spPr>
        <p:txBody>
          <a:bodyPr anchor="b">
            <a:normAutofit/>
          </a:bodyPr>
          <a:lstStyle>
            <a:lvl1pPr algn="r">
              <a:defRPr sz="3000" b="0" cap="none">
                <a:solidFill>
                  <a:srgbClr val="005CA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  <p:sp>
        <p:nvSpPr>
          <p:cNvPr id="5" name="Rectangle 4"/>
          <p:cNvSpPr/>
          <p:nvPr userDrawn="1"/>
        </p:nvSpPr>
        <p:spPr>
          <a:xfrm>
            <a:off x="3833812" y="4374103"/>
            <a:ext cx="5310188" cy="180975"/>
          </a:xfrm>
          <a:prstGeom prst="rect">
            <a:avLst/>
          </a:prstGeom>
          <a:gradFill flip="none" rotWithShape="1">
            <a:gsLst>
              <a:gs pos="0">
                <a:srgbClr val="80B059"/>
              </a:gs>
              <a:gs pos="50000">
                <a:srgbClr val="8AC1C2"/>
              </a:gs>
              <a:gs pos="100000">
                <a:srgbClr val="005CA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1567" y="543289"/>
            <a:ext cx="1981200" cy="1100027"/>
          </a:xfrm>
          <a:prstGeom prst="rect">
            <a:avLst/>
          </a:prstGeom>
        </p:spPr>
      </p:pic>
      <p:pic>
        <p:nvPicPr>
          <p:cNvPr id="7" name="Picture 3" descr="image00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58" y="5832827"/>
            <a:ext cx="1508018" cy="479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5614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39127"/>
          </a:xfrm>
        </p:spPr>
        <p:txBody>
          <a:bodyPr anchor="b">
            <a:normAutofit/>
          </a:bodyPr>
          <a:lstStyle>
            <a:lvl1pPr algn="r">
              <a:defRPr sz="2600">
                <a:solidFill>
                  <a:srgbClr val="005CA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  <p:sp>
        <p:nvSpPr>
          <p:cNvPr id="5" name="Rectangle 4"/>
          <p:cNvSpPr/>
          <p:nvPr userDrawn="1"/>
        </p:nvSpPr>
        <p:spPr>
          <a:xfrm>
            <a:off x="3851275" y="1313765"/>
            <a:ext cx="5310188" cy="180975"/>
          </a:xfrm>
          <a:prstGeom prst="rect">
            <a:avLst/>
          </a:prstGeom>
          <a:gradFill flip="none" rotWithShape="1">
            <a:gsLst>
              <a:gs pos="0">
                <a:srgbClr val="80B059"/>
              </a:gs>
              <a:gs pos="50000">
                <a:srgbClr val="8AC1C2"/>
              </a:gs>
              <a:gs pos="100000">
                <a:srgbClr val="005CA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5409" y="304225"/>
            <a:ext cx="1981200" cy="1100027"/>
          </a:xfrm>
          <a:prstGeom prst="rect">
            <a:avLst/>
          </a:prstGeom>
        </p:spPr>
      </p:pic>
      <p:pic>
        <p:nvPicPr>
          <p:cNvPr id="8" name="Picture 3" descr="image00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955386"/>
            <a:ext cx="1508018" cy="479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107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11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B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71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Trebuchet MS" pitchFamily="34" charset="0"/>
          <a:ea typeface="Tahoma" pitchFamily="34" charset="0"/>
          <a:cs typeface="Tahoma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34" charset="0"/>
          <a:cs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34" charset="0"/>
          <a:cs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34" charset="0"/>
          <a:cs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34" charset="0"/>
          <a:cs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34" charset="0"/>
          <a:cs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34" charset="0"/>
          <a:cs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34" charset="0"/>
          <a:cs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34" charset="0"/>
          <a:cs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Tahoma" pitchFamily="34" charset="0"/>
          <a:cs typeface="Tahom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Tahoma" pitchFamily="34" charset="0"/>
          <a:cs typeface="Tahom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Trebuchet MS" pitchFamily="34" charset="0"/>
          <a:ea typeface="Tahoma" pitchFamily="34" charset="0"/>
          <a:cs typeface="Tahom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Trebuchet MS" pitchFamily="34" charset="0"/>
          <a:ea typeface="Tahoma" pitchFamily="34" charset="0"/>
          <a:cs typeface="Tahom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Trebuchet MS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act.coordination@sciensano.b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png"/><Relationship Id="rId7" Type="http://schemas.openxmlformats.org/officeDocument/2006/relationships/image" Target="../media/image2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10" Type="http://schemas.openxmlformats.org/officeDocument/2006/relationships/image" Target="../media/image25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0" y="2743200"/>
            <a:ext cx="8991599" cy="1219199"/>
          </a:xfrm>
        </p:spPr>
        <p:txBody>
          <a:bodyPr>
            <a:normAutofit/>
          </a:bodyPr>
          <a:lstStyle/>
          <a:p>
            <a:r>
              <a:rPr lang="en-US" dirty="0" smtClean="0"/>
              <a:t>The Health Information Research Infrastructure</a:t>
            </a: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3851275" y="3962399"/>
            <a:ext cx="5041900" cy="411163"/>
          </a:xfrm>
        </p:spPr>
        <p:txBody>
          <a:bodyPr/>
          <a:lstStyle/>
          <a:p>
            <a:r>
              <a:rPr lang="en-US" dirty="0" smtClean="0"/>
              <a:t>Assembly of Members – 12 March 2019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019800"/>
            <a:ext cx="525779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Trebuchet MS" pitchFamily="34" charset="0"/>
              </a:rPr>
              <a:t>Name: Petronille Bogaert, Linda Abboud and Herman Van Oyen</a:t>
            </a:r>
            <a:endParaRPr lang="en-GB" sz="1200" dirty="0">
              <a:latin typeface="Trebuchet MS" pitchFamily="34" charset="0"/>
            </a:endParaRPr>
          </a:p>
          <a:p>
            <a:r>
              <a:rPr lang="en-GB" sz="1200" dirty="0" smtClean="0">
                <a:latin typeface="Trebuchet MS" pitchFamily="34" charset="0"/>
              </a:rPr>
              <a:t>Institution: Sciensano, Belgium</a:t>
            </a:r>
          </a:p>
          <a:p>
            <a:r>
              <a:rPr lang="en-US" sz="1200" dirty="0">
                <a:latin typeface="Trebuchet MS" panose="020B0603020202020204" pitchFamily="34" charset="0"/>
              </a:rPr>
              <a:t>Contact: </a:t>
            </a:r>
            <a:r>
              <a:rPr lang="en-US" sz="1200" dirty="0" smtClean="0">
                <a:latin typeface="Trebuchet MS" panose="020B0603020202020204" pitchFamily="34" charset="0"/>
                <a:hlinkClick r:id="rId3"/>
              </a:rPr>
              <a:t>infact.coordination@sciensano.be</a:t>
            </a:r>
            <a:endParaRPr lang="en-GB" sz="12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2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/>
              <a:t>Services</a:t>
            </a:r>
            <a:endParaRPr lang="en-GB" dirty="0"/>
          </a:p>
        </p:txBody>
      </p:sp>
      <p:pic>
        <p:nvPicPr>
          <p:cNvPr id="5" name="Picture 4"/>
          <p:cNvPicPr/>
          <p:nvPr/>
        </p:nvPicPr>
        <p:blipFill rotWithShape="1">
          <a:blip r:embed="rId3"/>
          <a:srcRect l="1" t="75068" r="1613" b="-888"/>
          <a:stretch/>
        </p:blipFill>
        <p:spPr>
          <a:xfrm>
            <a:off x="1123364" y="1990211"/>
            <a:ext cx="6897272" cy="121920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4703007" y="4343400"/>
            <a:ext cx="1752600" cy="1066800"/>
          </a:xfrm>
          <a:prstGeom prst="roundRect">
            <a:avLst/>
          </a:prstGeom>
          <a:solidFill>
            <a:srgbClr val="80B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Advocate </a:t>
            </a:r>
            <a:r>
              <a:rPr lang="nl-BE" dirty="0" err="1" smtClean="0"/>
              <a:t>for</a:t>
            </a:r>
            <a:r>
              <a:rPr lang="nl-BE" dirty="0"/>
              <a:t> </a:t>
            </a:r>
            <a:r>
              <a:rPr lang="nl-BE" dirty="0" smtClean="0"/>
              <a:t>EU health information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2776614" y="4343399"/>
            <a:ext cx="1752600" cy="1066800"/>
          </a:xfrm>
          <a:prstGeom prst="roundRect">
            <a:avLst/>
          </a:prstGeom>
          <a:solidFill>
            <a:srgbClr val="80B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Knowledge </a:t>
            </a:r>
            <a:r>
              <a:rPr lang="nl-BE" dirty="0" err="1" smtClean="0"/>
              <a:t>translation</a:t>
            </a:r>
            <a:r>
              <a:rPr lang="nl-BE" dirty="0" smtClean="0"/>
              <a:t> support</a:t>
            </a:r>
            <a:endParaRPr lang="en-GB" sz="1400" dirty="0"/>
          </a:p>
        </p:txBody>
      </p:sp>
      <p:sp>
        <p:nvSpPr>
          <p:cNvPr id="8" name="Rounded Rectangle 7"/>
          <p:cNvSpPr/>
          <p:nvPr/>
        </p:nvSpPr>
        <p:spPr>
          <a:xfrm>
            <a:off x="850221" y="4343400"/>
            <a:ext cx="1752600" cy="1066800"/>
          </a:xfrm>
          <a:prstGeom prst="roundRect">
            <a:avLst/>
          </a:prstGeom>
          <a:solidFill>
            <a:srgbClr val="80B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Engagement </a:t>
            </a:r>
            <a:r>
              <a:rPr lang="nl-BE" dirty="0" err="1" smtClean="0"/>
              <a:t>with</a:t>
            </a:r>
            <a:r>
              <a:rPr lang="nl-BE" dirty="0" smtClean="0"/>
              <a:t> policy makers</a:t>
            </a:r>
            <a:endParaRPr lang="en-GB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6629400" y="4343400"/>
            <a:ext cx="1752600" cy="1066800"/>
          </a:xfrm>
          <a:prstGeom prst="roundRect">
            <a:avLst/>
          </a:prstGeom>
          <a:solidFill>
            <a:srgbClr val="80B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Horizon scanning</a:t>
            </a:r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519895" y="3592662"/>
            <a:ext cx="978291" cy="238901"/>
          </a:xfrm>
          <a:prstGeom prst="straightConnector1">
            <a:avLst/>
          </a:prstGeom>
          <a:ln w="38100">
            <a:solidFill>
              <a:srgbClr val="90B85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107786" y="3592662"/>
            <a:ext cx="978291" cy="238901"/>
          </a:xfrm>
          <a:prstGeom prst="straightConnector1">
            <a:avLst/>
          </a:prstGeom>
          <a:ln w="38100">
            <a:solidFill>
              <a:srgbClr val="90B85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969414" y="3592662"/>
            <a:ext cx="729172" cy="293538"/>
          </a:xfrm>
          <a:prstGeom prst="straightConnector1">
            <a:avLst/>
          </a:prstGeom>
          <a:ln w="38100">
            <a:solidFill>
              <a:srgbClr val="90B85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542065" y="3592662"/>
            <a:ext cx="729172" cy="293538"/>
          </a:xfrm>
          <a:prstGeom prst="straightConnector1">
            <a:avLst/>
          </a:prstGeom>
          <a:ln w="38100">
            <a:solidFill>
              <a:srgbClr val="90B85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68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93" y="4881142"/>
            <a:ext cx="2400300" cy="1905000"/>
          </a:xfrm>
          <a:prstGeom prst="rect">
            <a:avLst/>
          </a:prstGeom>
        </p:spPr>
      </p:pic>
      <p:pic>
        <p:nvPicPr>
          <p:cNvPr id="2054" name="Picture 6" descr="https://tse3.mm.bing.net/th?id=OIP.EptuXY-Zs1q7WUhrqTIsqQHaGk&amp;pid=Ap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954" y="3842000"/>
            <a:ext cx="1359019" cy="1204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5030467" y="4791172"/>
            <a:ext cx="2022564" cy="23802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Expert </a:t>
            </a:r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groups</a:t>
            </a:r>
            <a:endParaRPr lang="en-GB" sz="11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854" y="263616"/>
            <a:ext cx="8229600" cy="1039127"/>
          </a:xfrm>
        </p:spPr>
        <p:txBody>
          <a:bodyPr/>
          <a:lstStyle/>
          <a:p>
            <a:r>
              <a:rPr lang="en-GB" dirty="0" smtClean="0"/>
              <a:t>Services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1780771" y="2038644"/>
            <a:ext cx="6499391" cy="315673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2032432" y="2155848"/>
            <a:ext cx="3540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 smtClean="0">
                <a:solidFill>
                  <a:srgbClr val="005CA9"/>
                </a:solidFill>
                <a:latin typeface="Trebuchet MS" panose="020B0603020202020204" pitchFamily="34" charset="0"/>
              </a:rPr>
              <a:t>International</a:t>
            </a:r>
            <a:endParaRPr lang="en-GB" sz="2000" u="sng" dirty="0">
              <a:solidFill>
                <a:srgbClr val="005CA9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AutoShape 2" descr="Image result for european open science clou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0" name="Picture 2" descr="https://tse3.mm.bing.net/th?id=OIP.7fMcfUqDjJBNLcUWpgGsYQHaDL&amp;pid=Api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02" t="23646" r="24051" b="29064"/>
          <a:stretch/>
        </p:blipFill>
        <p:spPr bwMode="auto">
          <a:xfrm>
            <a:off x="4388867" y="2569065"/>
            <a:ext cx="2462442" cy="79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tse3.mm.bing.net/th?id=OIP.B-2b5wtSdWiiSYqdFYMC2AHaHa&amp;pid=Api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340" y="2498337"/>
            <a:ext cx="862951" cy="86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tse1.mm.bing.net/th?id=OIP.zfj6I3vQ70bH9RwQt3iX2wHaEJ&amp;pid=Api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94" r="13158"/>
          <a:stretch/>
        </p:blipFill>
        <p:spPr bwMode="auto">
          <a:xfrm>
            <a:off x="6820181" y="3684112"/>
            <a:ext cx="1364188" cy="117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s://tse3.mm.bing.net/th?id=OIP.CsZ7mC3Lp7x5xr2Ki7hHpAHaD9&amp;pid=Api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6" t="3492" r="1157" b="4809"/>
          <a:stretch/>
        </p:blipFill>
        <p:spPr bwMode="auto">
          <a:xfrm>
            <a:off x="2098505" y="2561257"/>
            <a:ext cx="2108287" cy="1061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tse2.mm.bing.net/th?id=OIP.myz-YHULzWXFX_zNVar03AD5D6&amp;pid=Api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8" t="15858" r="2180" b="16632"/>
          <a:stretch/>
        </p:blipFill>
        <p:spPr bwMode="auto">
          <a:xfrm>
            <a:off x="3439806" y="3495088"/>
            <a:ext cx="1684524" cy="1182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s://tse4.mm.bing.net/th?id=OIP.2Skk5y_GXRgMRybjsnqaLgHaFv&amp;pid=Api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277"/>
          <a:stretch/>
        </p:blipFill>
        <p:spPr bwMode="auto">
          <a:xfrm>
            <a:off x="5164852" y="3962400"/>
            <a:ext cx="1686457" cy="83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42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Added value for research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916662"/>
              </p:ext>
            </p:extLst>
          </p:nvPr>
        </p:nvGraphicFramePr>
        <p:xfrm>
          <a:off x="1295400" y="2286000"/>
          <a:ext cx="7086600" cy="301752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1) EU-comparative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2) Collaboration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dirty="0" smtClean="0"/>
                        <a:t>FAIR health</a:t>
                      </a:r>
                      <a:r>
                        <a:rPr lang="en-US" baseline="0" dirty="0" smtClean="0"/>
                        <a:t> information </a:t>
                      </a:r>
                      <a:endParaRPr lang="en-US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dirty="0" smtClean="0"/>
                        <a:t>Data quality checks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baseline="0" dirty="0" smtClean="0"/>
                        <a:t>Larger cohorts for research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baseline="0" dirty="0" smtClean="0"/>
                        <a:t>Enhanced data access flow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baseline="0" dirty="0" smtClean="0"/>
                        <a:t>Structured scientific exchange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baseline="0" dirty="0" smtClean="0"/>
                        <a:t>Produce quicker results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baseline="0" dirty="0" smtClean="0">
                          <a:sym typeface="Wingdings" pitchFamily="2" charset="2"/>
                        </a:rPr>
                        <a:t>Ensure ethical and legal compliance</a:t>
                      </a:r>
                      <a:endParaRPr lang="en-US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>
                          <a:sym typeface="Wingdings" pitchFamily="2" charset="2"/>
                        </a:rPr>
                        <a:t>Organize and connect public health expertise and systems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>
                          <a:sym typeface="Wingdings" pitchFamily="2" charset="2"/>
                        </a:rPr>
                        <a:t>Create synergies between projects and health information activities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>
                          <a:sym typeface="Wingdings" pitchFamily="2" charset="2"/>
                        </a:rPr>
                        <a:t>Better access to existing knowledge and expertise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35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Added value for society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81400" y="5562600"/>
            <a:ext cx="51054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9936586"/>
              </p:ext>
            </p:extLst>
          </p:nvPr>
        </p:nvGraphicFramePr>
        <p:xfrm>
          <a:off x="533400" y="1753460"/>
          <a:ext cx="8229600" cy="4472656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3893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6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5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Decision makers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Citizens and</a:t>
                      </a:r>
                      <a:r>
                        <a:rPr lang="en-US" baseline="0" dirty="0" smtClean="0"/>
                        <a:t> health care providers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8368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dirty="0" smtClean="0"/>
                        <a:t>Quality</a:t>
                      </a:r>
                      <a:r>
                        <a:rPr lang="en-US" baseline="0" dirty="0" smtClean="0"/>
                        <a:t> information for evidence based decisions.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baseline="0" dirty="0" smtClean="0"/>
                        <a:t>Better preparedness.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baseline="0" dirty="0" smtClean="0"/>
                        <a:t>International comparison: evaluate and discuss how to tackle similar challenges.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baseline="0" dirty="0" err="1" smtClean="0"/>
                        <a:t>Programme</a:t>
                      </a:r>
                      <a:r>
                        <a:rPr lang="en-US" baseline="0" dirty="0" smtClean="0"/>
                        <a:t> evaluation.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Improved health and wellbeing by enhanced monitoring of health risks, health status, health determinants, and the safety and quality of healthcare services.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Evidence-based care.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Reduced health inequalities.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8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</a:rPr>
                        <a:t>Administrators/ data providers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</a:rPr>
                        <a:t>Financers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6817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dirty="0" smtClean="0"/>
                        <a:t>Reduce burden</a:t>
                      </a:r>
                      <a:r>
                        <a:rPr lang="en-US" baseline="0" dirty="0" smtClean="0"/>
                        <a:t> by providing overview of international data collection </a:t>
                      </a:r>
                      <a:r>
                        <a:rPr lang="en-US" baseline="0" dirty="0" smtClean="0">
                          <a:sym typeface="Wingdings" pitchFamily="2" charset="2"/>
                        </a:rPr>
                        <a:t> reduce duplication.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baseline="0" dirty="0" smtClean="0">
                          <a:sym typeface="Wingdings" pitchFamily="2" charset="2"/>
                        </a:rPr>
                        <a:t>Assist in obligation to provide data to international sources.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Better value for money in international health information activities.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 smtClean="0"/>
                        <a:t>Optimise</a:t>
                      </a:r>
                      <a:r>
                        <a:rPr lang="en-US" dirty="0" smtClean="0"/>
                        <a:t> funds allocation.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5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77620" y="267007"/>
            <a:ext cx="8229600" cy="1039813"/>
          </a:xfrm>
        </p:spPr>
        <p:txBody>
          <a:bodyPr/>
          <a:lstStyle/>
          <a:p>
            <a:r>
              <a:rPr lang="nl-BE" altLang="en-US" dirty="0" smtClean="0"/>
              <a:t>Research </a:t>
            </a:r>
            <a:r>
              <a:rPr lang="nl-BE" altLang="en-US" dirty="0" err="1" smtClean="0"/>
              <a:t>Infrastructure</a:t>
            </a:r>
            <a:r>
              <a:rPr lang="nl-BE" altLang="en-US" dirty="0" smtClean="0"/>
              <a:t> </a:t>
            </a:r>
            <a:r>
              <a:rPr lang="nl-BE" altLang="en-US" dirty="0" err="1" smtClean="0"/>
              <a:t>outcomes</a:t>
            </a:r>
            <a:endParaRPr lang="en-GB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548063"/>
            <a:ext cx="2667000" cy="1181100"/>
          </a:xfrm>
        </p:spPr>
        <p:txBody>
          <a:bodyPr/>
          <a:lstStyle/>
          <a:p>
            <a:pPr marL="0" indent="0">
              <a:buFont typeface="Trebuchet MS" pitchFamily="34" charset="0"/>
              <a:buNone/>
              <a:defRPr/>
            </a:pPr>
            <a:r>
              <a:rPr lang="en-GB" sz="2000" b="1" dirty="0" smtClean="0"/>
              <a:t>FRAGMENTATION</a:t>
            </a:r>
          </a:p>
          <a:p>
            <a:pPr marL="0" indent="0">
              <a:buFont typeface="Trebuchet MS" pitchFamily="34" charset="0"/>
              <a:buNone/>
              <a:defRPr/>
            </a:pPr>
            <a:endParaRPr lang="en-GB" sz="1050" dirty="0" smtClean="0"/>
          </a:p>
          <a:p>
            <a:pPr marL="0" indent="0">
              <a:buFont typeface="Trebuchet MS" pitchFamily="34" charset="0"/>
              <a:buNone/>
              <a:defRPr/>
            </a:pPr>
            <a:r>
              <a:rPr lang="en-GB" sz="1800" dirty="0" smtClean="0"/>
              <a:t>Disperse knowledge </a:t>
            </a:r>
          </a:p>
          <a:p>
            <a:pPr marL="0" indent="0">
              <a:buFont typeface="Trebuchet MS" pitchFamily="34" charset="0"/>
              <a:buNone/>
              <a:defRPr/>
            </a:pPr>
            <a:r>
              <a:rPr lang="en-GB" sz="1800" dirty="0" smtClean="0"/>
              <a:t>Incomplete data</a:t>
            </a:r>
          </a:p>
          <a:p>
            <a:pPr marL="0" indent="0">
              <a:buFont typeface="Trebuchet MS" pitchFamily="34" charset="0"/>
              <a:buNone/>
              <a:defRPr/>
            </a:pPr>
            <a:r>
              <a:rPr lang="en-GB" sz="1800" dirty="0" smtClean="0"/>
              <a:t>Difficult access</a:t>
            </a:r>
            <a:endParaRPr lang="en-GB" sz="1800" dirty="0"/>
          </a:p>
        </p:txBody>
      </p:sp>
      <p:pic>
        <p:nvPicPr>
          <p:cNvPr id="23556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13" y="1751013"/>
            <a:ext cx="7675562" cy="183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576638" y="3581400"/>
            <a:ext cx="2667000" cy="117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–"/>
              <a:defRPr sz="2400" kern="1200">
                <a:solidFill>
                  <a:schemeClr val="tx1"/>
                </a:solidFill>
                <a:latin typeface="Trebuchet MS" pitchFamily="34" charset="0"/>
                <a:ea typeface="Tahoma" pitchFamily="34" charset="0"/>
                <a:cs typeface="Tahoma" pitchFamily="34" charset="0"/>
              </a:defRPr>
            </a:lvl1pPr>
            <a:lvl2pPr marL="54292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Tahoma" pitchFamily="34" charset="0"/>
                <a:cs typeface="Tahoma" pitchFamily="34" charset="0"/>
              </a:defRPr>
            </a:lvl2pPr>
            <a:lvl3pPr marL="7175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–"/>
              <a:defRPr kern="1200">
                <a:solidFill>
                  <a:schemeClr val="tx1"/>
                </a:solidFill>
                <a:latin typeface="Trebuchet MS" pitchFamily="34" charset="0"/>
                <a:ea typeface="Tahoma" pitchFamily="34" charset="0"/>
                <a:cs typeface="Tahoma" pitchFamily="34" charset="0"/>
              </a:defRPr>
            </a:lvl3pPr>
            <a:lvl4pPr marL="99218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–"/>
              <a:defRPr sz="1600" kern="1200">
                <a:solidFill>
                  <a:schemeClr val="tx1"/>
                </a:solidFill>
                <a:latin typeface="Trebuchet MS" pitchFamily="34" charset="0"/>
                <a:ea typeface="Tahoma" pitchFamily="34" charset="0"/>
                <a:cs typeface="Tahoma" pitchFamily="34" charset="0"/>
              </a:defRPr>
            </a:lvl4pPr>
            <a:lvl5pPr marL="125888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–"/>
              <a:defRPr sz="1600" kern="1200">
                <a:solidFill>
                  <a:schemeClr val="tx1"/>
                </a:solidFill>
                <a:latin typeface="Trebuchet MS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rebuchet MS" pitchFamily="34" charset="0"/>
              <a:buNone/>
              <a:defRPr/>
            </a:pPr>
            <a:r>
              <a:rPr lang="en-GB" sz="2000" b="1" dirty="0" smtClean="0"/>
              <a:t>INEQUALITIES</a:t>
            </a:r>
          </a:p>
          <a:p>
            <a:pPr marL="0" indent="0">
              <a:buFont typeface="Trebuchet MS" pitchFamily="34" charset="0"/>
              <a:buNone/>
              <a:defRPr/>
            </a:pPr>
            <a:endParaRPr lang="en-GB" sz="1050" dirty="0" smtClean="0"/>
          </a:p>
          <a:p>
            <a:pPr marL="0" indent="0">
              <a:buFont typeface="Trebuchet MS" pitchFamily="34" charset="0"/>
              <a:buNone/>
              <a:defRPr/>
            </a:pPr>
            <a:r>
              <a:rPr lang="en-GB" sz="1800" dirty="0" smtClean="0"/>
              <a:t>Differences in quality</a:t>
            </a:r>
          </a:p>
          <a:p>
            <a:pPr marL="0" indent="0">
              <a:buFont typeface="Trebuchet MS" pitchFamily="34" charset="0"/>
              <a:buNone/>
              <a:defRPr/>
            </a:pPr>
            <a:r>
              <a:rPr lang="en-GB" sz="1800" dirty="0" smtClean="0"/>
              <a:t>Diversity in research capacity</a:t>
            </a:r>
            <a:endParaRPr lang="en-GB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243638" y="3581400"/>
            <a:ext cx="2667000" cy="117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–"/>
              <a:defRPr sz="2400" kern="1200">
                <a:solidFill>
                  <a:schemeClr val="tx1"/>
                </a:solidFill>
                <a:latin typeface="Trebuchet MS" pitchFamily="34" charset="0"/>
                <a:ea typeface="Tahoma" pitchFamily="34" charset="0"/>
                <a:cs typeface="Tahoma" pitchFamily="34" charset="0"/>
              </a:defRPr>
            </a:lvl1pPr>
            <a:lvl2pPr marL="54292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Tahoma" pitchFamily="34" charset="0"/>
                <a:cs typeface="Tahoma" pitchFamily="34" charset="0"/>
              </a:defRPr>
            </a:lvl2pPr>
            <a:lvl3pPr marL="7175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–"/>
              <a:defRPr kern="1200">
                <a:solidFill>
                  <a:schemeClr val="tx1"/>
                </a:solidFill>
                <a:latin typeface="Trebuchet MS" pitchFamily="34" charset="0"/>
                <a:ea typeface="Tahoma" pitchFamily="34" charset="0"/>
                <a:cs typeface="Tahoma" pitchFamily="34" charset="0"/>
              </a:defRPr>
            </a:lvl3pPr>
            <a:lvl4pPr marL="99218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–"/>
              <a:defRPr sz="1600" kern="1200">
                <a:solidFill>
                  <a:schemeClr val="tx1"/>
                </a:solidFill>
                <a:latin typeface="Trebuchet MS" pitchFamily="34" charset="0"/>
                <a:ea typeface="Tahoma" pitchFamily="34" charset="0"/>
                <a:cs typeface="Tahoma" pitchFamily="34" charset="0"/>
              </a:defRPr>
            </a:lvl4pPr>
            <a:lvl5pPr marL="125888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–"/>
              <a:defRPr sz="1600" kern="1200">
                <a:solidFill>
                  <a:schemeClr val="tx1"/>
                </a:solidFill>
                <a:latin typeface="Trebuchet MS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rebuchet MS" pitchFamily="34" charset="0"/>
              <a:buNone/>
              <a:defRPr/>
            </a:pPr>
            <a:r>
              <a:rPr lang="en-GB" sz="2000" b="1" dirty="0" smtClean="0"/>
              <a:t>PROJECT BASED</a:t>
            </a:r>
          </a:p>
          <a:p>
            <a:pPr marL="0" indent="0">
              <a:buFont typeface="Trebuchet MS" pitchFamily="34" charset="0"/>
              <a:buNone/>
              <a:defRPr/>
            </a:pPr>
            <a:endParaRPr lang="en-GB" sz="1050" dirty="0" smtClean="0"/>
          </a:p>
          <a:p>
            <a:pPr marL="0" indent="0">
              <a:buFont typeface="Trebuchet MS" pitchFamily="34" charset="0"/>
              <a:buNone/>
              <a:defRPr/>
            </a:pPr>
            <a:r>
              <a:rPr lang="en-GB" sz="1800" dirty="0" smtClean="0"/>
              <a:t>No long term planning</a:t>
            </a:r>
          </a:p>
          <a:p>
            <a:pPr marL="0" indent="0">
              <a:buFont typeface="Trebuchet MS" pitchFamily="34" charset="0"/>
              <a:buNone/>
              <a:defRPr/>
            </a:pPr>
            <a:r>
              <a:rPr lang="en-GB" sz="1800" dirty="0" smtClean="0"/>
              <a:t>Waste of resources</a:t>
            </a:r>
          </a:p>
          <a:p>
            <a:pPr marL="0" indent="0">
              <a:buFont typeface="Trebuchet MS" pitchFamily="34" charset="0"/>
              <a:buNone/>
              <a:defRPr/>
            </a:pPr>
            <a:r>
              <a:rPr lang="en-GB" sz="1800" dirty="0" smtClean="0"/>
              <a:t>Duplication</a:t>
            </a:r>
            <a:endParaRPr lang="en-GB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757239" y="3962400"/>
            <a:ext cx="2366962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n-GB" dirty="0" smtClean="0">
                <a:solidFill>
                  <a:srgbClr val="80B059"/>
                </a:solidFill>
              </a:rPr>
              <a:t>CONNECTING STAKEHOLDERS AND INFORMATION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n-GB" dirty="0" smtClean="0">
                <a:solidFill>
                  <a:srgbClr val="80B059"/>
                </a:solidFill>
              </a:rPr>
              <a:t>EFFICIENT (RE)USE OF DATA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452813" y="4022725"/>
            <a:ext cx="2566987" cy="120015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n-GB" dirty="0">
                <a:solidFill>
                  <a:srgbClr val="80B059"/>
                </a:solidFill>
              </a:rPr>
              <a:t>CAPACITY TRAINING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n-GB" dirty="0">
                <a:solidFill>
                  <a:srgbClr val="80B059"/>
                </a:solidFill>
              </a:rPr>
              <a:t>KNOWLEDGE TRANSLATION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243638" y="4100513"/>
            <a:ext cx="2824162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n-GB" dirty="0">
                <a:solidFill>
                  <a:srgbClr val="80B059"/>
                </a:solidFill>
              </a:rPr>
              <a:t>SUSTAINABLE INFRASTRUCTURE 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n-GB" dirty="0">
                <a:solidFill>
                  <a:srgbClr val="80B059"/>
                </a:solidFill>
              </a:rPr>
              <a:t>KNOWLEDGE </a:t>
            </a:r>
            <a:r>
              <a:rPr lang="en-GB" dirty="0" smtClean="0">
                <a:solidFill>
                  <a:srgbClr val="80B059"/>
                </a:solidFill>
              </a:rPr>
              <a:t>DEPOT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n-GB" dirty="0" smtClean="0">
                <a:solidFill>
                  <a:srgbClr val="80B059"/>
                </a:solidFill>
              </a:rPr>
              <a:t>RETURN OF INVESTMENT</a:t>
            </a:r>
            <a:endParaRPr lang="en-GB" dirty="0">
              <a:solidFill>
                <a:srgbClr val="80B059"/>
              </a:solidFill>
            </a:endParaRPr>
          </a:p>
          <a:p>
            <a:pPr>
              <a:defRPr/>
            </a:pPr>
            <a:endParaRPr lang="en-GB" dirty="0"/>
          </a:p>
        </p:txBody>
      </p:sp>
      <p:pic>
        <p:nvPicPr>
          <p:cNvPr id="2356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0" t="5042" r="40625" b="22980"/>
          <a:stretch>
            <a:fillRect/>
          </a:stretch>
        </p:blipFill>
        <p:spPr bwMode="auto">
          <a:xfrm>
            <a:off x="6705600" y="1773238"/>
            <a:ext cx="1524000" cy="157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443705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3053605"/>
            <a:ext cx="7772400" cy="765085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www.inf-act.eu</a:t>
            </a:r>
            <a:br>
              <a:rPr lang="nl-BE" dirty="0" smtClean="0"/>
            </a:br>
            <a:r>
              <a:rPr lang="nl-BE" dirty="0" smtClean="0"/>
              <a:t>@</a:t>
            </a:r>
            <a:r>
              <a:rPr lang="nl-BE" dirty="0" err="1" smtClean="0"/>
              <a:t>JA_InfAct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69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central coordin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123" y="2438400"/>
            <a:ext cx="1211123" cy="1126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The concept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0700538"/>
              </p:ext>
            </p:extLst>
          </p:nvPr>
        </p:nvGraphicFramePr>
        <p:xfrm>
          <a:off x="416169" y="2057400"/>
          <a:ext cx="8229600" cy="4176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1" name="Group 10"/>
          <p:cNvGrpSpPr/>
          <p:nvPr/>
        </p:nvGrpSpPr>
        <p:grpSpPr>
          <a:xfrm rot="17052915">
            <a:off x="2285803" y="2329482"/>
            <a:ext cx="468562" cy="898656"/>
            <a:chOff x="4792083" y="810905"/>
            <a:chExt cx="301678" cy="898656"/>
          </a:xfrm>
        </p:grpSpPr>
        <p:sp>
          <p:nvSpPr>
            <p:cNvPr id="12" name="Left-Right Arrow 11"/>
            <p:cNvSpPr/>
            <p:nvPr/>
          </p:nvSpPr>
          <p:spPr>
            <a:xfrm rot="2700000">
              <a:off x="4493594" y="1109394"/>
              <a:ext cx="898656" cy="301678"/>
            </a:xfrm>
            <a:prstGeom prst="rightArrow">
              <a:avLst/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Left-Right Arrow 4"/>
            <p:cNvSpPr txBox="1"/>
            <p:nvPr/>
          </p:nvSpPr>
          <p:spPr>
            <a:xfrm rot="2700000">
              <a:off x="4584097" y="1169730"/>
              <a:ext cx="717650" cy="181006"/>
            </a:xfrm>
            <a:prstGeom prst="rightArrow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200" kern="1200"/>
            </a:p>
          </p:txBody>
        </p:sp>
      </p:grpSp>
      <p:sp>
        <p:nvSpPr>
          <p:cNvPr id="14" name="Left-Right Arrow 4"/>
          <p:cNvSpPr txBox="1"/>
          <p:nvPr/>
        </p:nvSpPr>
        <p:spPr>
          <a:xfrm rot="19752915">
            <a:off x="2468922" y="5545786"/>
            <a:ext cx="717650" cy="28113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200" kern="1200"/>
          </a:p>
        </p:txBody>
      </p:sp>
      <p:grpSp>
        <p:nvGrpSpPr>
          <p:cNvPr id="15" name="Group 14"/>
          <p:cNvGrpSpPr/>
          <p:nvPr/>
        </p:nvGrpSpPr>
        <p:grpSpPr>
          <a:xfrm rot="21016777">
            <a:off x="2382417" y="4979241"/>
            <a:ext cx="468562" cy="898656"/>
            <a:chOff x="4792083" y="810905"/>
            <a:chExt cx="301678" cy="898656"/>
          </a:xfrm>
        </p:grpSpPr>
        <p:sp>
          <p:nvSpPr>
            <p:cNvPr id="16" name="Left-Right Arrow 15"/>
            <p:cNvSpPr/>
            <p:nvPr/>
          </p:nvSpPr>
          <p:spPr>
            <a:xfrm rot="2700000">
              <a:off x="4493594" y="1109394"/>
              <a:ext cx="898656" cy="301678"/>
            </a:xfrm>
            <a:prstGeom prst="rightArrow">
              <a:avLst/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Left-Right Arrow 4"/>
            <p:cNvSpPr txBox="1"/>
            <p:nvPr/>
          </p:nvSpPr>
          <p:spPr>
            <a:xfrm rot="2700000">
              <a:off x="4584097" y="1169730"/>
              <a:ext cx="717650" cy="181006"/>
            </a:xfrm>
            <a:prstGeom prst="rightArrow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200" kern="1200"/>
            </a:p>
          </p:txBody>
        </p:sp>
      </p:grpSp>
      <p:grpSp>
        <p:nvGrpSpPr>
          <p:cNvPr id="18" name="Group 17"/>
          <p:cNvGrpSpPr/>
          <p:nvPr/>
        </p:nvGrpSpPr>
        <p:grpSpPr>
          <a:xfrm rot="21016777">
            <a:off x="6320901" y="2345482"/>
            <a:ext cx="468562" cy="898656"/>
            <a:chOff x="4792083" y="810905"/>
            <a:chExt cx="301678" cy="898656"/>
          </a:xfrm>
        </p:grpSpPr>
        <p:sp>
          <p:nvSpPr>
            <p:cNvPr id="19" name="Left-Right Arrow 18"/>
            <p:cNvSpPr/>
            <p:nvPr/>
          </p:nvSpPr>
          <p:spPr>
            <a:xfrm rot="2700000">
              <a:off x="4493594" y="1109394"/>
              <a:ext cx="898656" cy="301678"/>
            </a:xfrm>
            <a:prstGeom prst="rightArrow">
              <a:avLst/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Left-Right Arrow 4"/>
            <p:cNvSpPr txBox="1"/>
            <p:nvPr/>
          </p:nvSpPr>
          <p:spPr>
            <a:xfrm rot="2700000">
              <a:off x="4584097" y="1169730"/>
              <a:ext cx="717650" cy="181006"/>
            </a:xfrm>
            <a:prstGeom prst="rightArrow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200" kern="1200"/>
            </a:p>
          </p:txBody>
        </p:sp>
      </p:grpSp>
      <p:grpSp>
        <p:nvGrpSpPr>
          <p:cNvPr id="24" name="Group 23"/>
          <p:cNvGrpSpPr/>
          <p:nvPr/>
        </p:nvGrpSpPr>
        <p:grpSpPr>
          <a:xfrm rot="17052915">
            <a:off x="6354820" y="5069719"/>
            <a:ext cx="468562" cy="898656"/>
            <a:chOff x="4792083" y="810905"/>
            <a:chExt cx="301678" cy="898656"/>
          </a:xfrm>
        </p:grpSpPr>
        <p:sp>
          <p:nvSpPr>
            <p:cNvPr id="25" name="Left-Right Arrow 24"/>
            <p:cNvSpPr/>
            <p:nvPr/>
          </p:nvSpPr>
          <p:spPr>
            <a:xfrm rot="2700000">
              <a:off x="4493594" y="1109394"/>
              <a:ext cx="898656" cy="301678"/>
            </a:xfrm>
            <a:prstGeom prst="rightArrow">
              <a:avLst/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Left-Right Arrow 4"/>
            <p:cNvSpPr txBox="1"/>
            <p:nvPr/>
          </p:nvSpPr>
          <p:spPr>
            <a:xfrm rot="2700000">
              <a:off x="4584097" y="1169730"/>
              <a:ext cx="717650" cy="181006"/>
            </a:xfrm>
            <a:prstGeom prst="rightArrow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200" kern="1200"/>
            </a:p>
          </p:txBody>
        </p:sp>
      </p:grpSp>
      <p:grpSp>
        <p:nvGrpSpPr>
          <p:cNvPr id="27" name="Group 26"/>
          <p:cNvGrpSpPr/>
          <p:nvPr/>
        </p:nvGrpSpPr>
        <p:grpSpPr>
          <a:xfrm rot="2766561">
            <a:off x="4310591" y="3456277"/>
            <a:ext cx="981910" cy="1378957"/>
            <a:chOff x="4792083" y="810905"/>
            <a:chExt cx="301678" cy="898656"/>
          </a:xfrm>
        </p:grpSpPr>
        <p:sp>
          <p:nvSpPr>
            <p:cNvPr id="28" name="Left-Right Arrow 27"/>
            <p:cNvSpPr/>
            <p:nvPr/>
          </p:nvSpPr>
          <p:spPr>
            <a:xfrm rot="2700000">
              <a:off x="4493594" y="1109394"/>
              <a:ext cx="898656" cy="301678"/>
            </a:xfrm>
            <a:prstGeom prst="leftRightUpArrow">
              <a:avLst/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Left-Right Arrow 4"/>
            <p:cNvSpPr txBox="1"/>
            <p:nvPr/>
          </p:nvSpPr>
          <p:spPr>
            <a:xfrm rot="2700000">
              <a:off x="4584097" y="1169730"/>
              <a:ext cx="717650" cy="181006"/>
            </a:xfrm>
            <a:prstGeom prst="leftRightUpArrow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200" kern="1200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4008205" y="4038600"/>
            <a:ext cx="488164" cy="228600"/>
          </a:xfrm>
          <a:prstGeom prst="rect">
            <a:avLst/>
          </a:prstGeom>
          <a:solidFill>
            <a:srgbClr val="B2C1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21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The goals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6248400" cy="3719009"/>
          </a:xfrm>
        </p:spPr>
        <p:txBody>
          <a:bodyPr/>
          <a:lstStyle/>
          <a:p>
            <a:r>
              <a:rPr lang="en-GB" dirty="0" smtClean="0"/>
              <a:t>To make available and share quality data, information and tools</a:t>
            </a:r>
          </a:p>
          <a:p>
            <a:endParaRPr lang="en-GB" dirty="0" smtClean="0"/>
          </a:p>
          <a:p>
            <a:r>
              <a:rPr lang="en-GB" dirty="0" smtClean="0"/>
              <a:t>To strengthen scientific knowledge, promoting scientific cooperation and integration</a:t>
            </a:r>
          </a:p>
          <a:p>
            <a:endParaRPr lang="nl-BE" dirty="0"/>
          </a:p>
          <a:p>
            <a:pPr lvl="0"/>
            <a:r>
              <a:rPr lang="en-GB" dirty="0" smtClean="0"/>
              <a:t>To support expertise development, methodological innovation and use of health information to inform policy</a:t>
            </a:r>
            <a:endParaRPr lang="en-US" dirty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1600201"/>
            <a:ext cx="1676545" cy="13961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999" y="3124200"/>
            <a:ext cx="1676545" cy="1396105"/>
          </a:xfrm>
          <a:prstGeom prst="rect">
            <a:avLst/>
          </a:prstGeom>
        </p:spPr>
      </p:pic>
      <p:sp>
        <p:nvSpPr>
          <p:cNvPr id="11" name="Hexagon 10"/>
          <p:cNvSpPr/>
          <p:nvPr/>
        </p:nvSpPr>
        <p:spPr>
          <a:xfrm>
            <a:off x="6857999" y="4689455"/>
            <a:ext cx="1672044" cy="1394469"/>
          </a:xfrm>
          <a:prstGeom prst="hexagon">
            <a:avLst>
              <a:gd name="adj" fmla="val 25000"/>
              <a:gd name="vf" fmla="val 115470"/>
            </a:avLst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4000" r="-14000"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77466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0952" y="2166656"/>
            <a:ext cx="4825686" cy="47675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079" y="5760720"/>
            <a:ext cx="766409" cy="6400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5282625"/>
            <a:ext cx="1494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err="1" smtClean="0">
                <a:latin typeface="Trebuchet MS" panose="020B0603020202020204" pitchFamily="34" charset="0"/>
                <a:cs typeface="Traditional Arabic" panose="02020603050405020304" pitchFamily="18" charset="-78"/>
              </a:rPr>
              <a:t>Hospital</a:t>
            </a:r>
            <a:r>
              <a:rPr lang="nl-BE" sz="1600" dirty="0">
                <a:latin typeface="Trebuchet MS" panose="020B0603020202020204" pitchFamily="34" charset="0"/>
                <a:cs typeface="Traditional Arabic" panose="02020603050405020304" pitchFamily="18" charset="-78"/>
              </a:rPr>
              <a:t> </a:t>
            </a:r>
            <a:r>
              <a:rPr lang="nl-BE" sz="1600" dirty="0" smtClean="0">
                <a:latin typeface="Trebuchet MS" panose="020B0603020202020204" pitchFamily="34" charset="0"/>
                <a:cs typeface="Traditional Arabic" panose="02020603050405020304" pitchFamily="18" charset="-78"/>
              </a:rPr>
              <a:t>Care </a:t>
            </a:r>
          </a:p>
          <a:p>
            <a:pPr algn="ctr"/>
            <a:r>
              <a:rPr lang="nl-BE" sz="1600" dirty="0" smtClean="0">
                <a:latin typeface="Trebuchet MS" panose="020B0603020202020204" pitchFamily="34" charset="0"/>
                <a:cs typeface="Traditional Arabic" panose="02020603050405020304" pitchFamily="18" charset="-78"/>
              </a:rPr>
              <a:t>data </a:t>
            </a:r>
            <a:endParaRPr lang="en-GB" sz="1600" dirty="0">
              <a:latin typeface="Trebuchet MS" panose="020B0603020202020204" pitchFamily="34" charset="0"/>
              <a:cs typeface="Traditional Arabic" panose="02020603050405020304" pitchFamily="18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4462" y="4641456"/>
            <a:ext cx="853440" cy="6400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1746" y="5686691"/>
            <a:ext cx="600075" cy="6400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77000" y="6259616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smtClean="0">
                <a:latin typeface="Trebuchet MS" panose="020B0603020202020204" pitchFamily="34" charset="0"/>
                <a:cs typeface="Traditional Arabic" panose="02020603050405020304" pitchFamily="18" charset="-78"/>
              </a:rPr>
              <a:t>Survey </a:t>
            </a:r>
          </a:p>
          <a:p>
            <a:pPr algn="ctr"/>
            <a:r>
              <a:rPr lang="nl-BE" sz="1600" dirty="0" smtClean="0">
                <a:latin typeface="Trebuchet MS" panose="020B0603020202020204" pitchFamily="34" charset="0"/>
                <a:cs typeface="Traditional Arabic" panose="02020603050405020304" pitchFamily="18" charset="-78"/>
              </a:rPr>
              <a:t>data </a:t>
            </a:r>
            <a:endParaRPr lang="en-GB" sz="1600" dirty="0">
              <a:latin typeface="Trebuchet MS" panose="020B0603020202020204" pitchFamily="34" charset="0"/>
              <a:cs typeface="Traditional Arabic" panose="02020603050405020304" pitchFamily="18" charset="-78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6132" y="3217209"/>
            <a:ext cx="550767" cy="6400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43800" y="3116637"/>
            <a:ext cx="722141" cy="6400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010400" y="3749402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err="1" smtClean="0">
                <a:latin typeface="Trebuchet MS" panose="020B0603020202020204" pitchFamily="34" charset="0"/>
                <a:cs typeface="Traditional Arabic" panose="02020603050405020304" pitchFamily="18" charset="-78"/>
              </a:rPr>
              <a:t>Disease</a:t>
            </a:r>
            <a:r>
              <a:rPr lang="nl-BE" sz="1600" dirty="0" smtClean="0">
                <a:latin typeface="Trebuchet MS" panose="020B0603020202020204" pitchFamily="34" charset="0"/>
                <a:cs typeface="Traditional Arabic" panose="02020603050405020304" pitchFamily="18" charset="-78"/>
              </a:rPr>
              <a:t> </a:t>
            </a:r>
            <a:r>
              <a:rPr lang="nl-BE" sz="1600" dirty="0" err="1" smtClean="0">
                <a:latin typeface="Trebuchet MS" panose="020B0603020202020204" pitchFamily="34" charset="0"/>
                <a:cs typeface="Traditional Arabic" panose="02020603050405020304" pitchFamily="18" charset="-78"/>
              </a:rPr>
              <a:t>Registries</a:t>
            </a:r>
            <a:endParaRPr lang="en-GB" sz="1600" dirty="0">
              <a:latin typeface="Trebuchet MS" panose="020B060302020202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999" y="389578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err="1" smtClean="0">
                <a:latin typeface="Trebuchet MS" panose="020B0603020202020204" pitchFamily="34" charset="0"/>
                <a:cs typeface="Traditional Arabic" panose="02020603050405020304" pitchFamily="18" charset="-78"/>
              </a:rPr>
              <a:t>Vital</a:t>
            </a:r>
            <a:r>
              <a:rPr lang="nl-BE" sz="1600" dirty="0" smtClean="0">
                <a:latin typeface="Trebuchet MS" panose="020B0603020202020204" pitchFamily="34" charset="0"/>
                <a:cs typeface="Traditional Arabic" panose="02020603050405020304" pitchFamily="18" charset="-78"/>
              </a:rPr>
              <a:t> </a:t>
            </a:r>
          </a:p>
          <a:p>
            <a:pPr algn="ctr"/>
            <a:r>
              <a:rPr lang="nl-BE" sz="1600" dirty="0" err="1" smtClean="0">
                <a:latin typeface="Trebuchet MS" panose="020B0603020202020204" pitchFamily="34" charset="0"/>
                <a:cs typeface="Traditional Arabic" panose="02020603050405020304" pitchFamily="18" charset="-78"/>
              </a:rPr>
              <a:t>statistics</a:t>
            </a:r>
            <a:endParaRPr lang="en-GB" sz="1600" dirty="0">
              <a:latin typeface="Trebuchet MS" panose="020B060302020202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66800" y="6349425"/>
            <a:ext cx="1370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err="1" smtClean="0">
                <a:latin typeface="Trebuchet MS" panose="020B0603020202020204" pitchFamily="34" charset="0"/>
                <a:cs typeface="Traditional Arabic" panose="02020603050405020304" pitchFamily="18" charset="-78"/>
              </a:rPr>
              <a:t>Guidelines</a:t>
            </a:r>
            <a:r>
              <a:rPr lang="nl-BE" sz="1600" dirty="0" smtClean="0">
                <a:latin typeface="Trebuchet MS" panose="020B0603020202020204" pitchFamily="34" charset="0"/>
                <a:cs typeface="Traditional Arabic" panose="02020603050405020304" pitchFamily="18" charset="-78"/>
              </a:rPr>
              <a:t> and </a:t>
            </a:r>
            <a:r>
              <a:rPr lang="nl-BE" sz="1600" dirty="0" err="1" smtClean="0">
                <a:latin typeface="Trebuchet MS" panose="020B0603020202020204" pitchFamily="34" charset="0"/>
                <a:cs typeface="Traditional Arabic" panose="02020603050405020304" pitchFamily="18" charset="-78"/>
              </a:rPr>
              <a:t>manuals</a:t>
            </a:r>
            <a:endParaRPr lang="en-GB" sz="1600" dirty="0">
              <a:latin typeface="Trebuchet MS" panose="020B0603020202020204" pitchFamily="34" charset="0"/>
              <a:cs typeface="Traditional Arabic" panose="02020603050405020304" pitchFamily="18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21574" y="2078941"/>
            <a:ext cx="593810" cy="64008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63459" y="272011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smtClean="0">
                <a:latin typeface="Trebuchet MS" panose="020B0603020202020204" pitchFamily="34" charset="0"/>
                <a:cs typeface="Traditional Arabic" panose="02020603050405020304" pitchFamily="18" charset="-78"/>
              </a:rPr>
              <a:t>Insurance </a:t>
            </a:r>
          </a:p>
          <a:p>
            <a:pPr algn="ctr"/>
            <a:r>
              <a:rPr lang="nl-BE" sz="1600" dirty="0" smtClean="0">
                <a:latin typeface="Trebuchet MS" panose="020B0603020202020204" pitchFamily="34" charset="0"/>
                <a:cs typeface="Traditional Arabic" panose="02020603050405020304" pitchFamily="18" charset="-78"/>
              </a:rPr>
              <a:t>data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46053" y="4415365"/>
            <a:ext cx="799106" cy="82296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934200" y="5224046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smtClean="0">
                <a:latin typeface="Trebuchet MS" panose="020B0603020202020204" pitchFamily="34" charset="0"/>
                <a:cs typeface="Traditional Arabic" panose="02020603050405020304" pitchFamily="18" charset="-78"/>
              </a:rPr>
              <a:t>Indicators</a:t>
            </a:r>
            <a:endParaRPr lang="en-GB" sz="1600" dirty="0">
              <a:latin typeface="Trebuchet MS" panose="020B0603020202020204" pitchFamily="34" charset="0"/>
              <a:cs typeface="Traditional Arabic" panose="02020603050405020304" pitchFamily="18" charset="-78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33847" y="2096281"/>
            <a:ext cx="724001" cy="69542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445128" y="2879827"/>
            <a:ext cx="1370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smtClean="0">
                <a:latin typeface="Trebuchet MS" panose="020B0603020202020204" pitchFamily="34" charset="0"/>
                <a:cs typeface="Traditional Arabic" panose="02020603050405020304" pitchFamily="18" charset="-78"/>
              </a:rPr>
              <a:t>Big data</a:t>
            </a:r>
            <a:endParaRPr lang="en-GB" sz="1600" dirty="0">
              <a:latin typeface="Trebuchet MS" panose="020B060302020202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Scope: </a:t>
            </a:r>
            <a:r>
              <a:rPr lang="nl-BE" dirty="0" err="1" smtClean="0"/>
              <a:t>fill</a:t>
            </a:r>
            <a:r>
              <a:rPr lang="nl-BE" dirty="0" smtClean="0"/>
              <a:t> </a:t>
            </a:r>
            <a:r>
              <a:rPr lang="nl-BE" dirty="0" err="1" smtClean="0"/>
              <a:t>the</a:t>
            </a:r>
            <a:r>
              <a:rPr lang="nl-BE" dirty="0" smtClean="0"/>
              <a:t> gap</a:t>
            </a:r>
            <a:endParaRPr lang="en-GB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76646"/>
          </a:xfrm>
        </p:spPr>
        <p:txBody>
          <a:bodyPr/>
          <a:lstStyle/>
          <a:p>
            <a:pPr marL="0" indent="0" algn="ctr">
              <a:buNone/>
            </a:pPr>
            <a:r>
              <a:rPr lang="nl-BE" dirty="0" err="1" smtClean="0"/>
              <a:t>Population</a:t>
            </a:r>
            <a:r>
              <a:rPr lang="nl-BE" dirty="0" smtClean="0"/>
              <a:t> health and health care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99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What?</a:t>
            </a:r>
            <a:br>
              <a:rPr lang="en-GB" dirty="0" smtClean="0"/>
            </a:br>
            <a:r>
              <a:rPr lang="en-GB" dirty="0" smtClean="0"/>
              <a:t>Health Information Research Infrastructure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Distributed Research Infrastructure: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-533400" y="2261937"/>
          <a:ext cx="5579234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10200" y="4722898"/>
            <a:ext cx="2057400" cy="1477328"/>
          </a:xfrm>
          <a:prstGeom prst="rect">
            <a:avLst/>
          </a:prstGeom>
          <a:solidFill>
            <a:schemeClr val="bg1"/>
          </a:solidFill>
          <a:ln w="76200">
            <a:solidFill>
              <a:srgbClr val="77B3B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GB" dirty="0" smtClean="0"/>
              <a:t>The national network is a </a:t>
            </a:r>
            <a:r>
              <a:rPr lang="en-GB" b="1" dirty="0" smtClean="0"/>
              <a:t>consortium of </a:t>
            </a:r>
            <a:r>
              <a:rPr lang="en-GB" b="1" dirty="0"/>
              <a:t>relevant </a:t>
            </a:r>
            <a:r>
              <a:rPr lang="en-GB" b="1" dirty="0" smtClean="0"/>
              <a:t>national actors.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2280698"/>
            <a:ext cx="2057400" cy="2031325"/>
          </a:xfrm>
          <a:prstGeom prst="rect">
            <a:avLst/>
          </a:prstGeom>
          <a:solidFill>
            <a:schemeClr val="bg1"/>
          </a:solidFill>
          <a:ln w="76200">
            <a:solidFill>
              <a:srgbClr val="80B15E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 domain specific </a:t>
            </a:r>
            <a:r>
              <a:rPr lang="en-GB" dirty="0" smtClean="0"/>
              <a:t>network </a:t>
            </a:r>
            <a:r>
              <a:rPr lang="en-GB" dirty="0"/>
              <a:t>is generally a </a:t>
            </a:r>
            <a:r>
              <a:rPr lang="en-GB" b="1" dirty="0"/>
              <a:t>group of collaborating researchers </a:t>
            </a:r>
            <a:r>
              <a:rPr lang="en-GB" dirty="0" smtClean="0"/>
              <a:t>on </a:t>
            </a:r>
            <a:r>
              <a:rPr lang="en-GB" dirty="0"/>
              <a:t>a common health </a:t>
            </a:r>
            <a:r>
              <a:rPr lang="en-GB" dirty="0" smtClean="0"/>
              <a:t>topic or method.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808917" y="2049865"/>
            <a:ext cx="4114800" cy="452431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0" indent="-342900">
              <a:buFont typeface="Trebuchet MS" panose="020B0603020202020204" pitchFamily="34" charset="0"/>
              <a:buChar char="–"/>
            </a:pPr>
            <a:r>
              <a:rPr lang="en-GB" b="1" dirty="0">
                <a:latin typeface="Trebuchet MS" panose="020B0603020202020204" pitchFamily="34" charset="0"/>
              </a:rPr>
              <a:t>N</a:t>
            </a:r>
            <a:r>
              <a:rPr lang="en-GB" b="1" dirty="0" smtClean="0">
                <a:latin typeface="Trebuchet MS" panose="020B0603020202020204" pitchFamily="34" charset="0"/>
              </a:rPr>
              <a:t>ational network</a:t>
            </a:r>
            <a:r>
              <a:rPr lang="en-GB" dirty="0" smtClean="0">
                <a:latin typeface="Trebuchet MS" panose="020B0603020202020204" pitchFamily="34" charset="0"/>
              </a:rPr>
              <a:t> </a:t>
            </a:r>
            <a:r>
              <a:rPr lang="en-GB" dirty="0">
                <a:latin typeface="Trebuchet MS" panose="020B0603020202020204" pitchFamily="34" charset="0"/>
              </a:rPr>
              <a:t>(NN) units within </a:t>
            </a:r>
            <a:r>
              <a:rPr lang="en-GB" dirty="0" smtClean="0">
                <a:latin typeface="Trebuchet MS" panose="020B0603020202020204" pitchFamily="34" charset="0"/>
              </a:rPr>
              <a:t>MSs,</a:t>
            </a:r>
          </a:p>
          <a:p>
            <a:pPr marL="342900" lvl="0" indent="-342900">
              <a:buFont typeface="Trebuchet MS" panose="020B0603020202020204" pitchFamily="34" charset="0"/>
              <a:buChar char="–"/>
            </a:pPr>
            <a:endParaRPr lang="en-US" dirty="0" smtClean="0">
              <a:latin typeface="Trebuchet MS" panose="020B0603020202020204" pitchFamily="34" charset="0"/>
            </a:endParaRPr>
          </a:p>
          <a:p>
            <a:pPr marL="342900" lvl="0" indent="-342900">
              <a:buFont typeface="Trebuchet MS" panose="020B0603020202020204" pitchFamily="34" charset="0"/>
              <a:buChar char="–"/>
            </a:pPr>
            <a:r>
              <a:rPr lang="en-US" dirty="0" smtClean="0">
                <a:latin typeface="Trebuchet MS" panose="020B0603020202020204" pitchFamily="34" charset="0"/>
              </a:rPr>
              <a:t>Participating </a:t>
            </a:r>
            <a:r>
              <a:rPr lang="en-US" b="1" dirty="0">
                <a:latin typeface="Trebuchet MS" panose="020B0603020202020204" pitchFamily="34" charset="0"/>
              </a:rPr>
              <a:t>domain specific networks</a:t>
            </a:r>
            <a:r>
              <a:rPr lang="en-US" dirty="0">
                <a:latin typeface="Trebuchet MS" panose="020B0603020202020204" pitchFamily="34" charset="0"/>
              </a:rPr>
              <a:t> (DSN) and their research </a:t>
            </a:r>
            <a:r>
              <a:rPr lang="en-US" dirty="0" smtClean="0">
                <a:latin typeface="Trebuchet MS" panose="020B0603020202020204" pitchFamily="34" charset="0"/>
              </a:rPr>
              <a:t>commun</a:t>
            </a:r>
            <a:r>
              <a:rPr lang="en-US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ities</a:t>
            </a:r>
            <a:r>
              <a:rPr lang="en-US" dirty="0" smtClean="0">
                <a:latin typeface="Trebuchet MS" panose="020B0603020202020204" pitchFamily="34" charset="0"/>
              </a:rPr>
              <a:t>, </a:t>
            </a:r>
          </a:p>
          <a:p>
            <a:pPr marL="342900" lvl="0" indent="-342900">
              <a:buFont typeface="Trebuchet MS" panose="020B0603020202020204" pitchFamily="34" charset="0"/>
              <a:buChar char="–"/>
            </a:pPr>
            <a:endParaRPr lang="en-US" dirty="0" smtClean="0">
              <a:latin typeface="Trebuchet MS" panose="020B0603020202020204" pitchFamily="34" charset="0"/>
            </a:endParaRPr>
          </a:p>
          <a:p>
            <a:pPr marL="342900" lvl="0" indent="-342900">
              <a:buFont typeface="Trebuchet MS" panose="020B0603020202020204" pitchFamily="34" charset="0"/>
              <a:buChar char="–"/>
            </a:pPr>
            <a:r>
              <a:rPr lang="en-GB" dirty="0" smtClean="0">
                <a:latin typeface="Trebuchet MS" panose="020B0603020202020204" pitchFamily="34" charset="0"/>
              </a:rPr>
              <a:t>A </a:t>
            </a:r>
            <a:r>
              <a:rPr lang="en-GB" b="1" dirty="0">
                <a:latin typeface="Trebuchet MS" panose="020B0603020202020204" pitchFamily="34" charset="0"/>
              </a:rPr>
              <a:t>central </a:t>
            </a:r>
            <a:r>
              <a:rPr lang="en-GB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office</a:t>
            </a:r>
            <a:r>
              <a:rPr lang="en-GB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</a:t>
            </a:r>
            <a:r>
              <a:rPr lang="en-GB" dirty="0" smtClean="0">
                <a:latin typeface="Trebuchet MS" panose="020B0603020202020204" pitchFamily="34" charset="0"/>
              </a:rPr>
              <a:t> </a:t>
            </a:r>
          </a:p>
          <a:p>
            <a:pPr marL="342900" lvl="0" indent="-342900">
              <a:buFont typeface="Trebuchet MS" panose="020B0603020202020204" pitchFamily="34" charset="0"/>
              <a:buChar char="–"/>
            </a:pPr>
            <a:endParaRPr lang="en-GB" dirty="0">
              <a:latin typeface="Trebuchet MS" panose="020B0603020202020204" pitchFamily="34" charset="0"/>
            </a:endParaRPr>
          </a:p>
          <a:p>
            <a:pPr marL="342900" lvl="0" indent="-342900">
              <a:buFont typeface="Trebuchet MS" panose="020B0603020202020204" pitchFamily="34" charset="0"/>
              <a:buChar char="–"/>
            </a:pPr>
            <a:r>
              <a:rPr lang="en-GB" dirty="0">
                <a:latin typeface="Trebuchet MS" panose="020B0603020202020204" pitchFamily="34" charset="0"/>
              </a:rPr>
              <a:t>A</a:t>
            </a:r>
            <a:r>
              <a:rPr lang="en-GB" dirty="0" smtClean="0">
                <a:latin typeface="Trebuchet MS" panose="020B0603020202020204" pitchFamily="34" charset="0"/>
              </a:rPr>
              <a:t> </a:t>
            </a:r>
            <a:r>
              <a:rPr lang="en-GB" b="1" dirty="0">
                <a:latin typeface="Trebuchet MS" panose="020B0603020202020204" pitchFamily="34" charset="0"/>
              </a:rPr>
              <a:t>web based platform</a:t>
            </a:r>
            <a:r>
              <a:rPr lang="en-GB" dirty="0">
                <a:latin typeface="Trebuchet MS" panose="020B0603020202020204" pitchFamily="34" charset="0"/>
              </a:rPr>
              <a:t> that delivers </a:t>
            </a:r>
            <a:r>
              <a:rPr lang="en-GB" dirty="0" smtClean="0">
                <a:latin typeface="Trebuchet MS" panose="020B0603020202020204" pitchFamily="34" charset="0"/>
              </a:rPr>
              <a:t>services,</a:t>
            </a:r>
          </a:p>
          <a:p>
            <a:pPr marL="342900" lvl="0" indent="-342900">
              <a:buFont typeface="Trebuchet MS" panose="020B0603020202020204" pitchFamily="34" charset="0"/>
              <a:buChar char="–"/>
            </a:pPr>
            <a:endParaRPr lang="en-GB" dirty="0">
              <a:latin typeface="Trebuchet MS" panose="020B0603020202020204" pitchFamily="34" charset="0"/>
            </a:endParaRPr>
          </a:p>
          <a:p>
            <a:pPr marL="342900" lvl="0" indent="-342900">
              <a:buFont typeface="Trebuchet MS" panose="020B0603020202020204" pitchFamily="34" charset="0"/>
              <a:buChar char="–"/>
            </a:pPr>
            <a:r>
              <a:rPr lang="en-US" dirty="0">
                <a:latin typeface="Trebuchet MS" panose="020B0603020202020204" pitchFamily="34" charset="0"/>
              </a:rPr>
              <a:t>A</a:t>
            </a:r>
            <a:r>
              <a:rPr lang="en-US" dirty="0" smtClean="0">
                <a:latin typeface="Trebuchet MS" panose="020B0603020202020204" pitchFamily="34" charset="0"/>
              </a:rPr>
              <a:t> </a:t>
            </a:r>
            <a:r>
              <a:rPr lang="en-US" dirty="0">
                <a:latin typeface="Trebuchet MS" panose="020B0603020202020204" pitchFamily="34" charset="0"/>
              </a:rPr>
              <a:t>set </a:t>
            </a:r>
            <a:r>
              <a:rPr lang="en-US" dirty="0">
                <a:solidFill>
                  <a:schemeClr val="tx1"/>
                </a:solidFill>
                <a:latin typeface="Trebuchet MS" panose="020B0603020202020204" pitchFamily="34" charset="0"/>
              </a:rPr>
              <a:t>of </a:t>
            </a:r>
            <a:r>
              <a:rPr lang="en-US" b="1" dirty="0">
                <a:latin typeface="Trebuchet MS" panose="020B0603020202020204" pitchFamily="34" charset="0"/>
              </a:rPr>
              <a:t>core</a:t>
            </a:r>
            <a:r>
              <a:rPr lang="en-US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b="1" dirty="0">
                <a:latin typeface="Trebuchet MS" panose="020B0603020202020204" pitchFamily="34" charset="0"/>
              </a:rPr>
              <a:t>RI activities</a:t>
            </a:r>
            <a:r>
              <a:rPr lang="en-US" dirty="0">
                <a:latin typeface="Trebuchet MS" panose="020B0603020202020204" pitchFamily="34" charset="0"/>
              </a:rPr>
              <a:t> in the form of focused projects and</a:t>
            </a:r>
            <a:r>
              <a:rPr lang="en-GB" dirty="0">
                <a:latin typeface="Trebuchet MS" panose="020B0603020202020204" pitchFamily="34" charset="0"/>
              </a:rPr>
              <a:t> programmes (in contact with NN</a:t>
            </a:r>
            <a:r>
              <a:rPr lang="en-GB" dirty="0" smtClean="0">
                <a:latin typeface="Trebuchet MS" panose="020B0603020202020204" pitchFamily="34" charset="0"/>
              </a:rPr>
              <a:t>).</a:t>
            </a:r>
            <a:endParaRPr lang="en-US" dirty="0">
              <a:latin typeface="Trebuchet MS" panose="020B0603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950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0218"/>
            <a:ext cx="6492498" cy="1039127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GB" sz="3000" dirty="0" smtClean="0">
                <a:latin typeface="+mn-lt"/>
              </a:rPr>
              <a:t>Services</a:t>
            </a:r>
            <a:endParaRPr lang="en-GB" sz="30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1178" y="5484254"/>
            <a:ext cx="2352822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Data collection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971800" y="4523439"/>
            <a:ext cx="236220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Analysis, research contextualisation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971800" y="3755128"/>
            <a:ext cx="2362200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Health reporting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971800" y="3068958"/>
            <a:ext cx="2362200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Knowledge translation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886200" y="5067862"/>
            <a:ext cx="0" cy="411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862973" y="4124460"/>
            <a:ext cx="0" cy="411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814482" y="3438290"/>
            <a:ext cx="0" cy="411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805517" y="2666193"/>
            <a:ext cx="0" cy="411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971800" y="2305576"/>
            <a:ext cx="2362200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Policy-making</a:t>
            </a:r>
            <a:endParaRPr lang="en-GB" dirty="0"/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29625"/>
            <a:ext cx="7010400" cy="4017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065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Services</a:t>
            </a:r>
            <a:endParaRPr lang="en-GB" dirty="0"/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r="1087" b="76401"/>
          <a:stretch/>
        </p:blipFill>
        <p:spPr>
          <a:xfrm>
            <a:off x="914400" y="1705066"/>
            <a:ext cx="6934200" cy="1114334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4471182" y="4114800"/>
            <a:ext cx="1752600" cy="1066800"/>
          </a:xfrm>
          <a:prstGeom prst="roundRect">
            <a:avLst/>
          </a:prstGeom>
          <a:solidFill>
            <a:srgbClr val="80B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Find data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2514600" y="4114800"/>
            <a:ext cx="1752600" cy="1066800"/>
          </a:xfrm>
          <a:prstGeom prst="roundRect">
            <a:avLst/>
          </a:prstGeom>
          <a:solidFill>
            <a:srgbClr val="80B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Find expert </a:t>
            </a:r>
          </a:p>
          <a:p>
            <a:pPr algn="ctr"/>
            <a:r>
              <a:rPr lang="en-GB" sz="1400" dirty="0" smtClean="0">
                <a:sym typeface="Wingdings" panose="05000000000000000000" pitchFamily="2" charset="2"/>
              </a:rPr>
              <a:t> Who is Who?</a:t>
            </a:r>
            <a:endParaRPr lang="en-GB" sz="1400" dirty="0"/>
          </a:p>
        </p:txBody>
      </p:sp>
      <p:sp>
        <p:nvSpPr>
          <p:cNvPr id="8" name="Rounded Rectangle 7"/>
          <p:cNvSpPr/>
          <p:nvPr/>
        </p:nvSpPr>
        <p:spPr>
          <a:xfrm>
            <a:off x="558018" y="4114800"/>
            <a:ext cx="1752600" cy="1066800"/>
          </a:xfrm>
          <a:prstGeom prst="roundRect">
            <a:avLst/>
          </a:prstGeom>
          <a:solidFill>
            <a:srgbClr val="80B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Find network </a:t>
            </a:r>
          </a:p>
          <a:p>
            <a:pPr algn="ctr"/>
            <a:r>
              <a:rPr lang="en-GB" sz="1400" dirty="0" smtClean="0">
                <a:sym typeface="Wingdings" panose="05000000000000000000" pitchFamily="2" charset="2"/>
              </a:rPr>
              <a:t> DSN or NN</a:t>
            </a:r>
            <a:endParaRPr lang="en-GB" sz="1400" dirty="0"/>
          </a:p>
        </p:txBody>
      </p:sp>
      <p:sp>
        <p:nvSpPr>
          <p:cNvPr id="9" name="Rounded Rectangle 8"/>
          <p:cNvSpPr/>
          <p:nvPr/>
        </p:nvSpPr>
        <p:spPr>
          <a:xfrm>
            <a:off x="6427764" y="4114800"/>
            <a:ext cx="1752600" cy="1066800"/>
          </a:xfrm>
          <a:prstGeom prst="roundRect">
            <a:avLst/>
          </a:prstGeom>
          <a:solidFill>
            <a:srgbClr val="80B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Find guideline or tool</a:t>
            </a:r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519895" y="3392764"/>
            <a:ext cx="978291" cy="238901"/>
          </a:xfrm>
          <a:prstGeom prst="straightConnector1">
            <a:avLst/>
          </a:prstGeom>
          <a:ln w="38100">
            <a:solidFill>
              <a:srgbClr val="90B85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107786" y="3392764"/>
            <a:ext cx="978291" cy="238901"/>
          </a:xfrm>
          <a:prstGeom prst="straightConnector1">
            <a:avLst/>
          </a:prstGeom>
          <a:ln w="38100">
            <a:solidFill>
              <a:srgbClr val="90B85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969414" y="3392764"/>
            <a:ext cx="729172" cy="293538"/>
          </a:xfrm>
          <a:prstGeom prst="straightConnector1">
            <a:avLst/>
          </a:prstGeom>
          <a:ln w="38100">
            <a:solidFill>
              <a:srgbClr val="90B85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542065" y="3392764"/>
            <a:ext cx="729172" cy="293538"/>
          </a:xfrm>
          <a:prstGeom prst="straightConnector1">
            <a:avLst/>
          </a:prstGeom>
          <a:ln w="38100">
            <a:solidFill>
              <a:srgbClr val="90B85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067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/>
              <a:t>Services</a:t>
            </a:r>
            <a:endParaRPr lang="en-GB" dirty="0"/>
          </a:p>
        </p:txBody>
      </p:sp>
      <p:pic>
        <p:nvPicPr>
          <p:cNvPr id="5" name="Picture 4"/>
          <p:cNvPicPr/>
          <p:nvPr/>
        </p:nvPicPr>
        <p:blipFill rotWithShape="1">
          <a:blip r:embed="rId3"/>
          <a:srcRect t="23598" r="1087" b="50582"/>
          <a:stretch/>
        </p:blipFill>
        <p:spPr>
          <a:xfrm>
            <a:off x="1104900" y="1798793"/>
            <a:ext cx="6934200" cy="121920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4635009" y="4343400"/>
            <a:ext cx="1752600" cy="1066800"/>
          </a:xfrm>
          <a:prstGeom prst="roundRect">
            <a:avLst/>
          </a:prstGeom>
          <a:solidFill>
            <a:srgbClr val="80B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Tool services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2611608" y="4343400"/>
            <a:ext cx="1752600" cy="1066800"/>
          </a:xfrm>
          <a:prstGeom prst="roundRect">
            <a:avLst/>
          </a:prstGeom>
          <a:solidFill>
            <a:srgbClr val="80B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Interoperability</a:t>
            </a:r>
            <a:r>
              <a:rPr lang="nl-BE" dirty="0" smtClean="0"/>
              <a:t> services</a:t>
            </a:r>
            <a:endParaRPr lang="en-GB" sz="1400" dirty="0"/>
          </a:p>
        </p:txBody>
      </p:sp>
      <p:sp>
        <p:nvSpPr>
          <p:cNvPr id="8" name="Rounded Rectangle 7"/>
          <p:cNvSpPr/>
          <p:nvPr/>
        </p:nvSpPr>
        <p:spPr>
          <a:xfrm>
            <a:off x="588207" y="4343400"/>
            <a:ext cx="1752600" cy="1066800"/>
          </a:xfrm>
          <a:prstGeom prst="roundRect">
            <a:avLst/>
          </a:prstGeom>
          <a:solidFill>
            <a:srgbClr val="80B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Computing services</a:t>
            </a:r>
            <a:endParaRPr lang="en-GB" sz="1400" dirty="0"/>
          </a:p>
        </p:txBody>
      </p:sp>
      <p:sp>
        <p:nvSpPr>
          <p:cNvPr id="27" name="Rounded Rectangle 26"/>
          <p:cNvSpPr/>
          <p:nvPr/>
        </p:nvSpPr>
        <p:spPr>
          <a:xfrm>
            <a:off x="6658410" y="4343400"/>
            <a:ext cx="1752600" cy="1066800"/>
          </a:xfrm>
          <a:prstGeom prst="roundRect">
            <a:avLst/>
          </a:prstGeom>
          <a:solidFill>
            <a:srgbClr val="80B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Legal and </a:t>
            </a:r>
            <a:r>
              <a:rPr lang="nl-BE" dirty="0" err="1" smtClean="0"/>
              <a:t>ethical</a:t>
            </a:r>
            <a:r>
              <a:rPr lang="nl-BE" dirty="0" smtClean="0"/>
              <a:t> support</a:t>
            </a:r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519895" y="3392764"/>
            <a:ext cx="978291" cy="238901"/>
          </a:xfrm>
          <a:prstGeom prst="straightConnector1">
            <a:avLst/>
          </a:prstGeom>
          <a:ln w="38100">
            <a:solidFill>
              <a:srgbClr val="90B85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107786" y="3392764"/>
            <a:ext cx="978291" cy="238901"/>
          </a:xfrm>
          <a:prstGeom prst="straightConnector1">
            <a:avLst/>
          </a:prstGeom>
          <a:ln w="38100">
            <a:solidFill>
              <a:srgbClr val="90B85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969414" y="3392764"/>
            <a:ext cx="729172" cy="293538"/>
          </a:xfrm>
          <a:prstGeom prst="straightConnector1">
            <a:avLst/>
          </a:prstGeom>
          <a:ln w="38100">
            <a:solidFill>
              <a:srgbClr val="90B85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542065" y="3392764"/>
            <a:ext cx="729172" cy="293538"/>
          </a:xfrm>
          <a:prstGeom prst="straightConnector1">
            <a:avLst/>
          </a:prstGeom>
          <a:ln w="38100">
            <a:solidFill>
              <a:srgbClr val="90B85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1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/>
              <a:t>Services</a:t>
            </a:r>
            <a:endParaRPr lang="en-GB" dirty="0"/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t="50217" r="1053" b="23963"/>
          <a:stretch/>
        </p:blipFill>
        <p:spPr>
          <a:xfrm>
            <a:off x="1103728" y="1998003"/>
            <a:ext cx="6936544" cy="1219199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5969264" y="4423586"/>
            <a:ext cx="1752600" cy="1066800"/>
          </a:xfrm>
          <a:prstGeom prst="roundRect">
            <a:avLst/>
          </a:prstGeom>
          <a:solidFill>
            <a:srgbClr val="80B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Expert support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3492765" y="4423586"/>
            <a:ext cx="1752600" cy="1066800"/>
          </a:xfrm>
          <a:prstGeom prst="roundRect">
            <a:avLst/>
          </a:prstGeom>
          <a:solidFill>
            <a:srgbClr val="80B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T</a:t>
            </a:r>
            <a:r>
              <a:rPr lang="nl-BE" dirty="0" smtClean="0"/>
              <a:t>raining services</a:t>
            </a:r>
            <a:endParaRPr lang="en-GB" sz="1400" dirty="0"/>
          </a:p>
        </p:txBody>
      </p:sp>
      <p:sp>
        <p:nvSpPr>
          <p:cNvPr id="8" name="Rounded Rectangle 7"/>
          <p:cNvSpPr/>
          <p:nvPr/>
        </p:nvSpPr>
        <p:spPr>
          <a:xfrm>
            <a:off x="1071071" y="4423586"/>
            <a:ext cx="1752600" cy="1066800"/>
          </a:xfrm>
          <a:prstGeom prst="roundRect">
            <a:avLst/>
          </a:prstGeom>
          <a:solidFill>
            <a:srgbClr val="80B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 smtClean="0"/>
              <a:t>Overview</a:t>
            </a:r>
            <a:r>
              <a:rPr lang="nl-BE" dirty="0" smtClean="0"/>
              <a:t> training programs</a:t>
            </a:r>
            <a:endParaRPr lang="en-GB" sz="14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052628" y="3773977"/>
            <a:ext cx="729172" cy="293538"/>
          </a:xfrm>
          <a:prstGeom prst="straightConnector1">
            <a:avLst/>
          </a:prstGeom>
          <a:ln w="38100">
            <a:solidFill>
              <a:srgbClr val="90B85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697109" y="3803285"/>
            <a:ext cx="978291" cy="238901"/>
          </a:xfrm>
          <a:prstGeom prst="straightConnector1">
            <a:avLst/>
          </a:prstGeom>
          <a:ln w="38100">
            <a:solidFill>
              <a:srgbClr val="90B85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394443" y="3733800"/>
            <a:ext cx="1" cy="373891"/>
          </a:xfrm>
          <a:prstGeom prst="straightConnector1">
            <a:avLst/>
          </a:prstGeom>
          <a:ln w="38100">
            <a:solidFill>
              <a:srgbClr val="90B85D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213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DGEHealth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BRIDGEHealth_template</Template>
  <TotalTime>10152</TotalTime>
  <Words>942</Words>
  <Application>Microsoft Office PowerPoint</Application>
  <PresentationFormat>On-screen Show (4:3)</PresentationFormat>
  <Paragraphs>171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Symbol</vt:lpstr>
      <vt:lpstr>Tahoma</vt:lpstr>
      <vt:lpstr>Traditional Arabic</vt:lpstr>
      <vt:lpstr>Trebuchet MS</vt:lpstr>
      <vt:lpstr>Wingdings</vt:lpstr>
      <vt:lpstr>BRIDGEHealth_template</vt:lpstr>
      <vt:lpstr>The Health Information Research Infrastructure</vt:lpstr>
      <vt:lpstr>The concept</vt:lpstr>
      <vt:lpstr>The goals</vt:lpstr>
      <vt:lpstr>Scope: fill the gap</vt:lpstr>
      <vt:lpstr>What? Health Information Research Infrastructure</vt:lpstr>
      <vt:lpstr>Services</vt:lpstr>
      <vt:lpstr>Services</vt:lpstr>
      <vt:lpstr>Services</vt:lpstr>
      <vt:lpstr>Services</vt:lpstr>
      <vt:lpstr>Services</vt:lpstr>
      <vt:lpstr>Services</vt:lpstr>
      <vt:lpstr>Added value for research</vt:lpstr>
      <vt:lpstr>Added value for society</vt:lpstr>
      <vt:lpstr>Research Infrastructure outcomes</vt:lpstr>
      <vt:lpstr>www.inf-act.eu @JA_InfAct</vt:lpstr>
    </vt:vector>
  </TitlesOfParts>
  <Company>WIV-ISP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Petronille Bogaert</dc:creator>
  <cp:lastModifiedBy>Bogaert, Petronille</cp:lastModifiedBy>
  <cp:revision>207</cp:revision>
  <cp:lastPrinted>2019-01-18T08:37:10Z</cp:lastPrinted>
  <dcterms:created xsi:type="dcterms:W3CDTF">2015-07-27T07:36:49Z</dcterms:created>
  <dcterms:modified xsi:type="dcterms:W3CDTF">2019-03-11T13:17:03Z</dcterms:modified>
</cp:coreProperties>
</file>