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233BC-FF0A-4676-A483-8A555D90ACE6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7772-E534-4DC8-BD0A-56733E09B7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860" y="2045969"/>
            <a:ext cx="9144000" cy="21726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6860" y="43106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76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39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7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974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33135"/>
            <a:ext cx="10515600" cy="364382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90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70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84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9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3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4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079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705192"/>
            <a:ext cx="10515600" cy="347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smtClean="0"/>
              <a:t>Quinto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C869BC1B-1D64-4D4B-8536-405FBAE5A128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9787" cy="9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00" y="-12376"/>
            <a:ext cx="2268000" cy="9123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90" y="120853"/>
            <a:ext cx="3415419" cy="6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860" y="1394805"/>
            <a:ext cx="9144000" cy="2172653"/>
          </a:xfrm>
        </p:spPr>
        <p:txBody>
          <a:bodyPr>
            <a:normAutofit/>
          </a:bodyPr>
          <a:lstStyle/>
          <a:p>
            <a:r>
              <a:rPr lang="es-ES" dirty="0" smtClean="0"/>
              <a:t>ESFRI ROADMAP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6860" y="3810000"/>
            <a:ext cx="9144000" cy="2156460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pPr algn="r"/>
            <a:r>
              <a:rPr lang="es-ES" dirty="0" smtClean="0"/>
              <a:t>		Madrid, 12th </a:t>
            </a:r>
            <a:r>
              <a:rPr lang="es-ES" dirty="0" err="1" smtClean="0"/>
              <a:t>March</a:t>
            </a:r>
            <a:r>
              <a:rPr lang="es-ES" dirty="0" smtClean="0"/>
              <a:t> 2019</a:t>
            </a:r>
          </a:p>
          <a:p>
            <a:pPr algn="r"/>
            <a:r>
              <a:rPr lang="es-ES" dirty="0" smtClean="0"/>
              <a:t>Gonzalo Arévalo Nieto</a:t>
            </a:r>
          </a:p>
          <a:p>
            <a:pPr algn="r"/>
            <a:r>
              <a:rPr lang="es-ES" dirty="0" err="1" smtClean="0"/>
              <a:t>Deputy</a:t>
            </a:r>
            <a:r>
              <a:rPr lang="es-ES" dirty="0" smtClean="0"/>
              <a:t> Director </a:t>
            </a:r>
          </a:p>
          <a:p>
            <a:pPr algn="r"/>
            <a:r>
              <a:rPr lang="es-ES" dirty="0" smtClean="0"/>
              <a:t>International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Programmes</a:t>
            </a:r>
            <a:r>
              <a:rPr lang="es-ES" dirty="0" smtClean="0"/>
              <a:t> </a:t>
            </a:r>
          </a:p>
          <a:p>
            <a:pPr algn="r"/>
            <a:r>
              <a:rPr lang="es-ES" dirty="0" smtClean="0"/>
              <a:t>and </a:t>
            </a:r>
            <a:r>
              <a:rPr lang="es-ES" dirty="0" err="1" smtClean="0"/>
              <a:t>Institutional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ESFRI ROAD MAP</a:t>
            </a:r>
            <a:endParaRPr lang="en-U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589859"/>
            <a:ext cx="11402291" cy="4639107"/>
          </a:xfrm>
        </p:spPr>
        <p:txBody>
          <a:bodyPr>
            <a:normAutofit/>
          </a:bodyPr>
          <a:lstStyle/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ESFRI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established, since 2006, an updated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Roadmap for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Infrastructures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(new and major upgrades, pan-European interest) for the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years. ESFRI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stimulates the implementation of these facilities, and updates the roadmap as needed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E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10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50" y="3331058"/>
            <a:ext cx="8889421" cy="382216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 rot="21082452">
            <a:off x="1754423" y="1861300"/>
            <a:ext cx="7661564" cy="4447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The ESFRI roadmap is an ongoing process. First published in 2006, with 35 projects…. The latest Roadmap, Roadmap 2018 includes 37 Landmarks and 18 </a:t>
            </a:r>
            <a:r>
              <a:rPr lang="en-US" sz="3200" dirty="0" smtClean="0">
                <a:solidFill>
                  <a:srgbClr val="FFFF00"/>
                </a:solidFill>
              </a:rPr>
              <a:t>ESFRI Projects.  </a:t>
            </a:r>
            <a:endParaRPr lang="es-E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0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How ESFRI works?</a:t>
            </a:r>
            <a:endParaRPr lang="en-U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ESFRI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self-regulated body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which operates openly and on a consensus basis. ESFRI Delegates are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senior science-policy officials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or equivalents, who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represent ministers responsible for research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 their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country.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ESFRI </a:t>
            </a:r>
            <a:r>
              <a:rPr lang="en-US" alt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organises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open calls for proposals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selects proposals based on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strict eligibility criteria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reviews them in a clear and transparent manner through independent, international peer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review.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Thus ESFRI contribute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 a balance within the ERA between the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bottom-up and top-down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RI. 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ESFRI Analysis is based on a double approach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spcBef>
                <a:spcPct val="0"/>
              </a:spcBef>
              <a:buClr>
                <a:schemeClr val="accent2"/>
              </a:buClr>
              <a:buAutoNum type="arabicParenR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the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en-U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>
              <a:spcBef>
                <a:spcPct val="0"/>
              </a:spcBef>
              <a:buClr>
                <a:schemeClr val="accent2"/>
              </a:buClr>
              <a:buAutoNum type="arabicParenR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</a:t>
            </a:r>
            <a:r>
              <a:rPr lang="en-U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11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12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734291" y="1080655"/>
            <a:ext cx="10044545" cy="495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CONTENTS: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an European Research Infrastructure</a:t>
            </a:r>
          </a:p>
          <a:p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Organisation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of the EU Research Infrastructures and the ESFRI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ESFRI Landmarks and  RI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ERIC a one way to develop the ESFRI Landmark</a:t>
            </a:r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4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ESFRI Road Map: ESFRI </a:t>
            </a:r>
            <a:r>
              <a:rPr lang="en-US" sz="3200" b="1" dirty="0"/>
              <a:t>Projects </a:t>
            </a:r>
            <a:r>
              <a:rPr lang="en-US" sz="3200" b="1" dirty="0" smtClean="0"/>
              <a:t>and ESFRI </a:t>
            </a:r>
            <a:r>
              <a:rPr lang="en-US" sz="3200" b="1" dirty="0"/>
              <a:t>Landmarks </a:t>
            </a:r>
            <a:endParaRPr lang="en-US" sz="3200" b="1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ESFRI Projects: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are RIs in their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Preparation Phase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which have been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selected for the excellence of their scientific case and for their maturity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according to a sound expectation that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Project will enter the Implementation Phase within the ten-year term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ESFRI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Landmark: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RIs that were implemented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or reached an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advanced Implementation Phase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under the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Roadmap.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Landmarks can be already delivering science services and granting user access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or can be in advanced stage of construction with a clear schedule for the start of the Operation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Phase.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31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ESFRI </a:t>
            </a:r>
            <a:r>
              <a:rPr lang="en-US" sz="3200" b="1" dirty="0"/>
              <a:t>Projects </a:t>
            </a:r>
            <a:r>
              <a:rPr lang="en-US" sz="3200" b="1" dirty="0" smtClean="0"/>
              <a:t>and ESFRI </a:t>
            </a:r>
            <a:r>
              <a:rPr lang="en-US" sz="3200" b="1" dirty="0"/>
              <a:t>Landmarks </a:t>
            </a:r>
            <a:r>
              <a:rPr lang="en-US" sz="3200" b="1" dirty="0" smtClean="0"/>
              <a:t>in Health &amp; Food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ESFRI Projects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AnaEE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Infrastructure for Analysis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Experimentation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EMPHASIS: European Infrastructure for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Multi-scale Plant </a:t>
            </a:r>
            <a:r>
              <a:rPr lang="en-US" alt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Phenomics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and Simulation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EU-IBISBA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European Industrial Biotechnology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and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Synthetic Biology Accelerator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ISBE: </a:t>
            </a:r>
            <a:r>
              <a:rPr lang="nn-NO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for </a:t>
            </a:r>
            <a:r>
              <a:rPr lang="nn-NO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Biology </a:t>
            </a:r>
            <a:r>
              <a:rPr lang="nn-NO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alt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METROFOOD-RI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Infrastructure for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Metrology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 Food and Nutrition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MIRRI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: Microbial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Research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01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ESFRI </a:t>
            </a:r>
            <a:r>
              <a:rPr lang="en-US" sz="3200" b="1" dirty="0"/>
              <a:t>Projects </a:t>
            </a:r>
            <a:r>
              <a:rPr lang="en-US" sz="3200" b="1" dirty="0" smtClean="0"/>
              <a:t>and ESFRI </a:t>
            </a:r>
            <a:r>
              <a:rPr lang="en-US" sz="3200" b="1" dirty="0"/>
              <a:t>Landmarks </a:t>
            </a:r>
            <a:r>
              <a:rPr lang="en-US" sz="3200" b="1" dirty="0" smtClean="0"/>
              <a:t>in Health &amp; Food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ESFRI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Landmarks: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BBMRI-ERIC: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Biobanking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BioMolecular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Resources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Infrastructure.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EATRIS-ERIC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European Advanced Translational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Infrastructure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Medicine.</a:t>
            </a: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ECRIN-ERIC: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Clinical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Infrastructure Network.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ELIXIR: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distributed infrastructure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life-science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EMBRC: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Marine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Resource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ERINHA: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Research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on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Highly Pathogenic Agents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OPENSCREEN-ERIC: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Infrastructure of Open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Platforms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for Chemical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Biology.</a:t>
            </a: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EUROBIOIMAGING: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Research Infrastructure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Imaging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Technologies in Biological and Biomedical Sciences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INFRAFRONTIER: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Generation, phenotyping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archiving and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of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mouse disease models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INSTRUCT-ERIC: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Integrated Structural Biology Infrastructure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1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16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734291" y="1080655"/>
            <a:ext cx="10044545" cy="5430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CONTENTS: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an European Research Infrastructure</a:t>
            </a:r>
          </a:p>
          <a:p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Organisation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of the EU Research Infrastructures and the ESFRI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ESFRI Landmarks and  RI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ERIC, the often way to develop towards the ESFRI Landmark</a:t>
            </a:r>
          </a:p>
        </p:txBody>
      </p:sp>
    </p:spTree>
    <p:extLst>
      <p:ext uri="{BB962C8B-B14F-4D97-AF65-F5344CB8AC3E}">
        <p14:creationId xmlns:p14="http://schemas.microsoft.com/office/powerpoint/2010/main" val="233089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ERIC, the most common way </a:t>
            </a:r>
            <a:br>
              <a:rPr lang="en-US" sz="3200" b="1" dirty="0" smtClean="0"/>
            </a:br>
            <a:r>
              <a:rPr lang="en-US" sz="3200" b="1" dirty="0" smtClean="0"/>
              <a:t>to become an ESFRI Landmark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ERIC: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Research Infrastructure Consortium, is a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instrument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based in the EU Regulation 723/2009, to provide a legal framework for Pan-European Research Infrastructures. 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ERIC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a body with its own legal personality, </a:t>
            </a:r>
            <a:r>
              <a:rPr lang="en-US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al EU Member States. Its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features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ERIC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 countries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not organizations,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execute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research Activities,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Offer scientific and/or technological value added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EU Level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to other EU Members and H2020 Associated Countries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and promote the mobility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researchers and knowledge 	through 	the ERA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Disseminate and </a:t>
            </a:r>
            <a:r>
              <a:rPr lang="en-US" alt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optimise</a:t>
            </a: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use of the results and outcomes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	R&amp;I activities. 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get the </a:t>
            </a:r>
            <a:r>
              <a:rPr lang="en-GB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ERIC Status, there is process for its application.</a:t>
            </a:r>
            <a:endParaRPr lang="en-GB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35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ERIC, the most common way </a:t>
            </a:r>
            <a:br>
              <a:rPr lang="en-US" sz="3200" b="1" dirty="0" smtClean="0"/>
            </a:br>
            <a:r>
              <a:rPr lang="en-US" sz="3200" b="1" dirty="0" smtClean="0"/>
              <a:t>to become an ESFRI Landmark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get the ERIC Status, there is process for its application, that includes: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Tx/>
              <a:buChar char="-"/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ERIC Application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Statutes Proposal, including members, governing bodies, duration, main principles, </a:t>
            </a:r>
            <a:r>
              <a:rPr lang="en-GB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and Technical Description, including also the financial plan (5 years)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Declaration of the Hosting Country for VAT Exoneration and other  Fiscal Benefits</a:t>
            </a:r>
            <a:endParaRPr lang="en-GB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re- evaluated every five years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15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2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734291" y="1080655"/>
            <a:ext cx="10044545" cy="5275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CONTENTS: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is an European Research Infrastructure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Organisation</a:t>
            </a:r>
            <a:r>
              <a:rPr lang="en-US" sz="3200" dirty="0" smtClean="0"/>
              <a:t> of the EU Research Infrastructures and the ESFRI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ESFRI Landmarks and  RI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ERIC, the often way to develop towards the ESFRI Landmark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583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3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734291" y="1080655"/>
            <a:ext cx="10044545" cy="495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CONTENTS: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is an European Research Infrastructure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Organisation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of the EU Research Infrastructures and the ESFRI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ESFRI Landmarks and  RI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ERIC a one way to develop the ESFRI Landmark</a:t>
            </a:r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European Research Infrastructure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2133601"/>
            <a:ext cx="10515600" cy="40433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s-ES" dirty="0">
                <a:latin typeface="Arial" panose="020B0604020202020204" pitchFamily="34" charset="0"/>
                <a:cs typeface="Arial" panose="020B0604020202020204" pitchFamily="34" charset="0"/>
              </a:rPr>
              <a:t>Research infrastructures are </a:t>
            </a:r>
            <a:r>
              <a:rPr lang="en-US" alt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facilities, resources and services</a:t>
            </a:r>
            <a:r>
              <a:rPr lang="en-U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dirty="0"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U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used by the research communities </a:t>
            </a:r>
            <a:r>
              <a:rPr lang="en-US" altLang="es-ES" dirty="0">
                <a:latin typeface="Arial" panose="020B0604020202020204" pitchFamily="34" charset="0"/>
                <a:cs typeface="Arial" panose="020B0604020202020204" pitchFamily="34" charset="0"/>
              </a:rPr>
              <a:t>to conduct </a:t>
            </a:r>
            <a:r>
              <a:rPr lang="en-U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research and foster innovation</a:t>
            </a:r>
            <a:r>
              <a:rPr lang="en-US" alt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times are Major Scientific </a:t>
            </a:r>
            <a:r>
              <a:rPr lang="en-US" alt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Equipments</a:t>
            </a: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Others are Knowledge Distributed  based Resources or E-						Infrastructure</a:t>
            </a:r>
            <a:endParaRPr lang="en-U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4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92" y="3645963"/>
            <a:ext cx="2536156" cy="16643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95" y="2795497"/>
            <a:ext cx="1804572" cy="16826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895" y="4938326"/>
            <a:ext cx="2044186" cy="15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1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Why </a:t>
            </a:r>
            <a:r>
              <a:rPr lang="en-US" sz="3200" b="1" dirty="0" smtClean="0"/>
              <a:t>there is an </a:t>
            </a:r>
            <a:r>
              <a:rPr lang="en-US" sz="3200" b="1" dirty="0"/>
              <a:t>EU approach </a:t>
            </a:r>
            <a:r>
              <a:rPr lang="en-US" sz="3200" b="1" dirty="0" smtClean="0"/>
              <a:t>for Research Infrastructures</a:t>
            </a:r>
            <a:r>
              <a:rPr lang="en-US" sz="3200" b="1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 fontScale="92500" lnSpcReduction="10000"/>
          </a:bodyPr>
          <a:lstStyle/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address collectively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the complexity and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cost of the design and development of new world class </a:t>
            </a:r>
            <a:r>
              <a:rPr lang="en-GB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open access to the research infrastructures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existing in the individual Member State to all European researchers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avoid duplication of efforts 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rationalise their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trigger the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exchange of best practice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develop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of facilities and resources, develop the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next generation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of researchers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connect national research communities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 the overall quality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of the research and innovation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pooling resources </a:t>
            </a: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 that the Union can also develop and operate </a:t>
            </a:r>
            <a:r>
              <a:rPr lang="en-GB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research infrastructures globally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76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6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734291" y="1080655"/>
            <a:ext cx="10044545" cy="495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CONTENTS: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an European Research Infrastructure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Organisation</a:t>
            </a:r>
            <a:r>
              <a:rPr lang="en-US" sz="3200" dirty="0" smtClean="0"/>
              <a:t> of the EU Research Infrastructures and the ESFRI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ESFRI Landmarks and  RI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ERIC a one way to develop the ESFRI Landmark</a:t>
            </a:r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Organisation</a:t>
            </a:r>
            <a:r>
              <a:rPr lang="en-US" sz="3200" b="1" dirty="0" smtClean="0"/>
              <a:t> of the EU Research Infrastructures</a:t>
            </a:r>
            <a:endParaRPr lang="en-U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/>
          </a:bodyPr>
          <a:lstStyle/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 in the EU Lisbon Treaty 2000, that launched the European Research Area concept as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‘an unified </a:t>
            </a:r>
            <a:r>
              <a:rPr lang="en-US" alt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area, </a:t>
            </a:r>
            <a:r>
              <a:rPr lang="en-US" alt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open to the world and based on the Internal Market. The ERA enables free circulation of researchers, scientific knowledge and </a:t>
            </a:r>
            <a:r>
              <a:rPr lang="en-US" alt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technology’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were: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boost Europe's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competitiveness, </a:t>
            </a:r>
            <a:endParaRPr lang="en-US" alt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improve the coordination of research </a:t>
            </a:r>
            <a:r>
              <a:rPr lang="en-U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on national and European level, </a:t>
            </a: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develop human resources, </a:t>
            </a: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the attractiveness of European research to the best researchers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from all over the world.</a:t>
            </a:r>
            <a:endParaRPr lang="en-GB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67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About ESFRI</a:t>
            </a:r>
            <a:endParaRPr lang="en-U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825386"/>
            <a:ext cx="11402291" cy="463910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ESFRI?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Strategy Forum on Research Infrastructures </a:t>
            </a: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Launched in April 02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Brings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together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Associated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States,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Commission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ESFRI is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 instrument to develop the scientific integration of Europe and to strengthen its international outreach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ESFRI Role and Ambitions: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To jointly reflect on the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strategic policies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for pan-European Research Infrastructures (RIs</a:t>
            </a: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prepare a European Roadmap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(with regular updates as different areas mature</a:t>
            </a: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act as an incubator for concrete RI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projects with pan-European </a:t>
            </a: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interest…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but it is not a decision making body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boost Europe's </a:t>
            </a:r>
            <a:r>
              <a:rPr lang="en-US" alt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competitiveness, </a:t>
            </a:r>
            <a:endParaRPr lang="en-US" alt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54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607965"/>
            <a:ext cx="114022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ESFRI ROAD MAP</a:t>
            </a:r>
            <a:endParaRPr lang="en-U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2" y="1589859"/>
            <a:ext cx="11402291" cy="4639107"/>
          </a:xfrm>
        </p:spPr>
        <p:txBody>
          <a:bodyPr>
            <a:normAutofit/>
          </a:bodyPr>
          <a:lstStyle/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ESFRI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established, since 2006, an updated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European Roadmap for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Infrastructures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(new and major upgrades, pan-European interest) for the 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years. ESFRI </a:t>
            </a:r>
            <a:r>
              <a:rPr lang="en-U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stimulates the implementation of these facilities, and updates the roadmap as needed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ESFRI generally uses the FP </a:t>
            </a:r>
            <a:r>
              <a:rPr lang="en-US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leverage the scale-up of RIs</a:t>
            </a: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s-E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BC1B-1D64-4D4B-8536-405FBAE5A128}" type="slidenum">
              <a:rPr lang="es-ES" smtClean="0"/>
              <a:t>9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50" y="3331058"/>
            <a:ext cx="8889421" cy="38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0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lantilla 1" id="{FBB37EB6-0814-4AF0-839B-79B0FD5508B4}" vid="{7ED84C23-BC45-48E0-BA3D-D6CE91DC79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superior</Template>
  <TotalTime>153</TotalTime>
  <Words>1176</Words>
  <Application>Microsoft Office PowerPoint</Application>
  <PresentationFormat>Widescreen</PresentationFormat>
  <Paragraphs>213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Wingdings</vt:lpstr>
      <vt:lpstr>Tema de Office</vt:lpstr>
      <vt:lpstr>ESFRI ROADMAP</vt:lpstr>
      <vt:lpstr>PowerPoint Presentation</vt:lpstr>
      <vt:lpstr>PowerPoint Presentation</vt:lpstr>
      <vt:lpstr>What is an European Research Infrastructure</vt:lpstr>
      <vt:lpstr>Why there is an EU approach for Research Infrastructures?</vt:lpstr>
      <vt:lpstr>PowerPoint Presentation</vt:lpstr>
      <vt:lpstr>Organisation of the EU Research Infrastructures</vt:lpstr>
      <vt:lpstr>About ESFRI</vt:lpstr>
      <vt:lpstr>ESFRI ROAD MAP</vt:lpstr>
      <vt:lpstr>ESFRI ROAD MAP</vt:lpstr>
      <vt:lpstr>How ESFRI works?</vt:lpstr>
      <vt:lpstr>PowerPoint Presentation</vt:lpstr>
      <vt:lpstr>ESFRI Road Map: ESFRI Projects and ESFRI Landmarks </vt:lpstr>
      <vt:lpstr>ESFRI Projects and ESFRI Landmarks in Health &amp; Food</vt:lpstr>
      <vt:lpstr>ESFRI Projects and ESFRI Landmarks in Health &amp; Food</vt:lpstr>
      <vt:lpstr>PowerPoint Presentation</vt:lpstr>
      <vt:lpstr>ERIC, the most common way  to become an ESFRI Landmark</vt:lpstr>
      <vt:lpstr>ERIC, the most common way  to become an ESFRI Landmark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Subdirección General de Programas Internacionales y Relaciones Institucionales</dc:title>
  <dc:creator>Gonzalo Arévalo Nieto</dc:creator>
  <cp:lastModifiedBy>Abboud, Linda</cp:lastModifiedBy>
  <cp:revision>19</cp:revision>
  <dcterms:created xsi:type="dcterms:W3CDTF">2019-01-13T22:58:08Z</dcterms:created>
  <dcterms:modified xsi:type="dcterms:W3CDTF">2019-03-11T09:59:50Z</dcterms:modified>
</cp:coreProperties>
</file>