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521" r:id="rId6"/>
    <p:sldId id="536" r:id="rId7"/>
    <p:sldId id="546" r:id="rId8"/>
    <p:sldId id="414" r:id="rId9"/>
    <p:sldId id="511" r:id="rId10"/>
    <p:sldId id="523" r:id="rId11"/>
    <p:sldId id="538" r:id="rId12"/>
    <p:sldId id="524" r:id="rId13"/>
    <p:sldId id="533" r:id="rId14"/>
    <p:sldId id="544" r:id="rId15"/>
    <p:sldId id="539" r:id="rId16"/>
    <p:sldId id="547" r:id="rId17"/>
    <p:sldId id="548" r:id="rId18"/>
    <p:sldId id="545" r:id="rId19"/>
  </p:sldIdLst>
  <p:sldSz cx="9144000" cy="6858000" type="screen4x3"/>
  <p:notesSz cx="6797675" cy="9926638"/>
  <p:defaultTextStyle>
    <a:defPPr>
      <a:defRPr lang="nl-B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 Oyen, Herman" initials="VOH" lastIdx="3" clrIdx="0"/>
  <p:cmAuthor id="1" name="Petronille Bogaert" initials="PB" lastIdx="1" clrIdx="1"/>
  <p:cmAuthor id="2" name="Mariken Tijhuis" initials="MJT"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9"/>
    <a:srgbClr val="FFDA65"/>
    <a:srgbClr val="90B85D"/>
    <a:srgbClr val="FFF613"/>
    <a:srgbClr val="0F9DEA"/>
    <a:srgbClr val="10BB14"/>
    <a:srgbClr val="FBE323"/>
    <a:srgbClr val="327C8F"/>
    <a:srgbClr val="5B9679"/>
    <a:srgbClr val="545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343" autoAdjust="0"/>
  </p:normalViewPr>
  <p:slideViewPr>
    <p:cSldViewPr snapToObjects="1">
      <p:cViewPr varScale="1">
        <p:scale>
          <a:sx n="110" d="100"/>
          <a:sy n="110" d="100"/>
        </p:scale>
        <p:origin x="8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34EDE-1310-441B-87B0-D4969F733841}" type="doc">
      <dgm:prSet loTypeId="urn:microsoft.com/office/officeart/2005/8/layout/pyramid1" loCatId="pyramid" qsTypeId="urn:microsoft.com/office/officeart/2005/8/quickstyle/simple4" qsCatId="simple" csTypeId="urn:microsoft.com/office/officeart/2005/8/colors/accent1_2" csCatId="accent1" phldr="1"/>
      <dgm:spPr/>
    </dgm:pt>
    <dgm:pt modelId="{F7FB4378-B0BE-43C6-8A36-27D6153DB99A}">
      <dgm:prSet phldrT="[Text]" custT="1"/>
      <dgm:spPr/>
      <dgm:t>
        <a:bodyPr/>
        <a:lstStyle/>
        <a:p>
          <a:r>
            <a:rPr lang="en-US" sz="1800" dirty="0" smtClean="0">
              <a:latin typeface="Trebuchet MS" panose="020B0603020202020204" pitchFamily="34" charset="0"/>
            </a:rPr>
            <a:t>Knowledge</a:t>
          </a:r>
          <a:endParaRPr lang="en-US" sz="1800" dirty="0">
            <a:latin typeface="Trebuchet MS" panose="020B0603020202020204" pitchFamily="34" charset="0"/>
          </a:endParaRPr>
        </a:p>
      </dgm:t>
    </dgm:pt>
    <dgm:pt modelId="{D893FDAD-217A-4723-B61F-444DBC06C613}" type="parTrans" cxnId="{6CE0D24E-D2A8-4B90-B955-D2AA90F768BA}">
      <dgm:prSet/>
      <dgm:spPr/>
      <dgm:t>
        <a:bodyPr/>
        <a:lstStyle/>
        <a:p>
          <a:endParaRPr lang="en-US"/>
        </a:p>
      </dgm:t>
    </dgm:pt>
    <dgm:pt modelId="{C8B12E4D-4690-4FDF-9A18-E69508E100E2}" type="sibTrans" cxnId="{6CE0D24E-D2A8-4B90-B955-D2AA90F768BA}">
      <dgm:prSet/>
      <dgm:spPr/>
      <dgm:t>
        <a:bodyPr/>
        <a:lstStyle/>
        <a:p>
          <a:endParaRPr lang="en-US"/>
        </a:p>
      </dgm:t>
    </dgm:pt>
    <dgm:pt modelId="{978E6BCC-3D16-47FF-A379-0F5902456A9E}">
      <dgm:prSet phldrT="[Text]" custT="1"/>
      <dgm:spPr/>
      <dgm:t>
        <a:bodyPr/>
        <a:lstStyle/>
        <a:p>
          <a:r>
            <a:rPr lang="en-US" sz="1800" dirty="0" smtClean="0">
              <a:latin typeface="Trebuchet MS" panose="020B0603020202020204" pitchFamily="34" charset="0"/>
            </a:rPr>
            <a:t>Information</a:t>
          </a:r>
          <a:endParaRPr lang="en-US" sz="1800" dirty="0">
            <a:latin typeface="Trebuchet MS" panose="020B0603020202020204" pitchFamily="34" charset="0"/>
          </a:endParaRPr>
        </a:p>
      </dgm:t>
    </dgm:pt>
    <dgm:pt modelId="{A7EF5A61-3949-49B4-AA45-AA8C7805B208}" type="parTrans" cxnId="{820AB3A9-36C0-4BC9-BA4E-A30BE1E1FFEC}">
      <dgm:prSet/>
      <dgm:spPr/>
      <dgm:t>
        <a:bodyPr/>
        <a:lstStyle/>
        <a:p>
          <a:endParaRPr lang="en-US"/>
        </a:p>
      </dgm:t>
    </dgm:pt>
    <dgm:pt modelId="{FF1208C2-2805-45A2-A15C-BCA4CBAA1A2B}" type="sibTrans" cxnId="{820AB3A9-36C0-4BC9-BA4E-A30BE1E1FFEC}">
      <dgm:prSet/>
      <dgm:spPr/>
      <dgm:t>
        <a:bodyPr/>
        <a:lstStyle/>
        <a:p>
          <a:endParaRPr lang="en-US"/>
        </a:p>
      </dgm:t>
    </dgm:pt>
    <dgm:pt modelId="{53629B57-E7F6-4BF7-97C2-8FA56AE63F86}">
      <dgm:prSet phldrT="[Text]" custT="1"/>
      <dgm:spPr/>
      <dgm:t>
        <a:bodyPr/>
        <a:lstStyle/>
        <a:p>
          <a:r>
            <a:rPr lang="en-US" sz="1800" dirty="0" smtClean="0">
              <a:latin typeface="Trebuchet MS" panose="020B0603020202020204" pitchFamily="34" charset="0"/>
            </a:rPr>
            <a:t>Data</a:t>
          </a:r>
          <a:endParaRPr lang="en-US" sz="1800" dirty="0">
            <a:latin typeface="Trebuchet MS" panose="020B0603020202020204" pitchFamily="34" charset="0"/>
          </a:endParaRPr>
        </a:p>
      </dgm:t>
    </dgm:pt>
    <dgm:pt modelId="{9786D5F5-EE37-49CB-8EBF-3CC1AED20A9A}" type="parTrans" cxnId="{805960CC-A49A-4D6B-A8CC-6A66C6AC1F41}">
      <dgm:prSet/>
      <dgm:spPr/>
      <dgm:t>
        <a:bodyPr/>
        <a:lstStyle/>
        <a:p>
          <a:endParaRPr lang="en-US"/>
        </a:p>
      </dgm:t>
    </dgm:pt>
    <dgm:pt modelId="{07BFAA4F-A787-4327-91A5-FF7031FE852C}" type="sibTrans" cxnId="{805960CC-A49A-4D6B-A8CC-6A66C6AC1F41}">
      <dgm:prSet/>
      <dgm:spPr/>
      <dgm:t>
        <a:bodyPr/>
        <a:lstStyle/>
        <a:p>
          <a:endParaRPr lang="en-US"/>
        </a:p>
      </dgm:t>
    </dgm:pt>
    <dgm:pt modelId="{5704803E-6537-4073-91D5-BF32F2E17486}">
      <dgm:prSet phldrT="[Text]" custT="1"/>
      <dgm:spPr/>
      <dgm:t>
        <a:bodyPr/>
        <a:lstStyle/>
        <a:p>
          <a:r>
            <a:rPr lang="en-US" sz="2000" dirty="0" smtClean="0"/>
            <a:t>Evidence</a:t>
          </a:r>
          <a:endParaRPr lang="en-US" sz="1800" dirty="0">
            <a:latin typeface="Trebuchet MS" panose="020B0603020202020204" pitchFamily="34" charset="0"/>
          </a:endParaRPr>
        </a:p>
      </dgm:t>
    </dgm:pt>
    <dgm:pt modelId="{0E9DC73C-D06F-46B7-B05E-2264C1384125}" type="parTrans" cxnId="{E6F04D59-2EC6-4E95-8D18-D673648E470C}">
      <dgm:prSet/>
      <dgm:spPr/>
      <dgm:t>
        <a:bodyPr/>
        <a:lstStyle/>
        <a:p>
          <a:endParaRPr lang="en-US"/>
        </a:p>
      </dgm:t>
    </dgm:pt>
    <dgm:pt modelId="{E8518A81-4854-4CFE-8892-71BAC9D8B636}" type="sibTrans" cxnId="{E6F04D59-2EC6-4E95-8D18-D673648E470C}">
      <dgm:prSet/>
      <dgm:spPr/>
      <dgm:t>
        <a:bodyPr/>
        <a:lstStyle/>
        <a:p>
          <a:endParaRPr lang="en-US"/>
        </a:p>
      </dgm:t>
    </dgm:pt>
    <dgm:pt modelId="{C4F63279-1DB8-4C81-9CCA-C0FE74FC0758}" type="pres">
      <dgm:prSet presAssocID="{FC834EDE-1310-441B-87B0-D4969F733841}" presName="Name0" presStyleCnt="0">
        <dgm:presLayoutVars>
          <dgm:dir/>
          <dgm:animLvl val="lvl"/>
          <dgm:resizeHandles val="exact"/>
        </dgm:presLayoutVars>
      </dgm:prSet>
      <dgm:spPr/>
    </dgm:pt>
    <dgm:pt modelId="{6F4E9FAC-20B3-43B1-801F-3A1D66ECBE9C}" type="pres">
      <dgm:prSet presAssocID="{5704803E-6537-4073-91D5-BF32F2E17486}" presName="Name8" presStyleCnt="0"/>
      <dgm:spPr/>
    </dgm:pt>
    <dgm:pt modelId="{97ED677C-797E-4981-8F6D-F8962FF61183}" type="pres">
      <dgm:prSet presAssocID="{5704803E-6537-4073-91D5-BF32F2E17486}" presName="level" presStyleLbl="node1" presStyleIdx="0" presStyleCnt="4">
        <dgm:presLayoutVars>
          <dgm:chMax val="1"/>
          <dgm:bulletEnabled val="1"/>
        </dgm:presLayoutVars>
      </dgm:prSet>
      <dgm:spPr/>
      <dgm:t>
        <a:bodyPr/>
        <a:lstStyle/>
        <a:p>
          <a:endParaRPr lang="en-US"/>
        </a:p>
      </dgm:t>
    </dgm:pt>
    <dgm:pt modelId="{7B453B5C-06C4-46FE-BB58-545ABC5A561C}" type="pres">
      <dgm:prSet presAssocID="{5704803E-6537-4073-91D5-BF32F2E17486}" presName="levelTx" presStyleLbl="revTx" presStyleIdx="0" presStyleCnt="0">
        <dgm:presLayoutVars>
          <dgm:chMax val="1"/>
          <dgm:bulletEnabled val="1"/>
        </dgm:presLayoutVars>
      </dgm:prSet>
      <dgm:spPr/>
      <dgm:t>
        <a:bodyPr/>
        <a:lstStyle/>
        <a:p>
          <a:endParaRPr lang="en-US"/>
        </a:p>
      </dgm:t>
    </dgm:pt>
    <dgm:pt modelId="{0917D8FF-3622-4C1E-B0AD-BBEDEB9B2833}" type="pres">
      <dgm:prSet presAssocID="{F7FB4378-B0BE-43C6-8A36-27D6153DB99A}" presName="Name8" presStyleCnt="0"/>
      <dgm:spPr/>
    </dgm:pt>
    <dgm:pt modelId="{CF31CBA4-EFAC-4D81-BA0C-6CF246D8E467}" type="pres">
      <dgm:prSet presAssocID="{F7FB4378-B0BE-43C6-8A36-27D6153DB99A}" presName="level" presStyleLbl="node1" presStyleIdx="1" presStyleCnt="4">
        <dgm:presLayoutVars>
          <dgm:chMax val="1"/>
          <dgm:bulletEnabled val="1"/>
        </dgm:presLayoutVars>
      </dgm:prSet>
      <dgm:spPr/>
      <dgm:t>
        <a:bodyPr/>
        <a:lstStyle/>
        <a:p>
          <a:endParaRPr lang="en-US"/>
        </a:p>
      </dgm:t>
    </dgm:pt>
    <dgm:pt modelId="{7BC5C86B-1858-4D73-A000-5DEA92421336}" type="pres">
      <dgm:prSet presAssocID="{F7FB4378-B0BE-43C6-8A36-27D6153DB99A}" presName="levelTx" presStyleLbl="revTx" presStyleIdx="0" presStyleCnt="0">
        <dgm:presLayoutVars>
          <dgm:chMax val="1"/>
          <dgm:bulletEnabled val="1"/>
        </dgm:presLayoutVars>
      </dgm:prSet>
      <dgm:spPr/>
      <dgm:t>
        <a:bodyPr/>
        <a:lstStyle/>
        <a:p>
          <a:endParaRPr lang="en-US"/>
        </a:p>
      </dgm:t>
    </dgm:pt>
    <dgm:pt modelId="{C3D5088B-0B40-421A-AA5E-97895C362D51}" type="pres">
      <dgm:prSet presAssocID="{978E6BCC-3D16-47FF-A379-0F5902456A9E}" presName="Name8" presStyleCnt="0"/>
      <dgm:spPr/>
    </dgm:pt>
    <dgm:pt modelId="{C7721BC6-2304-47B9-852F-A8072A89D509}" type="pres">
      <dgm:prSet presAssocID="{978E6BCC-3D16-47FF-A379-0F5902456A9E}" presName="level" presStyleLbl="node1" presStyleIdx="2" presStyleCnt="4">
        <dgm:presLayoutVars>
          <dgm:chMax val="1"/>
          <dgm:bulletEnabled val="1"/>
        </dgm:presLayoutVars>
      </dgm:prSet>
      <dgm:spPr/>
      <dgm:t>
        <a:bodyPr/>
        <a:lstStyle/>
        <a:p>
          <a:endParaRPr lang="en-US"/>
        </a:p>
      </dgm:t>
    </dgm:pt>
    <dgm:pt modelId="{9DADD108-3F6F-44B8-AABF-2C8140A899DD}" type="pres">
      <dgm:prSet presAssocID="{978E6BCC-3D16-47FF-A379-0F5902456A9E}" presName="levelTx" presStyleLbl="revTx" presStyleIdx="0" presStyleCnt="0">
        <dgm:presLayoutVars>
          <dgm:chMax val="1"/>
          <dgm:bulletEnabled val="1"/>
        </dgm:presLayoutVars>
      </dgm:prSet>
      <dgm:spPr/>
      <dgm:t>
        <a:bodyPr/>
        <a:lstStyle/>
        <a:p>
          <a:endParaRPr lang="en-US"/>
        </a:p>
      </dgm:t>
    </dgm:pt>
    <dgm:pt modelId="{1208A7F4-1E9B-48BC-8D72-95DD10D08EA3}" type="pres">
      <dgm:prSet presAssocID="{53629B57-E7F6-4BF7-97C2-8FA56AE63F86}" presName="Name8" presStyleCnt="0"/>
      <dgm:spPr/>
    </dgm:pt>
    <dgm:pt modelId="{518B6D3A-2379-4C9E-844B-393CED614B97}" type="pres">
      <dgm:prSet presAssocID="{53629B57-E7F6-4BF7-97C2-8FA56AE63F86}" presName="level" presStyleLbl="node1" presStyleIdx="3" presStyleCnt="4">
        <dgm:presLayoutVars>
          <dgm:chMax val="1"/>
          <dgm:bulletEnabled val="1"/>
        </dgm:presLayoutVars>
      </dgm:prSet>
      <dgm:spPr/>
      <dgm:t>
        <a:bodyPr/>
        <a:lstStyle/>
        <a:p>
          <a:endParaRPr lang="en-US"/>
        </a:p>
      </dgm:t>
    </dgm:pt>
    <dgm:pt modelId="{8B0C84D4-54AE-4469-A385-AD6EEBE35F7F}" type="pres">
      <dgm:prSet presAssocID="{53629B57-E7F6-4BF7-97C2-8FA56AE63F86}" presName="levelTx" presStyleLbl="revTx" presStyleIdx="0" presStyleCnt="0">
        <dgm:presLayoutVars>
          <dgm:chMax val="1"/>
          <dgm:bulletEnabled val="1"/>
        </dgm:presLayoutVars>
      </dgm:prSet>
      <dgm:spPr/>
      <dgm:t>
        <a:bodyPr/>
        <a:lstStyle/>
        <a:p>
          <a:endParaRPr lang="en-US"/>
        </a:p>
      </dgm:t>
    </dgm:pt>
  </dgm:ptLst>
  <dgm:cxnLst>
    <dgm:cxn modelId="{E6F04D59-2EC6-4E95-8D18-D673648E470C}" srcId="{FC834EDE-1310-441B-87B0-D4969F733841}" destId="{5704803E-6537-4073-91D5-BF32F2E17486}" srcOrd="0" destOrd="0" parTransId="{0E9DC73C-D06F-46B7-B05E-2264C1384125}" sibTransId="{E8518A81-4854-4CFE-8892-71BAC9D8B636}"/>
    <dgm:cxn modelId="{526413A7-A212-4735-AE3B-B5D2EF6DBB15}" type="presOf" srcId="{53629B57-E7F6-4BF7-97C2-8FA56AE63F86}" destId="{518B6D3A-2379-4C9E-844B-393CED614B97}" srcOrd="0" destOrd="0" presId="urn:microsoft.com/office/officeart/2005/8/layout/pyramid1"/>
    <dgm:cxn modelId="{514A3A7F-9835-4FA1-AE1C-14F4E1438DF0}" type="presOf" srcId="{F7FB4378-B0BE-43C6-8A36-27D6153DB99A}" destId="{7BC5C86B-1858-4D73-A000-5DEA92421336}" srcOrd="1" destOrd="0" presId="urn:microsoft.com/office/officeart/2005/8/layout/pyramid1"/>
    <dgm:cxn modelId="{A6A1C6B8-93B6-4F28-93CF-352E86754F73}" type="presOf" srcId="{F7FB4378-B0BE-43C6-8A36-27D6153DB99A}" destId="{CF31CBA4-EFAC-4D81-BA0C-6CF246D8E467}" srcOrd="0" destOrd="0" presId="urn:microsoft.com/office/officeart/2005/8/layout/pyramid1"/>
    <dgm:cxn modelId="{8F114AF9-3317-4C9C-99F2-73D70DC93074}" type="presOf" srcId="{978E6BCC-3D16-47FF-A379-0F5902456A9E}" destId="{C7721BC6-2304-47B9-852F-A8072A89D509}" srcOrd="0" destOrd="0" presId="urn:microsoft.com/office/officeart/2005/8/layout/pyramid1"/>
    <dgm:cxn modelId="{820AB3A9-36C0-4BC9-BA4E-A30BE1E1FFEC}" srcId="{FC834EDE-1310-441B-87B0-D4969F733841}" destId="{978E6BCC-3D16-47FF-A379-0F5902456A9E}" srcOrd="2" destOrd="0" parTransId="{A7EF5A61-3949-49B4-AA45-AA8C7805B208}" sibTransId="{FF1208C2-2805-45A2-A15C-BCA4CBAA1A2B}"/>
    <dgm:cxn modelId="{BBB5E509-4798-48C6-AB00-C38204CFF9AA}" type="presOf" srcId="{5704803E-6537-4073-91D5-BF32F2E17486}" destId="{97ED677C-797E-4981-8F6D-F8962FF61183}" srcOrd="0" destOrd="0" presId="urn:microsoft.com/office/officeart/2005/8/layout/pyramid1"/>
    <dgm:cxn modelId="{997E80E6-EBB8-4745-9A2B-847151BACF9E}" type="presOf" srcId="{53629B57-E7F6-4BF7-97C2-8FA56AE63F86}" destId="{8B0C84D4-54AE-4469-A385-AD6EEBE35F7F}" srcOrd="1" destOrd="0" presId="urn:microsoft.com/office/officeart/2005/8/layout/pyramid1"/>
    <dgm:cxn modelId="{D95FDE99-9193-45DF-8F9C-7CC0AA66D362}" type="presOf" srcId="{FC834EDE-1310-441B-87B0-D4969F733841}" destId="{C4F63279-1DB8-4C81-9CCA-C0FE74FC0758}" srcOrd="0" destOrd="0" presId="urn:microsoft.com/office/officeart/2005/8/layout/pyramid1"/>
    <dgm:cxn modelId="{805960CC-A49A-4D6B-A8CC-6A66C6AC1F41}" srcId="{FC834EDE-1310-441B-87B0-D4969F733841}" destId="{53629B57-E7F6-4BF7-97C2-8FA56AE63F86}" srcOrd="3" destOrd="0" parTransId="{9786D5F5-EE37-49CB-8EBF-3CC1AED20A9A}" sibTransId="{07BFAA4F-A787-4327-91A5-FF7031FE852C}"/>
    <dgm:cxn modelId="{6CE0D24E-D2A8-4B90-B955-D2AA90F768BA}" srcId="{FC834EDE-1310-441B-87B0-D4969F733841}" destId="{F7FB4378-B0BE-43C6-8A36-27D6153DB99A}" srcOrd="1" destOrd="0" parTransId="{D893FDAD-217A-4723-B61F-444DBC06C613}" sibTransId="{C8B12E4D-4690-4FDF-9A18-E69508E100E2}"/>
    <dgm:cxn modelId="{17C32B2C-93C4-43C9-B140-325DCDAFD1E4}" type="presOf" srcId="{5704803E-6537-4073-91D5-BF32F2E17486}" destId="{7B453B5C-06C4-46FE-BB58-545ABC5A561C}" srcOrd="1" destOrd="0" presId="urn:microsoft.com/office/officeart/2005/8/layout/pyramid1"/>
    <dgm:cxn modelId="{55549CB2-00E0-4320-BA3B-81523CD7EFDF}" type="presOf" srcId="{978E6BCC-3D16-47FF-A379-0F5902456A9E}" destId="{9DADD108-3F6F-44B8-AABF-2C8140A899DD}" srcOrd="1" destOrd="0" presId="urn:microsoft.com/office/officeart/2005/8/layout/pyramid1"/>
    <dgm:cxn modelId="{0CA8737B-985E-4507-BB83-DDCCCFA173B5}" type="presParOf" srcId="{C4F63279-1DB8-4C81-9CCA-C0FE74FC0758}" destId="{6F4E9FAC-20B3-43B1-801F-3A1D66ECBE9C}" srcOrd="0" destOrd="0" presId="urn:microsoft.com/office/officeart/2005/8/layout/pyramid1"/>
    <dgm:cxn modelId="{B9A93C35-C192-46E3-A80D-476749090422}" type="presParOf" srcId="{6F4E9FAC-20B3-43B1-801F-3A1D66ECBE9C}" destId="{97ED677C-797E-4981-8F6D-F8962FF61183}" srcOrd="0" destOrd="0" presId="urn:microsoft.com/office/officeart/2005/8/layout/pyramid1"/>
    <dgm:cxn modelId="{8ACBA907-F495-43AD-A4A3-A48C1FDC9DF3}" type="presParOf" srcId="{6F4E9FAC-20B3-43B1-801F-3A1D66ECBE9C}" destId="{7B453B5C-06C4-46FE-BB58-545ABC5A561C}" srcOrd="1" destOrd="0" presId="urn:microsoft.com/office/officeart/2005/8/layout/pyramid1"/>
    <dgm:cxn modelId="{3ADA4577-D568-4927-8041-72E3A3B2B11D}" type="presParOf" srcId="{C4F63279-1DB8-4C81-9CCA-C0FE74FC0758}" destId="{0917D8FF-3622-4C1E-B0AD-BBEDEB9B2833}" srcOrd="1" destOrd="0" presId="urn:microsoft.com/office/officeart/2005/8/layout/pyramid1"/>
    <dgm:cxn modelId="{23DCDEEC-8A5A-4BF6-BFA2-267309E33CDE}" type="presParOf" srcId="{0917D8FF-3622-4C1E-B0AD-BBEDEB9B2833}" destId="{CF31CBA4-EFAC-4D81-BA0C-6CF246D8E467}" srcOrd="0" destOrd="0" presId="urn:microsoft.com/office/officeart/2005/8/layout/pyramid1"/>
    <dgm:cxn modelId="{B1495D77-0093-48EE-ABDB-40E9E5DE3A39}" type="presParOf" srcId="{0917D8FF-3622-4C1E-B0AD-BBEDEB9B2833}" destId="{7BC5C86B-1858-4D73-A000-5DEA92421336}" srcOrd="1" destOrd="0" presId="urn:microsoft.com/office/officeart/2005/8/layout/pyramid1"/>
    <dgm:cxn modelId="{5384D8D7-DE19-442E-BEAC-4182D251A5E2}" type="presParOf" srcId="{C4F63279-1DB8-4C81-9CCA-C0FE74FC0758}" destId="{C3D5088B-0B40-421A-AA5E-97895C362D51}" srcOrd="2" destOrd="0" presId="urn:microsoft.com/office/officeart/2005/8/layout/pyramid1"/>
    <dgm:cxn modelId="{14851B2E-410B-4E74-BF16-8E2F422A57EF}" type="presParOf" srcId="{C3D5088B-0B40-421A-AA5E-97895C362D51}" destId="{C7721BC6-2304-47B9-852F-A8072A89D509}" srcOrd="0" destOrd="0" presId="urn:microsoft.com/office/officeart/2005/8/layout/pyramid1"/>
    <dgm:cxn modelId="{B29FE6FA-5AFA-4189-8B30-C2E65697C28D}" type="presParOf" srcId="{C3D5088B-0B40-421A-AA5E-97895C362D51}" destId="{9DADD108-3F6F-44B8-AABF-2C8140A899DD}" srcOrd="1" destOrd="0" presId="urn:microsoft.com/office/officeart/2005/8/layout/pyramid1"/>
    <dgm:cxn modelId="{873BC7BE-075D-4D42-85A2-479390496931}" type="presParOf" srcId="{C4F63279-1DB8-4C81-9CCA-C0FE74FC0758}" destId="{1208A7F4-1E9B-48BC-8D72-95DD10D08EA3}" srcOrd="3" destOrd="0" presId="urn:microsoft.com/office/officeart/2005/8/layout/pyramid1"/>
    <dgm:cxn modelId="{34A93F32-F9DE-4D07-851D-012CA26FA7E6}" type="presParOf" srcId="{1208A7F4-1E9B-48BC-8D72-95DD10D08EA3}" destId="{518B6D3A-2379-4C9E-844B-393CED614B97}" srcOrd="0" destOrd="0" presId="urn:microsoft.com/office/officeart/2005/8/layout/pyramid1"/>
    <dgm:cxn modelId="{8986C2D4-0EFD-4804-A988-9069977E5274}" type="presParOf" srcId="{1208A7F4-1E9B-48BC-8D72-95DD10D08EA3}" destId="{8B0C84D4-54AE-4469-A385-AD6EEBE35F7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D677C-797E-4981-8F6D-F8962FF61183}">
      <dsp:nvSpPr>
        <dsp:cNvPr id="0" name=""/>
        <dsp:cNvSpPr/>
      </dsp:nvSpPr>
      <dsp:spPr>
        <a:xfrm>
          <a:off x="1485900" y="0"/>
          <a:ext cx="990600" cy="950597"/>
        </a:xfrm>
        <a:prstGeom prst="trapezoid">
          <a:avLst>
            <a:gd name="adj" fmla="val 5210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Evidence</a:t>
          </a:r>
          <a:endParaRPr lang="en-US" sz="1800" kern="1200" dirty="0">
            <a:latin typeface="Trebuchet MS" panose="020B0603020202020204" pitchFamily="34" charset="0"/>
          </a:endParaRPr>
        </a:p>
      </dsp:txBody>
      <dsp:txXfrm>
        <a:off x="1485900" y="0"/>
        <a:ext cx="990600" cy="950597"/>
      </dsp:txXfrm>
    </dsp:sp>
    <dsp:sp modelId="{CF31CBA4-EFAC-4D81-BA0C-6CF246D8E467}">
      <dsp:nvSpPr>
        <dsp:cNvPr id="0" name=""/>
        <dsp:cNvSpPr/>
      </dsp:nvSpPr>
      <dsp:spPr>
        <a:xfrm>
          <a:off x="990600" y="950597"/>
          <a:ext cx="1981200" cy="950597"/>
        </a:xfrm>
        <a:prstGeom prst="trapezoid">
          <a:avLst>
            <a:gd name="adj" fmla="val 5210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panose="020B0603020202020204" pitchFamily="34" charset="0"/>
            </a:rPr>
            <a:t>Knowledge</a:t>
          </a:r>
          <a:endParaRPr lang="en-US" sz="1800" kern="1200" dirty="0">
            <a:latin typeface="Trebuchet MS" panose="020B0603020202020204" pitchFamily="34" charset="0"/>
          </a:endParaRPr>
        </a:p>
      </dsp:txBody>
      <dsp:txXfrm>
        <a:off x="1337309" y="950597"/>
        <a:ext cx="1287780" cy="950597"/>
      </dsp:txXfrm>
    </dsp:sp>
    <dsp:sp modelId="{C7721BC6-2304-47B9-852F-A8072A89D509}">
      <dsp:nvSpPr>
        <dsp:cNvPr id="0" name=""/>
        <dsp:cNvSpPr/>
      </dsp:nvSpPr>
      <dsp:spPr>
        <a:xfrm>
          <a:off x="495300" y="1901194"/>
          <a:ext cx="2971799" cy="950597"/>
        </a:xfrm>
        <a:prstGeom prst="trapezoid">
          <a:avLst>
            <a:gd name="adj" fmla="val 5210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panose="020B0603020202020204" pitchFamily="34" charset="0"/>
            </a:rPr>
            <a:t>Information</a:t>
          </a:r>
          <a:endParaRPr lang="en-US" sz="1800" kern="1200" dirty="0">
            <a:latin typeface="Trebuchet MS" panose="020B0603020202020204" pitchFamily="34" charset="0"/>
          </a:endParaRPr>
        </a:p>
      </dsp:txBody>
      <dsp:txXfrm>
        <a:off x="1015365" y="1901194"/>
        <a:ext cx="1931670" cy="950597"/>
      </dsp:txXfrm>
    </dsp:sp>
    <dsp:sp modelId="{518B6D3A-2379-4C9E-844B-393CED614B97}">
      <dsp:nvSpPr>
        <dsp:cNvPr id="0" name=""/>
        <dsp:cNvSpPr/>
      </dsp:nvSpPr>
      <dsp:spPr>
        <a:xfrm>
          <a:off x="0" y="2851792"/>
          <a:ext cx="3962400" cy="950597"/>
        </a:xfrm>
        <a:prstGeom prst="trapezoid">
          <a:avLst>
            <a:gd name="adj" fmla="val 5210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panose="020B0603020202020204" pitchFamily="34" charset="0"/>
            </a:rPr>
            <a:t>Data</a:t>
          </a:r>
          <a:endParaRPr lang="en-US" sz="1800" kern="1200" dirty="0">
            <a:latin typeface="Trebuchet MS" panose="020B0603020202020204" pitchFamily="34" charset="0"/>
          </a:endParaRPr>
        </a:p>
      </dsp:txBody>
      <dsp:txXfrm>
        <a:off x="693419" y="2851792"/>
        <a:ext cx="2575560" cy="9505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AEE24C3-3FA5-4BDB-A636-A5058F86275F}" type="datetimeFigureOut">
              <a:rPr lang="en-US" smtClean="0"/>
              <a:t>11-Mar-19</a:t>
            </a:fld>
            <a:endParaRPr lang="en-US"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210EC7F3-574C-4ED1-90FA-C3B7B8BDE210}" type="slidenum">
              <a:rPr lang="en-US" smtClean="0"/>
              <a:t>‹#›</a:t>
            </a:fld>
            <a:endParaRPr lang="en-US" dirty="0"/>
          </a:p>
        </p:txBody>
      </p:sp>
    </p:spTree>
    <p:extLst>
      <p:ext uri="{BB962C8B-B14F-4D97-AF65-F5344CB8AC3E}">
        <p14:creationId xmlns:p14="http://schemas.microsoft.com/office/powerpoint/2010/main" val="4194851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0C93C31-1A3B-47FB-AE28-5741E92274E3}" type="datetimeFigureOut">
              <a:rPr lang="en-US" smtClean="0"/>
              <a:t>11-Mar-19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8E9F606B-0387-4AAC-9665-B80BF4A05630}" type="slidenum">
              <a:rPr lang="en-US" smtClean="0"/>
              <a:t>‹#›</a:t>
            </a:fld>
            <a:endParaRPr lang="en-US" dirty="0"/>
          </a:p>
        </p:txBody>
      </p:sp>
    </p:spTree>
    <p:extLst>
      <p:ext uri="{BB962C8B-B14F-4D97-AF65-F5344CB8AC3E}">
        <p14:creationId xmlns:p14="http://schemas.microsoft.com/office/powerpoint/2010/main" val="4001600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E9F606B-0387-4AAC-9665-B80BF4A05630}" type="slidenum">
              <a:rPr lang="en-US" smtClean="0"/>
              <a:t>1</a:t>
            </a:fld>
            <a:endParaRPr lang="en-US" dirty="0"/>
          </a:p>
        </p:txBody>
      </p:sp>
    </p:spTree>
    <p:extLst>
      <p:ext uri="{BB962C8B-B14F-4D97-AF65-F5344CB8AC3E}">
        <p14:creationId xmlns:p14="http://schemas.microsoft.com/office/powerpoint/2010/main" val="3796204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35BD1-CD82-4683-A5D1-DECD95F543CD}"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701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solidFill>
                  <a:srgbClr val="FF0000"/>
                </a:solidFill>
              </a:rPr>
              <a:t>YOU MAY ADD « non »-</a:t>
            </a:r>
            <a:r>
              <a:rPr lang="fr-BE" dirty="0" err="1" smtClean="0">
                <a:solidFill>
                  <a:srgbClr val="FF0000"/>
                </a:solidFill>
              </a:rPr>
              <a:t>health</a:t>
            </a:r>
            <a:r>
              <a:rPr lang="fr-BE" dirty="0" smtClean="0">
                <a:solidFill>
                  <a:srgbClr val="FF0000"/>
                </a:solidFill>
              </a:rPr>
              <a:t> data //  data </a:t>
            </a:r>
            <a:r>
              <a:rPr lang="fr-BE" dirty="0" err="1" smtClean="0">
                <a:solidFill>
                  <a:srgbClr val="FF0000"/>
                </a:solidFill>
              </a:rPr>
              <a:t>from</a:t>
            </a:r>
            <a:r>
              <a:rPr lang="fr-BE" dirty="0" smtClean="0">
                <a:solidFill>
                  <a:srgbClr val="FF0000"/>
                </a:solidFill>
              </a:rPr>
              <a:t> </a:t>
            </a:r>
            <a:r>
              <a:rPr lang="fr-BE" dirty="0" err="1" smtClean="0">
                <a:solidFill>
                  <a:srgbClr val="FF0000"/>
                </a:solidFill>
              </a:rPr>
              <a:t>human</a:t>
            </a:r>
            <a:r>
              <a:rPr lang="fr-BE" dirty="0" smtClean="0">
                <a:solidFill>
                  <a:srgbClr val="FF0000"/>
                </a:solidFill>
              </a:rPr>
              <a:t> </a:t>
            </a:r>
            <a:r>
              <a:rPr lang="fr-BE" dirty="0" err="1" smtClean="0">
                <a:solidFill>
                  <a:srgbClr val="FF0000"/>
                </a:solidFill>
              </a:rPr>
              <a:t>biological</a:t>
            </a:r>
            <a:r>
              <a:rPr lang="fr-BE" dirty="0" smtClean="0">
                <a:solidFill>
                  <a:srgbClr val="FF0000"/>
                </a:solidFill>
              </a:rPr>
              <a:t> </a:t>
            </a:r>
            <a:r>
              <a:rPr lang="fr-BE" dirty="0" err="1" smtClean="0">
                <a:solidFill>
                  <a:srgbClr val="FF0000"/>
                </a:solidFill>
              </a:rPr>
              <a:t>samples</a:t>
            </a:r>
            <a:r>
              <a:rPr lang="fr-BE" dirty="0" smtClean="0">
                <a:solidFill>
                  <a:srgbClr val="FF0000"/>
                </a:solidFill>
              </a:rPr>
              <a:t>/</a:t>
            </a:r>
          </a:p>
          <a:p>
            <a:r>
              <a:rPr lang="fr-BE" dirty="0" smtClean="0">
                <a:solidFill>
                  <a:srgbClr val="FF0000"/>
                </a:solidFill>
              </a:rPr>
              <a:t>BIG Data</a:t>
            </a:r>
            <a:endParaRPr lang="en-US" dirty="0" smtClean="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8E9F606B-0387-4AAC-9665-B80BF4A05630}" type="slidenum">
              <a:rPr lang="en-US" smtClean="0"/>
              <a:t>3</a:t>
            </a:fld>
            <a:endParaRPr lang="en-US" dirty="0"/>
          </a:p>
        </p:txBody>
      </p:sp>
    </p:spTree>
    <p:extLst>
      <p:ext uri="{BB962C8B-B14F-4D97-AF65-F5344CB8AC3E}">
        <p14:creationId xmlns:p14="http://schemas.microsoft.com/office/powerpoint/2010/main" val="148369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Verschuuren et al. “Towards an overarching European health information system. 2017</a:t>
            </a:r>
          </a:p>
          <a:p>
            <a:r>
              <a:rPr lang="en-GB" dirty="0" smtClean="0"/>
              <a:t>HIS can be defined as a complex, multi layered system, aimed at producing health intelligence. </a:t>
            </a:r>
          </a:p>
          <a:p>
            <a:r>
              <a:rPr lang="en-GB" dirty="0" smtClean="0"/>
              <a:t>The steps relevant for population health monitoring (right side) and the outputs of an HIS (left side) are described as a combination of the population health monitoring cycle</a:t>
            </a:r>
            <a:r>
              <a:rPr lang="en-GB" baseline="0" dirty="0" smtClean="0"/>
              <a:t> and data-information-knowledge-wisdom hierarchy models. </a:t>
            </a:r>
          </a:p>
          <a:p>
            <a:endParaRPr lang="nl-BE" dirty="0" smtClean="0"/>
          </a:p>
          <a:p>
            <a:r>
              <a:rPr lang="en-GB" sz="1200" b="1" i="1" kern="1200" dirty="0" smtClean="0">
                <a:solidFill>
                  <a:schemeClr val="tx1"/>
                </a:solidFill>
                <a:effectLst/>
                <a:latin typeface="+mn-lt"/>
                <a:ea typeface="+mn-ea"/>
                <a:cs typeface="+mn-cs"/>
              </a:rPr>
              <a:t>Definitions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Health information system is defined as:</a:t>
            </a:r>
          </a:p>
          <a:p>
            <a:r>
              <a:rPr lang="en-GB" sz="1200" kern="1200" dirty="0" smtClean="0">
                <a:solidFill>
                  <a:schemeClr val="tx1"/>
                </a:solidFill>
                <a:effectLst/>
                <a:latin typeface="+mn-lt"/>
                <a:ea typeface="+mn-ea"/>
                <a:cs typeface="+mn-cs"/>
              </a:rPr>
              <a:t>“An integrated effort to collect, process, analyse, report, communicate and use health information and knowledge to influence policy and decision-making, programme action, individual and public health outcomes, and research”</a:t>
            </a:r>
          </a:p>
          <a:p>
            <a:endParaRPr lang="nl-BE" sz="1200" kern="1200" dirty="0" smtClean="0">
              <a:solidFill>
                <a:schemeClr val="tx1"/>
              </a:solidFill>
              <a:effectLst/>
              <a:latin typeface="+mn-lt"/>
              <a:ea typeface="+mn-ea"/>
              <a:cs typeface="+mn-cs"/>
            </a:endParaRPr>
          </a:p>
          <a:p>
            <a:pPr marL="0" indent="0" algn="just">
              <a:buNone/>
            </a:pPr>
            <a:r>
              <a:rPr lang="en-US" dirty="0" smtClean="0"/>
              <a:t>An EU health information system </a:t>
            </a:r>
          </a:p>
          <a:p>
            <a:pPr marL="171450" indent="-171450" algn="just">
              <a:buFont typeface="Arial" panose="020B0604020202020204" pitchFamily="34" charset="0"/>
              <a:buChar char="•"/>
            </a:pPr>
            <a:r>
              <a:rPr lang="en-US" sz="1200" dirty="0" smtClean="0"/>
              <a:t>effort to collect, process, </a:t>
            </a:r>
            <a:r>
              <a:rPr lang="en-US" sz="1200" dirty="0" err="1" smtClean="0"/>
              <a:t>analyse</a:t>
            </a:r>
            <a:r>
              <a:rPr lang="en-US" sz="1200" dirty="0" smtClean="0"/>
              <a:t>, report, communicate and use comparable health information and knowledge </a:t>
            </a:r>
          </a:p>
          <a:p>
            <a:pPr marL="171450" indent="-171450" algn="just">
              <a:buFont typeface="Arial" panose="020B0604020202020204" pitchFamily="34" charset="0"/>
              <a:buChar char="•"/>
            </a:pPr>
            <a:r>
              <a:rPr lang="en-US" sz="1200" dirty="0" smtClean="0"/>
              <a:t>covering all Member States, EFTA and associated countries </a:t>
            </a:r>
          </a:p>
          <a:p>
            <a:pPr marL="171450" indent="-171450" algn="just">
              <a:buFont typeface="Arial" panose="020B0604020202020204" pitchFamily="34" charset="0"/>
              <a:buChar char="•"/>
            </a:pPr>
            <a:r>
              <a:rPr lang="en-US" sz="1200" dirty="0" smtClean="0"/>
              <a:t>to understand the dynamics of the health of the European citizens and populations in order </a:t>
            </a:r>
          </a:p>
          <a:p>
            <a:pPr marL="171450" indent="-171450" algn="just">
              <a:buFont typeface="Arial" panose="020B0604020202020204" pitchFamily="34" charset="0"/>
              <a:buChar char="•"/>
            </a:pPr>
            <a:r>
              <a:rPr lang="en-US" sz="1200" dirty="0" smtClean="0"/>
              <a:t>to support policy and decision-making, </a:t>
            </a:r>
            <a:r>
              <a:rPr lang="en-US" sz="1200" dirty="0" err="1" smtClean="0"/>
              <a:t>programme</a:t>
            </a:r>
            <a:r>
              <a:rPr lang="en-US" sz="1200" dirty="0" smtClean="0"/>
              <a:t> action, individual and public health outcomes, health system functioning, outputs and research in the European Union. </a:t>
            </a:r>
            <a:endParaRPr lang="en-GB" sz="1200" dirty="0" smtClean="0"/>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4</a:t>
            </a:fld>
            <a:endParaRPr lang="en-GB"/>
          </a:p>
        </p:txBody>
      </p:sp>
    </p:spTree>
    <p:extLst>
      <p:ext uri="{BB962C8B-B14F-4D97-AF65-F5344CB8AC3E}">
        <p14:creationId xmlns:p14="http://schemas.microsoft.com/office/powerpoint/2010/main" val="124201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Health information is slowly but surely starting to be taken up by other non-health policy sectors at EU-level.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dirty="0" err="1" smtClean="0">
                <a:sym typeface="Wingdings" pitchFamily="2" charset="2"/>
              </a:rPr>
              <a:t>Countries</a:t>
            </a:r>
            <a:r>
              <a:rPr lang="nl-BE" dirty="0" smtClean="0">
                <a:sym typeface="Wingdings" pitchFamily="2" charset="2"/>
              </a:rPr>
              <a:t> </a:t>
            </a:r>
            <a:r>
              <a:rPr lang="nl-BE" dirty="0" err="1" smtClean="0">
                <a:sym typeface="Wingdings" pitchFamily="2" charset="2"/>
              </a:rPr>
              <a:t>need</a:t>
            </a:r>
            <a:r>
              <a:rPr lang="nl-BE" dirty="0" smtClean="0">
                <a:sym typeface="Wingdings" pitchFamily="2" charset="2"/>
              </a:rPr>
              <a:t> high-</a:t>
            </a:r>
            <a:r>
              <a:rPr lang="nl-BE" dirty="0" err="1" smtClean="0">
                <a:sym typeface="Wingdings" pitchFamily="2" charset="2"/>
              </a:rPr>
              <a:t>performing</a:t>
            </a:r>
            <a:r>
              <a:rPr lang="nl-BE" dirty="0" smtClean="0">
                <a:sym typeface="Wingdings" pitchFamily="2" charset="2"/>
              </a:rPr>
              <a:t> </a:t>
            </a:r>
            <a:r>
              <a:rPr lang="nl-BE" dirty="0" err="1" smtClean="0">
                <a:sym typeface="Wingdings" pitchFamily="2" charset="2"/>
              </a:rPr>
              <a:t>equitable</a:t>
            </a:r>
            <a:r>
              <a:rPr lang="nl-BE" dirty="0" smtClean="0">
                <a:sym typeface="Wingdings" pitchFamily="2" charset="2"/>
              </a:rPr>
              <a:t> health systems</a:t>
            </a:r>
          </a:p>
          <a:p>
            <a:endParaRPr lang="nl-BE" dirty="0" smtClean="0">
              <a:sym typeface="Wingdings" pitchFamily="2" charset="2"/>
            </a:endParaRPr>
          </a:p>
          <a:p>
            <a:r>
              <a:rPr lang="nl-BE" dirty="0" smtClean="0"/>
              <a:t>Member </a:t>
            </a:r>
            <a:r>
              <a:rPr lang="nl-BE" dirty="0" err="1" smtClean="0"/>
              <a:t>States</a:t>
            </a:r>
            <a:r>
              <a:rPr lang="nl-BE" dirty="0" smtClean="0"/>
              <a:t> are </a:t>
            </a:r>
            <a:r>
              <a:rPr lang="nl-BE" dirty="0" err="1" smtClean="0"/>
              <a:t>facing</a:t>
            </a:r>
            <a:r>
              <a:rPr lang="nl-BE" dirty="0" smtClean="0"/>
              <a:t> common </a:t>
            </a:r>
            <a:r>
              <a:rPr lang="nl-BE" dirty="0" err="1" smtClean="0"/>
              <a:t>challenges</a:t>
            </a:r>
            <a:endParaRPr lang="nl-BE" dirty="0" smtClean="0"/>
          </a:p>
          <a:p>
            <a:pPr lvl="1"/>
            <a:r>
              <a:rPr lang="nl-BE" dirty="0" err="1" smtClean="0"/>
              <a:t>Demographic</a:t>
            </a:r>
            <a:r>
              <a:rPr lang="nl-BE" dirty="0" smtClean="0"/>
              <a:t> changes </a:t>
            </a:r>
            <a:r>
              <a:rPr lang="nl-BE" dirty="0" err="1" smtClean="0"/>
              <a:t>with</a:t>
            </a:r>
            <a:r>
              <a:rPr lang="nl-BE" dirty="0" smtClean="0"/>
              <a:t> </a:t>
            </a:r>
            <a:r>
              <a:rPr lang="nl-BE" dirty="0" err="1" smtClean="0"/>
              <a:t>ageing</a:t>
            </a:r>
            <a:r>
              <a:rPr lang="nl-BE" dirty="0" smtClean="0"/>
              <a:t> </a:t>
            </a:r>
            <a:r>
              <a:rPr lang="nl-BE" dirty="0" err="1" smtClean="0"/>
              <a:t>populations</a:t>
            </a:r>
            <a:r>
              <a:rPr lang="nl-BE" dirty="0" smtClean="0"/>
              <a:t>, </a:t>
            </a:r>
            <a:r>
              <a:rPr lang="nl-BE" dirty="0" err="1" smtClean="0"/>
              <a:t>multi-morbidity</a:t>
            </a:r>
            <a:r>
              <a:rPr lang="nl-BE" dirty="0" smtClean="0"/>
              <a:t> </a:t>
            </a:r>
            <a:r>
              <a:rPr lang="nl-BE" dirty="0" err="1" smtClean="0"/>
              <a:t>and</a:t>
            </a:r>
            <a:r>
              <a:rPr lang="nl-BE" dirty="0" smtClean="0"/>
              <a:t> </a:t>
            </a:r>
            <a:r>
              <a:rPr lang="nl-BE" dirty="0" err="1" smtClean="0"/>
              <a:t>disability</a:t>
            </a:r>
            <a:endParaRPr lang="nl-BE" dirty="0" smtClean="0"/>
          </a:p>
          <a:p>
            <a:pPr lvl="1"/>
            <a:r>
              <a:rPr lang="nl-BE" dirty="0" err="1" smtClean="0"/>
              <a:t>Chronic</a:t>
            </a:r>
            <a:r>
              <a:rPr lang="nl-BE" dirty="0" smtClean="0"/>
              <a:t> </a:t>
            </a:r>
            <a:r>
              <a:rPr lang="nl-BE" dirty="0" err="1" smtClean="0"/>
              <a:t>diseases</a:t>
            </a:r>
            <a:r>
              <a:rPr lang="nl-BE" dirty="0" smtClean="0"/>
              <a:t> </a:t>
            </a:r>
            <a:r>
              <a:rPr lang="nl-BE" dirty="0" err="1" smtClean="0"/>
              <a:t>rising</a:t>
            </a:r>
            <a:endParaRPr lang="nl-BE" dirty="0" smtClean="0"/>
          </a:p>
          <a:p>
            <a:pPr lvl="1"/>
            <a:r>
              <a:rPr lang="nl-BE" dirty="0" err="1" smtClean="0"/>
              <a:t>Growing</a:t>
            </a:r>
            <a:r>
              <a:rPr lang="nl-BE" dirty="0" smtClean="0"/>
              <a:t> </a:t>
            </a:r>
            <a:r>
              <a:rPr lang="nl-BE" dirty="0" err="1" smtClean="0"/>
              <a:t>healthcare</a:t>
            </a:r>
            <a:r>
              <a:rPr lang="nl-BE" dirty="0" smtClean="0"/>
              <a:t> </a:t>
            </a:r>
            <a:r>
              <a:rPr lang="nl-BE" dirty="0" err="1" smtClean="0"/>
              <a:t>needs</a:t>
            </a:r>
            <a:endParaRPr lang="nl-BE" dirty="0" smtClean="0"/>
          </a:p>
          <a:p>
            <a:pPr lvl="1"/>
            <a:r>
              <a:rPr lang="nl-BE" dirty="0" smtClean="0"/>
              <a:t>High </a:t>
            </a:r>
            <a:r>
              <a:rPr lang="nl-BE" dirty="0" err="1" smtClean="0"/>
              <a:t>patient</a:t>
            </a:r>
            <a:r>
              <a:rPr lang="nl-BE" dirty="0" smtClean="0"/>
              <a:t> </a:t>
            </a:r>
            <a:r>
              <a:rPr lang="en-GB" dirty="0" smtClean="0"/>
              <a:t>expectations</a:t>
            </a:r>
          </a:p>
          <a:p>
            <a:pPr lvl="1"/>
            <a:r>
              <a:rPr lang="nl-BE" dirty="0" err="1" smtClean="0"/>
              <a:t>Expensive</a:t>
            </a:r>
            <a:r>
              <a:rPr lang="nl-BE" dirty="0" smtClean="0"/>
              <a:t> </a:t>
            </a:r>
            <a:r>
              <a:rPr lang="nl-BE" dirty="0" err="1" smtClean="0"/>
              <a:t>technologies</a:t>
            </a:r>
            <a:r>
              <a:rPr lang="nl-BE" dirty="0" smtClean="0"/>
              <a:t> </a:t>
            </a:r>
            <a:r>
              <a:rPr lang="nl-BE" dirty="0" err="1" smtClean="0"/>
              <a:t>and</a:t>
            </a:r>
            <a:r>
              <a:rPr lang="nl-BE" dirty="0" smtClean="0"/>
              <a:t> </a:t>
            </a:r>
            <a:r>
              <a:rPr lang="nl-BE" dirty="0" err="1" smtClean="0"/>
              <a:t>pharmaceuticals</a:t>
            </a:r>
            <a:endParaRPr lang="nl-BE" dirty="0" smtClean="0"/>
          </a:p>
          <a:p>
            <a:pPr lvl="1"/>
            <a:endParaRPr lang="nl-BE" dirty="0" smtClean="0"/>
          </a:p>
          <a:p>
            <a:r>
              <a:rPr lang="nl-BE" sz="2000" dirty="0" err="1" smtClean="0"/>
              <a:t>Policies</a:t>
            </a:r>
            <a:r>
              <a:rPr lang="nl-BE" sz="2000" dirty="0" smtClean="0"/>
              <a:t> </a:t>
            </a:r>
            <a:r>
              <a:rPr lang="nl-BE" sz="2000" dirty="0" err="1" smtClean="0"/>
              <a:t>and</a:t>
            </a:r>
            <a:r>
              <a:rPr lang="nl-BE" sz="2000" dirty="0" smtClean="0"/>
              <a:t> </a:t>
            </a:r>
            <a:r>
              <a:rPr lang="nl-BE" sz="2000" dirty="0" err="1" smtClean="0"/>
              <a:t>interventions</a:t>
            </a:r>
            <a:r>
              <a:rPr lang="nl-BE" sz="2000" dirty="0" smtClean="0"/>
              <a:t> </a:t>
            </a:r>
            <a:r>
              <a:rPr lang="nl-BE" sz="2000" dirty="0" err="1" smtClean="0"/>
              <a:t>need</a:t>
            </a:r>
            <a:r>
              <a:rPr lang="nl-BE" sz="2000" dirty="0" smtClean="0"/>
              <a:t> </a:t>
            </a:r>
            <a:r>
              <a:rPr lang="nl-BE" sz="2000" dirty="0" err="1" smtClean="0"/>
              <a:t>to</a:t>
            </a:r>
            <a:r>
              <a:rPr lang="nl-BE" sz="2000" dirty="0" smtClean="0"/>
              <a:t> </a:t>
            </a:r>
            <a:r>
              <a:rPr lang="nl-BE" sz="2000" dirty="0" err="1" smtClean="0"/>
              <a:t>be</a:t>
            </a:r>
            <a:r>
              <a:rPr lang="nl-BE" sz="2000" dirty="0" smtClean="0"/>
              <a:t> </a:t>
            </a:r>
            <a:r>
              <a:rPr lang="nl-BE" sz="2000" dirty="0" err="1" smtClean="0"/>
              <a:t>evaluated</a:t>
            </a:r>
            <a:r>
              <a:rPr lang="nl-BE" sz="2000" dirty="0" smtClean="0"/>
              <a:t> </a:t>
            </a:r>
            <a:r>
              <a:rPr lang="nl-BE" sz="2000" dirty="0" err="1" smtClean="0"/>
              <a:t>for</a:t>
            </a:r>
            <a:r>
              <a:rPr lang="nl-BE" sz="2000" dirty="0" smtClean="0"/>
              <a:t> </a:t>
            </a:r>
            <a:r>
              <a:rPr lang="nl-BE" sz="2000" dirty="0" err="1" smtClean="0"/>
              <a:t>their</a:t>
            </a:r>
            <a:r>
              <a:rPr lang="nl-BE" sz="2000" dirty="0" smtClean="0"/>
              <a:t> </a:t>
            </a:r>
            <a:r>
              <a:rPr lang="nl-BE" sz="2000" dirty="0" err="1" smtClean="0"/>
              <a:t>outcomes</a:t>
            </a:r>
            <a:r>
              <a:rPr lang="nl-BE" sz="2000" dirty="0" smtClean="0"/>
              <a:t>, </a:t>
            </a:r>
            <a:r>
              <a:rPr lang="nl-BE" sz="2000" dirty="0" err="1" smtClean="0"/>
              <a:t>costs</a:t>
            </a:r>
            <a:r>
              <a:rPr lang="nl-BE" sz="2000" dirty="0" smtClean="0"/>
              <a:t> </a:t>
            </a:r>
            <a:r>
              <a:rPr lang="nl-BE" sz="2000" dirty="0" err="1" smtClean="0"/>
              <a:t>and</a:t>
            </a:r>
            <a:r>
              <a:rPr lang="nl-BE" sz="2000" dirty="0" smtClean="0"/>
              <a:t> priority-setting</a:t>
            </a:r>
          </a:p>
          <a:p>
            <a:r>
              <a:rPr lang="nl-BE" sz="2000" dirty="0" smtClean="0"/>
              <a:t>Trends in health </a:t>
            </a:r>
            <a:r>
              <a:rPr lang="nl-BE" sz="2000" dirty="0" err="1" smtClean="0"/>
              <a:t>and</a:t>
            </a:r>
            <a:r>
              <a:rPr lang="nl-BE" sz="2000" dirty="0" smtClean="0"/>
              <a:t> determinants </a:t>
            </a:r>
            <a:r>
              <a:rPr lang="nl-BE" sz="2000" dirty="0" err="1" smtClean="0"/>
              <a:t>should</a:t>
            </a:r>
            <a:r>
              <a:rPr lang="nl-BE" sz="2000" dirty="0" smtClean="0"/>
              <a:t> </a:t>
            </a:r>
            <a:r>
              <a:rPr lang="nl-BE" sz="2000" dirty="0" err="1" smtClean="0"/>
              <a:t>be</a:t>
            </a:r>
            <a:r>
              <a:rPr lang="nl-BE" sz="2000" dirty="0" smtClean="0"/>
              <a:t> </a:t>
            </a:r>
            <a:r>
              <a:rPr lang="nl-BE" sz="2000" dirty="0" err="1" smtClean="0"/>
              <a:t>timely</a:t>
            </a:r>
            <a:r>
              <a:rPr lang="nl-BE" sz="2000" dirty="0" smtClean="0"/>
              <a:t> </a:t>
            </a:r>
            <a:r>
              <a:rPr lang="nl-BE" sz="2000" dirty="0" err="1" smtClean="0"/>
              <a:t>provided</a:t>
            </a:r>
            <a:r>
              <a:rPr lang="nl-BE" sz="2000" dirty="0" smtClean="0"/>
              <a:t> </a:t>
            </a:r>
          </a:p>
          <a:p>
            <a:r>
              <a:rPr lang="en-GB" sz="2000" dirty="0" smtClean="0"/>
              <a:t>Closer cooperation between Member States in this context of increasing interdependence and common challenges.</a:t>
            </a:r>
          </a:p>
          <a:p>
            <a:pPr lvl="1"/>
            <a:endParaRPr lang="nl-BE" dirty="0" smtClean="0"/>
          </a:p>
          <a:p>
            <a:endParaRPr lang="en-GB" dirty="0"/>
          </a:p>
        </p:txBody>
      </p:sp>
      <p:sp>
        <p:nvSpPr>
          <p:cNvPr id="4" name="Slide Number Placeholder 3"/>
          <p:cNvSpPr>
            <a:spLocks noGrp="1"/>
          </p:cNvSpPr>
          <p:nvPr>
            <p:ph type="sldNum" sz="quarter" idx="10"/>
          </p:nvPr>
        </p:nvSpPr>
        <p:spPr/>
        <p:txBody>
          <a:bodyPr/>
          <a:lstStyle/>
          <a:p>
            <a:fld id="{8E9F606B-0387-4AAC-9665-B80BF4A05630}" type="slidenum">
              <a:rPr lang="en-US" smtClean="0"/>
              <a:t>6</a:t>
            </a:fld>
            <a:endParaRPr lang="en-US" dirty="0"/>
          </a:p>
        </p:txBody>
      </p:sp>
    </p:spTree>
    <p:extLst>
      <p:ext uri="{BB962C8B-B14F-4D97-AF65-F5344CB8AC3E}">
        <p14:creationId xmlns:p14="http://schemas.microsoft.com/office/powerpoint/2010/main" val="323952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a:t>
            </a:r>
            <a:r>
              <a:rPr lang="en-GB" dirty="0" smtClean="0"/>
              <a:t>DUPLICATION Filling </a:t>
            </a:r>
            <a:r>
              <a:rPr lang="en-GB" dirty="0" smtClean="0"/>
              <a:t>in the </a:t>
            </a:r>
            <a:r>
              <a:rPr lang="en-GB" dirty="0" smtClean="0"/>
              <a:t>gaps</a:t>
            </a:r>
          </a:p>
          <a:p>
            <a:endParaRPr lang="en-GB" dirty="0" smtClean="0"/>
          </a:p>
          <a:p>
            <a:r>
              <a:rPr lang="en-US" sz="1200" b="0" i="0" kern="1200" dirty="0" smtClean="0">
                <a:solidFill>
                  <a:schemeClr val="tx1"/>
                </a:solidFill>
                <a:effectLst/>
                <a:latin typeface="+mn-lt"/>
                <a:ea typeface="+mn-ea"/>
                <a:cs typeface="+mn-cs"/>
              </a:rPr>
              <a:t>The European Monitoring Centre for Drugs and Drug Addiction (EMCDDA)</a:t>
            </a:r>
            <a:endParaRPr lang="en-GB" dirty="0" smtClean="0"/>
          </a:p>
          <a:p>
            <a:endParaRPr lang="en-GB" dirty="0" smtClean="0"/>
          </a:p>
          <a:p>
            <a:r>
              <a:rPr lang="en-GB" dirty="0" smtClean="0"/>
              <a:t>https://www.docip.org/fileadmin/documents/Docip/Documents_permanents/DG_Commission_europenne_EN.pdf </a:t>
            </a:r>
            <a:endParaRPr lang="en-GB" dirty="0"/>
          </a:p>
        </p:txBody>
      </p:sp>
      <p:sp>
        <p:nvSpPr>
          <p:cNvPr id="4" name="Slide Number Placeholder 3"/>
          <p:cNvSpPr>
            <a:spLocks noGrp="1"/>
          </p:cNvSpPr>
          <p:nvPr>
            <p:ph type="sldNum" sz="quarter" idx="10"/>
          </p:nvPr>
        </p:nvSpPr>
        <p:spPr/>
        <p:txBody>
          <a:bodyPr/>
          <a:lstStyle/>
          <a:p>
            <a:fld id="{8E9F606B-0387-4AAC-9665-B80BF4A05630}" type="slidenum">
              <a:rPr lang="en-US" smtClean="0"/>
              <a:t>7</a:t>
            </a:fld>
            <a:endParaRPr lang="en-US" dirty="0"/>
          </a:p>
        </p:txBody>
      </p:sp>
    </p:spTree>
    <p:extLst>
      <p:ext uri="{BB962C8B-B14F-4D97-AF65-F5344CB8AC3E}">
        <p14:creationId xmlns:p14="http://schemas.microsoft.com/office/powerpoint/2010/main" val="112201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Tbd</a:t>
            </a:r>
            <a:r>
              <a:rPr lang="de-DE" baseline="0" dirty="0" smtClean="0"/>
              <a:t> PB</a:t>
            </a:r>
          </a:p>
          <a:p>
            <a:r>
              <a:rPr lang="de-DE" baseline="0" smtClean="0"/>
              <a:t>Not structure in an organised way</a:t>
            </a:r>
            <a:endParaRPr lang="de-DE" dirty="0" smtClean="0"/>
          </a:p>
        </p:txBody>
      </p:sp>
      <p:sp>
        <p:nvSpPr>
          <p:cNvPr id="4" name="Foliennummernplatzhalter 3"/>
          <p:cNvSpPr>
            <a:spLocks noGrp="1"/>
          </p:cNvSpPr>
          <p:nvPr>
            <p:ph type="sldNum" sz="quarter" idx="10"/>
          </p:nvPr>
        </p:nvSpPr>
        <p:spPr/>
        <p:txBody>
          <a:bodyPr/>
          <a:lstStyle/>
          <a:p>
            <a:fld id="{6130B75E-1A01-4FE8-B63E-C85532C473A8}" type="slidenum">
              <a:rPr lang="de-DE" smtClean="0"/>
              <a:t>8</a:t>
            </a:fld>
            <a:endParaRPr lang="de-DE"/>
          </a:p>
        </p:txBody>
      </p:sp>
    </p:spTree>
    <p:extLst>
      <p:ext uri="{BB962C8B-B14F-4D97-AF65-F5344CB8AC3E}">
        <p14:creationId xmlns:p14="http://schemas.microsoft.com/office/powerpoint/2010/main" val="151747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smtClean="0"/>
              <a:t>Health information activities are often funded through ad hoc projects rather than through </a:t>
            </a:r>
            <a:r>
              <a:rPr lang="en-US" dirty="0" smtClean="0">
                <a:solidFill>
                  <a:srgbClr val="3A5399"/>
                </a:solidFill>
              </a:rPr>
              <a:t>sustainable</a:t>
            </a:r>
            <a:r>
              <a:rPr lang="en-US" dirty="0" smtClean="0"/>
              <a:t> structures.</a:t>
            </a:r>
          </a:p>
          <a:p>
            <a:pPr marL="457200" lvl="0" indent="-457200">
              <a:buFont typeface="+mj-lt"/>
              <a:buAutoNum type="arabicPeriod"/>
            </a:pPr>
            <a:r>
              <a:rPr lang="en-US" dirty="0" smtClean="0"/>
              <a:t>Much of the gathered evidence and knowledge is still </a:t>
            </a:r>
            <a:r>
              <a:rPr lang="en-US" dirty="0" smtClean="0">
                <a:solidFill>
                  <a:srgbClr val="3A5399"/>
                </a:solidFill>
              </a:rPr>
              <a:t>dispersed, incomplete and difficult </a:t>
            </a:r>
            <a:r>
              <a:rPr lang="en-US" dirty="0" smtClean="0"/>
              <a:t>to access.</a:t>
            </a:r>
            <a:endParaRPr lang="en-US" sz="900" dirty="0" smtClean="0"/>
          </a:p>
          <a:p>
            <a:pPr marL="457200" indent="-457200">
              <a:buFont typeface="+mj-lt"/>
              <a:buAutoNum type="arabicPeriod"/>
            </a:pPr>
            <a:r>
              <a:rPr lang="en-US" dirty="0" smtClean="0"/>
              <a:t>Large differences can be found in terms of quality and, as a consequence, in </a:t>
            </a:r>
            <a:r>
              <a:rPr lang="en-US" dirty="0" smtClean="0">
                <a:solidFill>
                  <a:srgbClr val="3A5399"/>
                </a:solidFill>
              </a:rPr>
              <a:t>comparability</a:t>
            </a:r>
            <a:r>
              <a:rPr lang="en-US" dirty="0" smtClean="0"/>
              <a:t> of health information between and within EU Member States.</a:t>
            </a:r>
          </a:p>
          <a:p>
            <a:pPr marL="457200" indent="-457200">
              <a:buFont typeface="+mj-lt"/>
              <a:buAutoNum type="arabicPeriod"/>
            </a:pPr>
            <a:r>
              <a:rPr lang="fr-BE" dirty="0" smtClean="0"/>
              <a:t>Large </a:t>
            </a:r>
            <a:r>
              <a:rPr lang="fr-BE" dirty="0" err="1" smtClean="0">
                <a:solidFill>
                  <a:srgbClr val="3A5399"/>
                </a:solidFill>
              </a:rPr>
              <a:t>health</a:t>
            </a:r>
            <a:r>
              <a:rPr lang="fr-BE" dirty="0" smtClean="0">
                <a:solidFill>
                  <a:srgbClr val="3A5399"/>
                </a:solidFill>
              </a:rPr>
              <a:t> information </a:t>
            </a:r>
            <a:r>
              <a:rPr lang="fr-BE" dirty="0" err="1" smtClean="0">
                <a:solidFill>
                  <a:srgbClr val="3A5399"/>
                </a:solidFill>
              </a:rPr>
              <a:t>inequality</a:t>
            </a:r>
            <a:r>
              <a:rPr lang="fr-BE" dirty="0" smtClean="0">
                <a:solidFill>
                  <a:srgbClr val="3A5399"/>
                </a:solidFill>
              </a:rPr>
              <a:t> </a:t>
            </a:r>
            <a:r>
              <a:rPr lang="fr-BE" dirty="0" err="1" smtClean="0"/>
              <a:t>both</a:t>
            </a:r>
            <a:r>
              <a:rPr lang="fr-BE" dirty="0" smtClean="0"/>
              <a:t> in </a:t>
            </a:r>
            <a:r>
              <a:rPr lang="fr-BE" dirty="0" err="1" smtClean="0"/>
              <a:t>term</a:t>
            </a:r>
            <a:r>
              <a:rPr lang="fr-BE" dirty="0" smtClean="0"/>
              <a:t> of data production, data </a:t>
            </a:r>
            <a:r>
              <a:rPr lang="fr-BE" dirty="0" err="1" smtClean="0"/>
              <a:t>platforms</a:t>
            </a:r>
            <a:r>
              <a:rPr lang="fr-BE" dirty="0" smtClean="0"/>
              <a:t> – </a:t>
            </a:r>
            <a:r>
              <a:rPr lang="fr-BE" dirty="0" err="1" smtClean="0"/>
              <a:t>clouds</a:t>
            </a:r>
            <a:r>
              <a:rPr lang="fr-BE" dirty="0" smtClean="0"/>
              <a:t>, data </a:t>
            </a:r>
            <a:r>
              <a:rPr lang="fr-BE" dirty="0" err="1" smtClean="0"/>
              <a:t>analysis</a:t>
            </a:r>
            <a:r>
              <a:rPr lang="fr-BE" dirty="0" smtClean="0"/>
              <a:t> and </a:t>
            </a:r>
            <a:r>
              <a:rPr lang="fr-BE" dirty="0" err="1" smtClean="0"/>
              <a:t>inference</a:t>
            </a:r>
            <a:endParaRPr lang="en-US" dirty="0" smtClean="0"/>
          </a:p>
          <a:p>
            <a:endParaRPr lang="en-GB" dirty="0"/>
          </a:p>
        </p:txBody>
      </p:sp>
      <p:sp>
        <p:nvSpPr>
          <p:cNvPr id="4" name="Slide Number Placeholder 3"/>
          <p:cNvSpPr>
            <a:spLocks noGrp="1"/>
          </p:cNvSpPr>
          <p:nvPr>
            <p:ph type="sldNum" sz="quarter" idx="10"/>
          </p:nvPr>
        </p:nvSpPr>
        <p:spPr/>
        <p:txBody>
          <a:bodyPr/>
          <a:lstStyle/>
          <a:p>
            <a:fld id="{8E9F606B-0387-4AAC-9665-B80BF4A05630}" type="slidenum">
              <a:rPr lang="en-US" smtClean="0"/>
              <a:t>10</a:t>
            </a:fld>
            <a:endParaRPr lang="en-US" dirty="0"/>
          </a:p>
        </p:txBody>
      </p:sp>
    </p:spTree>
    <p:extLst>
      <p:ext uri="{BB962C8B-B14F-4D97-AF65-F5344CB8AC3E}">
        <p14:creationId xmlns:p14="http://schemas.microsoft.com/office/powerpoint/2010/main" val="311390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need and demand for comparable comprehensive health data and health information is growing in Europe. Many countries have intensified development of their health information systems and health reporting. The World Health Organization (WHO), the Organization for Economic Cooperation and Development (OECD) and other international organizations collect health data and publish comparative health reports. The European Union (EU) has initiated several new activities to improve health statistics and to develop health monitoring. Sometimes they overlap with other international activities. Also, EU Agencies have been set up in several health related fields. EU public health </a:t>
            </a:r>
            <a:r>
              <a:rPr lang="en-US" dirty="0" err="1" smtClean="0"/>
              <a:t>programmes</a:t>
            </a:r>
            <a:r>
              <a:rPr lang="en-US" dirty="0" smtClean="0"/>
              <a:t> on specified health problems also monitor health. The Health Monitoring </a:t>
            </a:r>
            <a:r>
              <a:rPr lang="en-US" dirty="0" err="1" smtClean="0"/>
              <a:t>Programme</a:t>
            </a:r>
            <a:r>
              <a:rPr lang="en-US" dirty="0" smtClean="0"/>
              <a:t> (HMP) adopted in 1997 is intended to pave the way for permanent EU health monitoring. After an unfortunate delay, the first HMP decisions to fund projects were made in July 1998. A feasibility analysis resulting in proposals for the organization of EU health monitoring was carried out in 1997. Other recent developments in the EU are the establishment of a communicable disease network, and the Commission's communication on future public health policy. The Amsterdam Treaty attaches more importance to public health. Much work needs to be done before a coherent EU health monitoring system can be put in place. The current momentum must be used to speed up positive developments. The HMP should support projects which pave the way for permanent EU health monitoring and its work should be clearly </a:t>
            </a:r>
            <a:r>
              <a:rPr lang="en-US" dirty="0" err="1" smtClean="0"/>
              <a:t>prioritised</a:t>
            </a:r>
            <a:r>
              <a:rPr lang="en-US" dirty="0" smtClean="0"/>
              <a:t>. Also, the expertise in health monitoring and the ability to steer the HMP and related EU developments should be strengthened. This can best be done by close collaboration with experienced expert institutes from the Member States, and by collaboration with WHO and OECD.</a:t>
            </a:r>
            <a:endParaRPr lang="en-GB" dirty="0"/>
          </a:p>
        </p:txBody>
      </p:sp>
      <p:sp>
        <p:nvSpPr>
          <p:cNvPr id="4" name="Slide Number Placeholder 3"/>
          <p:cNvSpPr>
            <a:spLocks noGrp="1"/>
          </p:cNvSpPr>
          <p:nvPr>
            <p:ph type="sldNum" sz="quarter" idx="10"/>
          </p:nvPr>
        </p:nvSpPr>
        <p:spPr/>
        <p:txBody>
          <a:bodyPr/>
          <a:lstStyle/>
          <a:p>
            <a:fld id="{8E9F606B-0387-4AAC-9665-B80BF4A05630}" type="slidenum">
              <a:rPr lang="en-US" smtClean="0"/>
              <a:t>12</a:t>
            </a:fld>
            <a:endParaRPr lang="en-US" dirty="0"/>
          </a:p>
        </p:txBody>
      </p:sp>
    </p:spTree>
    <p:extLst>
      <p:ext uri="{BB962C8B-B14F-4D97-AF65-F5344CB8AC3E}">
        <p14:creationId xmlns:p14="http://schemas.microsoft.com/office/powerpoint/2010/main" val="130667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DG </a:t>
            </a:r>
            <a:r>
              <a:rPr lang="en-GB" dirty="0" err="1" smtClean="0"/>
              <a:t>sante</a:t>
            </a:r>
            <a:r>
              <a:rPr lang="en-GB" dirty="0" smtClean="0"/>
              <a:t> brings different projects around the</a:t>
            </a:r>
            <a:r>
              <a:rPr lang="en-GB" baseline="0" dirty="0" smtClean="0"/>
              <a:t> table to look at how sustainability can be developed</a:t>
            </a:r>
          </a:p>
          <a:p>
            <a:r>
              <a:rPr lang="en-GB" baseline="0" dirty="0" smtClean="0"/>
              <a:t>Initiate moment to bring forward these conclusions</a:t>
            </a:r>
          </a:p>
        </p:txBody>
      </p:sp>
      <p:sp>
        <p:nvSpPr>
          <p:cNvPr id="4" name="Slide Number Placeholder 3"/>
          <p:cNvSpPr>
            <a:spLocks noGrp="1"/>
          </p:cNvSpPr>
          <p:nvPr>
            <p:ph type="sldNum" sz="quarter" idx="10"/>
          </p:nvPr>
        </p:nvSpPr>
        <p:spPr/>
        <p:txBody>
          <a:bodyPr/>
          <a:lstStyle/>
          <a:p>
            <a:fld id="{8E9F606B-0387-4AAC-9665-B80BF4A05630}" type="slidenum">
              <a:rPr lang="en-US" smtClean="0"/>
              <a:t>14</a:t>
            </a:fld>
            <a:endParaRPr lang="en-US" dirty="0"/>
          </a:p>
        </p:txBody>
      </p:sp>
    </p:spTree>
    <p:extLst>
      <p:ext uri="{BB962C8B-B14F-4D97-AF65-F5344CB8AC3E}">
        <p14:creationId xmlns:p14="http://schemas.microsoft.com/office/powerpoint/2010/main" val="4148318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013" y="684213"/>
            <a:ext cx="2339975" cy="120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463" y="2528888"/>
            <a:ext cx="9180513" cy="1935162"/>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dirty="0"/>
          </a:p>
        </p:txBody>
      </p:sp>
      <p:sp>
        <p:nvSpPr>
          <p:cNvPr id="3" name="Subtitle 2"/>
          <p:cNvSpPr>
            <a:spLocks noGrp="1"/>
          </p:cNvSpPr>
          <p:nvPr>
            <p:ph type="subTitle" idx="1"/>
          </p:nvPr>
        </p:nvSpPr>
        <p:spPr>
          <a:xfrm>
            <a:off x="3851920" y="3616168"/>
            <a:ext cx="5040560" cy="75793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2" name="Title 1"/>
          <p:cNvSpPr>
            <a:spLocks noGrp="1"/>
          </p:cNvSpPr>
          <p:nvPr>
            <p:ph type="ctrTitle"/>
          </p:nvPr>
        </p:nvSpPr>
        <p:spPr>
          <a:xfrm>
            <a:off x="685800" y="2671063"/>
            <a:ext cx="7772400" cy="765085"/>
          </a:xfrm>
        </p:spPr>
        <p:txBody>
          <a:bodyPr>
            <a:normAutofit/>
          </a:bodyPr>
          <a:lstStyle>
            <a:lvl1pPr>
              <a:defRPr sz="3200">
                <a:solidFill>
                  <a:schemeClr val="bg1"/>
                </a:solidFill>
                <a:latin typeface="Trebuchet MS" pitchFamily="34" charset="0"/>
                <a:ea typeface="Tahoma" pitchFamily="34" charset="0"/>
                <a:cs typeface="Tahoma" pitchFamily="34" charset="0"/>
              </a:defRPr>
            </a:lvl1pPr>
          </a:lstStyle>
          <a:p>
            <a:r>
              <a:rPr lang="en-US" smtClean="0"/>
              <a:t>Click to edit Master title style</a:t>
            </a:r>
            <a:endParaRPr lang="nl-BE" dirty="0"/>
          </a:p>
        </p:txBody>
      </p:sp>
      <p:pic>
        <p:nvPicPr>
          <p:cNvPr id="8" name="Picture 7"/>
          <p:cNvPicPr>
            <a:picLocks noChangeAspect="1"/>
          </p:cNvPicPr>
          <p:nvPr userDrawn="1"/>
        </p:nvPicPr>
        <p:blipFill>
          <a:blip r:embed="rId3"/>
          <a:stretch>
            <a:fillRect/>
          </a:stretch>
        </p:blipFill>
        <p:spPr>
          <a:xfrm>
            <a:off x="2933471" y="382826"/>
            <a:ext cx="3277057" cy="1819529"/>
          </a:xfrm>
          <a:prstGeom prst="rect">
            <a:avLst/>
          </a:prstGeom>
        </p:spPr>
      </p:pic>
      <p:sp>
        <p:nvSpPr>
          <p:cNvPr id="9" name="Rectangle 8"/>
          <p:cNvSpPr/>
          <p:nvPr userDrawn="1"/>
        </p:nvSpPr>
        <p:spPr>
          <a:xfrm>
            <a:off x="3851275" y="437356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10"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91200" y="5873750"/>
            <a:ext cx="990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userDrawn="1"/>
        </p:nvSpPr>
        <p:spPr bwMode="auto">
          <a:xfrm>
            <a:off x="6781800" y="5880100"/>
            <a:ext cx="1981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dirty="0">
                <a:latin typeface="Trebuchet MS" pitchFamily="34" charset="0"/>
              </a:rPr>
              <a:t>This project is funded by the Health Programme of the European Union</a:t>
            </a:r>
          </a:p>
        </p:txBody>
      </p:sp>
    </p:spTree>
    <p:extLst>
      <p:ext uri="{BB962C8B-B14F-4D97-AF65-F5344CB8AC3E}">
        <p14:creationId xmlns:p14="http://schemas.microsoft.com/office/powerpoint/2010/main" val="415389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sp>
        <p:nvSpPr>
          <p:cNvPr id="3" name="Content Placeholder 2"/>
          <p:cNvSpPr>
            <a:spLocks noGrp="1"/>
          </p:cNvSpPr>
          <p:nvPr>
            <p:ph idx="1"/>
          </p:nvPr>
        </p:nvSpPr>
        <p:spPr>
          <a:xfrm>
            <a:off x="457200" y="1600201"/>
            <a:ext cx="8229600" cy="3719009"/>
          </a:xfrm>
        </p:spPr>
        <p:txBody>
          <a:bodyPr/>
          <a:lstStyle>
            <a:lvl1pPr marL="342900" indent="-342900">
              <a:buFont typeface="Trebuchet MS" pitchFamily="34" charset="0"/>
              <a:buChar char="–"/>
              <a:defRPr/>
            </a:lvl1pPr>
            <a:lvl2pPr marL="542925" indent="-285750">
              <a:buFont typeface="Trebuchet MS" pitchFamily="34" charset="0"/>
              <a:buChar char="–"/>
              <a:defRPr/>
            </a:lvl2pPr>
            <a:lvl3pPr marL="717550" indent="-228600">
              <a:buFont typeface="Trebuchet MS" pitchFamily="34" charset="0"/>
              <a:buChar char="–"/>
              <a:defRPr/>
            </a:lvl3pPr>
            <a:lvl4pPr marL="992188" indent="-228600">
              <a:buFont typeface="Trebuchet MS" pitchFamily="34" charset="0"/>
              <a:buChar char="–"/>
              <a:defRPr/>
            </a:lvl4pPr>
            <a:lvl5pPr marL="1258888" indent="-228600">
              <a:buFont typeface="Trebuchet MS"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7" name="Rectangle 6"/>
          <p:cNvSpPr/>
          <p:nvPr userDrawn="1"/>
        </p:nvSpPr>
        <p:spPr>
          <a:xfrm>
            <a:off x="3376612" y="133306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216239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02040"/>
            <a:ext cx="7772400" cy="1272063"/>
          </a:xfrm>
        </p:spPr>
        <p:txBody>
          <a:bodyPr anchor="b">
            <a:normAutofit/>
          </a:bodyPr>
          <a:lstStyle>
            <a:lvl1pPr algn="r">
              <a:defRPr sz="3000" b="0" cap="none">
                <a:solidFill>
                  <a:srgbClr val="005CA9"/>
                </a:solidFill>
              </a:defRPr>
            </a:lvl1pPr>
          </a:lstStyle>
          <a:p>
            <a:r>
              <a:rPr lang="en-US" smtClean="0"/>
              <a:t>Click to edit Master title style</a:t>
            </a:r>
            <a:endParaRPr lang="nl-BE" dirty="0"/>
          </a:p>
        </p:txBody>
      </p:sp>
      <p:sp>
        <p:nvSpPr>
          <p:cNvPr id="5" name="Rectangle 4"/>
          <p:cNvSpPr/>
          <p:nvPr userDrawn="1"/>
        </p:nvSpPr>
        <p:spPr>
          <a:xfrm>
            <a:off x="3833812" y="437410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266856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sp>
        <p:nvSpPr>
          <p:cNvPr id="6" name="Rectangle 5"/>
          <p:cNvSpPr/>
          <p:nvPr userDrawn="1"/>
        </p:nvSpPr>
        <p:spPr>
          <a:xfrm>
            <a:off x="3851275" y="1313765"/>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370061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01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7" name="Text Placeholder 2"/>
          <p:cNvSpPr>
            <a:spLocks noGrp="1"/>
          </p:cNvSpPr>
          <p:nvPr>
            <p:ph type="body" idx="1"/>
          </p:nvPr>
        </p:nvSpPr>
        <p:spPr bwMode="auto">
          <a:xfrm>
            <a:off x="457200" y="1600200"/>
            <a:ext cx="82296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iming>
    <p:tnLst>
      <p:par>
        <p:cTn id="1" dur="indefinite" restart="never" nodeType="tmRoot"/>
      </p:par>
    </p:tnLst>
  </p:timing>
  <p:txStyles>
    <p:title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Trebuchet MS" pitchFamily="34" charset="0"/>
          <a:ea typeface="Tahoma" pitchFamily="34" charset="0"/>
          <a:cs typeface="Tahoma"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Trebuchet MS" pitchFamily="34" charset="0"/>
          <a:ea typeface="Tahoma" pitchFamily="34" charset="0"/>
          <a:cs typeface="Tahoma" pitchFamily="34" charset="0"/>
        </a:defRPr>
      </a:lvl2pPr>
      <a:lvl3pPr marL="1143000" indent="-228600" algn="l" rtl="0" eaLnBrk="1" fontAlgn="base" hangingPunct="1">
        <a:spcBef>
          <a:spcPct val="20000"/>
        </a:spcBef>
        <a:spcAft>
          <a:spcPct val="0"/>
        </a:spcAft>
        <a:buFont typeface="Arial" charset="0"/>
        <a:buChar char="•"/>
        <a:defRPr kern="1200">
          <a:solidFill>
            <a:schemeClr val="tx1"/>
          </a:solidFill>
          <a:latin typeface="Trebuchet MS" pitchFamily="34" charset="0"/>
          <a:ea typeface="Tahoma" pitchFamily="34" charset="0"/>
          <a:cs typeface="Tahoma" pitchFamily="34" charset="0"/>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gif"/><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be/url?sa=i&amp;rct=j&amp;q=&amp;esrc=s&amp;frm=1&amp;source=images&amp;cd=&amp;cad=rja&amp;uact=8&amp;ved=0CAcQjRxqFQoTCIuetaGQtcgCFYE6FAoduZsKvQ&amp;url=http://michellemoor.com/top-5-things-to-know-effective-progress/&amp;v6u=https://s-v6exp1-ds.metric.gstatic.com/gen_204?ip=193.190.199.20&amp;ts=1444384174111336&amp;auth=wngpsvun644nqttpdqqowxlk25la2m4e&amp;rndm=0.5154212751899752&amp;v6s=2&amp;v6t=516326&amp;bvm=bv.104615367,d.d24&amp;psig=AFQjCNGnS-V-vBk6fl1shSKYYHCIWls3Kw&amp;ust=1444470924744630"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hyperlink" Target="https://www.google.be/url?sa=i&amp;rct=j&amp;q=&amp;esrc=s&amp;frm=1&amp;source=images&amp;cd=&amp;cad=rja&amp;uact=8&amp;ved=0CAcQjRxqFQoTCOKKiLiQtcgCFQG8FAodHs0GxA&amp;url=https://michaeljagdeo.wordpress.com/2012/01/26/day-by-day-my-dreams-are-coming-true/work-in-progress/&amp;bvm=bv.104615367,d.d24&amp;psig=AFQjCNGnS-V-vBk6fl1shSKYYHCIWls3Kw&amp;ust=14444709247446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66700" y="2671763"/>
            <a:ext cx="8610600" cy="944562"/>
          </a:xfrm>
        </p:spPr>
        <p:txBody>
          <a:bodyPr>
            <a:normAutofit fontScale="90000"/>
          </a:bodyPr>
          <a:lstStyle/>
          <a:p>
            <a:r>
              <a:rPr lang="en-US" dirty="0" smtClean="0"/>
              <a:t>The current EU health information </a:t>
            </a:r>
            <a:r>
              <a:rPr lang="en-US" dirty="0"/>
              <a:t>system:</a:t>
            </a:r>
            <a:br>
              <a:rPr lang="en-US" dirty="0"/>
            </a:br>
            <a:r>
              <a:rPr lang="en-US" dirty="0"/>
              <a:t>Challenges and needs </a:t>
            </a:r>
          </a:p>
        </p:txBody>
      </p:sp>
      <p:sp>
        <p:nvSpPr>
          <p:cNvPr id="7171" name="Subtitle 2"/>
          <p:cNvSpPr>
            <a:spLocks noGrp="1"/>
          </p:cNvSpPr>
          <p:nvPr>
            <p:ph type="subTitle" idx="1"/>
          </p:nvPr>
        </p:nvSpPr>
        <p:spPr>
          <a:xfrm>
            <a:off x="3851275" y="4008437"/>
            <a:ext cx="5041900" cy="487363"/>
          </a:xfrm>
        </p:spPr>
        <p:txBody>
          <a:bodyPr>
            <a:normAutofit/>
          </a:bodyPr>
          <a:lstStyle/>
          <a:p>
            <a:r>
              <a:rPr lang="en-US" sz="1600" dirty="0" smtClean="0"/>
              <a:t>Assembly of Members - 12 March 2019</a:t>
            </a:r>
            <a:endParaRPr lang="en-US" sz="1600" dirty="0"/>
          </a:p>
          <a:p>
            <a:endParaRPr lang="en-US" dirty="0" smtClean="0"/>
          </a:p>
        </p:txBody>
      </p:sp>
      <p:sp>
        <p:nvSpPr>
          <p:cNvPr id="5" name="TextBox 4"/>
          <p:cNvSpPr txBox="1"/>
          <p:nvPr/>
        </p:nvSpPr>
        <p:spPr>
          <a:xfrm>
            <a:off x="0" y="5906869"/>
            <a:ext cx="5257799" cy="646331"/>
          </a:xfrm>
          <a:prstGeom prst="rect">
            <a:avLst/>
          </a:prstGeom>
          <a:solidFill>
            <a:schemeClr val="bg1"/>
          </a:solidFill>
        </p:spPr>
        <p:txBody>
          <a:bodyPr wrap="square" rtlCol="0">
            <a:spAutoFit/>
          </a:bodyPr>
          <a:lstStyle/>
          <a:p>
            <a:r>
              <a:rPr lang="en-GB" sz="1200" dirty="0" smtClean="0">
                <a:latin typeface="Trebuchet MS" pitchFamily="34" charset="0"/>
              </a:rPr>
              <a:t>Name: Petronille Bogaert, Linda Abboud and Herman Van Oyen</a:t>
            </a:r>
            <a:endParaRPr lang="en-GB" sz="1200" dirty="0">
              <a:latin typeface="Trebuchet MS" pitchFamily="34" charset="0"/>
            </a:endParaRPr>
          </a:p>
          <a:p>
            <a:r>
              <a:rPr lang="en-GB" sz="1200" dirty="0" smtClean="0">
                <a:latin typeface="Trebuchet MS" pitchFamily="34" charset="0"/>
              </a:rPr>
              <a:t>Institution: Sciensano, Belgium</a:t>
            </a:r>
          </a:p>
          <a:p>
            <a:r>
              <a:rPr lang="en-US" sz="1200" dirty="0">
                <a:latin typeface="Trebuchet MS" panose="020B0603020202020204" pitchFamily="34" charset="0"/>
              </a:rPr>
              <a:t>Contact: </a:t>
            </a:r>
            <a:r>
              <a:rPr lang="en-US" sz="1200" dirty="0" smtClean="0">
                <a:latin typeface="Trebuchet MS" panose="020B0603020202020204" pitchFamily="34" charset="0"/>
              </a:rPr>
              <a:t>infact.coordination@sciensano.be</a:t>
            </a:r>
            <a:endParaRPr lang="en-GB" sz="1200" dirty="0" smtClean="0">
              <a:latin typeface="Trebuchet M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Challenges</a:t>
            </a:r>
            <a:r>
              <a:rPr lang="nl-BE" dirty="0" smtClean="0"/>
              <a:t> in health information in EU</a:t>
            </a:r>
            <a:endParaRPr lang="en-GB" dirty="0"/>
          </a:p>
        </p:txBody>
      </p:sp>
      <p:sp>
        <p:nvSpPr>
          <p:cNvPr id="3" name="Content Placeholder 2"/>
          <p:cNvSpPr>
            <a:spLocks noGrp="1"/>
          </p:cNvSpPr>
          <p:nvPr>
            <p:ph idx="1"/>
          </p:nvPr>
        </p:nvSpPr>
        <p:spPr>
          <a:xfrm>
            <a:off x="914400" y="3548461"/>
            <a:ext cx="2667000" cy="1180499"/>
          </a:xfrm>
        </p:spPr>
        <p:txBody>
          <a:bodyPr/>
          <a:lstStyle/>
          <a:p>
            <a:pPr marL="0" indent="0">
              <a:buNone/>
            </a:pPr>
            <a:r>
              <a:rPr lang="en-GB" sz="2000" b="1" dirty="0" smtClean="0"/>
              <a:t>FRAGMENTATION</a:t>
            </a:r>
          </a:p>
          <a:p>
            <a:pPr marL="0" indent="0">
              <a:buNone/>
            </a:pPr>
            <a:endParaRPr lang="en-GB" sz="1050" dirty="0" smtClean="0"/>
          </a:p>
          <a:p>
            <a:pPr marL="0" indent="0">
              <a:buNone/>
            </a:pPr>
            <a:r>
              <a:rPr lang="en-GB" sz="1800" dirty="0" smtClean="0"/>
              <a:t>Disperse knowledge </a:t>
            </a:r>
          </a:p>
          <a:p>
            <a:pPr marL="0" indent="0">
              <a:buNone/>
            </a:pPr>
            <a:r>
              <a:rPr lang="en-GB" sz="1800" dirty="0" smtClean="0"/>
              <a:t>Incomplete data</a:t>
            </a:r>
          </a:p>
          <a:p>
            <a:pPr marL="0" indent="0">
              <a:buNone/>
            </a:pPr>
            <a:r>
              <a:rPr lang="en-GB" sz="1800" dirty="0" smtClean="0"/>
              <a:t>Difficult access</a:t>
            </a:r>
            <a:endParaRPr lang="en-GB" sz="1800" dirty="0"/>
          </a:p>
        </p:txBody>
      </p:sp>
      <p:sp>
        <p:nvSpPr>
          <p:cNvPr id="5" name="Content Placeholder 2"/>
          <p:cNvSpPr txBox="1">
            <a:spLocks/>
          </p:cNvSpPr>
          <p:nvPr/>
        </p:nvSpPr>
        <p:spPr bwMode="auto">
          <a:xfrm>
            <a:off x="3575957" y="3581118"/>
            <a:ext cx="2667000" cy="118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Trebuchet MS" pitchFamily="34" charset="0"/>
              <a:buChar char="–"/>
              <a:defRPr sz="2400" kern="1200">
                <a:solidFill>
                  <a:schemeClr val="tx1"/>
                </a:solidFill>
                <a:latin typeface="Trebuchet MS" pitchFamily="34" charset="0"/>
                <a:ea typeface="Tahoma" pitchFamily="34" charset="0"/>
                <a:cs typeface="Tahoma" pitchFamily="34" charset="0"/>
              </a:defRPr>
            </a:lvl1pPr>
            <a:lvl2pPr marL="542925" indent="-285750" algn="l" rtl="0" eaLnBrk="1" fontAlgn="base" hangingPunct="1">
              <a:spcBef>
                <a:spcPct val="20000"/>
              </a:spcBef>
              <a:spcAft>
                <a:spcPct val="0"/>
              </a:spcAft>
              <a:buFont typeface="Trebuchet MS" pitchFamily="34" charset="0"/>
              <a:buChar char="–"/>
              <a:defRPr sz="2000" kern="1200">
                <a:solidFill>
                  <a:schemeClr val="tx1"/>
                </a:solidFill>
                <a:latin typeface="Trebuchet MS" pitchFamily="34" charset="0"/>
                <a:ea typeface="Tahoma" pitchFamily="34" charset="0"/>
                <a:cs typeface="Tahoma" pitchFamily="34" charset="0"/>
              </a:defRPr>
            </a:lvl2pPr>
            <a:lvl3pPr marL="717550" indent="-228600" algn="l" rtl="0" eaLnBrk="1" fontAlgn="base" hangingPunct="1">
              <a:spcBef>
                <a:spcPct val="20000"/>
              </a:spcBef>
              <a:spcAft>
                <a:spcPct val="0"/>
              </a:spcAft>
              <a:buFont typeface="Trebuchet MS" pitchFamily="34" charset="0"/>
              <a:buChar char="–"/>
              <a:defRPr kern="1200">
                <a:solidFill>
                  <a:schemeClr val="tx1"/>
                </a:solidFill>
                <a:latin typeface="Trebuchet MS" pitchFamily="34" charset="0"/>
                <a:ea typeface="Tahoma" pitchFamily="34" charset="0"/>
                <a:cs typeface="Tahoma" pitchFamily="34" charset="0"/>
              </a:defRPr>
            </a:lvl3pPr>
            <a:lvl4pPr marL="9921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4pPr>
            <a:lvl5pPr marL="12588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smtClean="0"/>
              <a:t>INEQUALITIES</a:t>
            </a:r>
          </a:p>
          <a:p>
            <a:pPr marL="0" indent="0">
              <a:buNone/>
            </a:pPr>
            <a:endParaRPr lang="en-GB" sz="1050" dirty="0" smtClean="0"/>
          </a:p>
          <a:p>
            <a:pPr marL="0" indent="0">
              <a:buNone/>
            </a:pPr>
            <a:r>
              <a:rPr lang="en-GB" sz="1800" dirty="0" smtClean="0"/>
              <a:t>Differences in quality</a:t>
            </a:r>
          </a:p>
          <a:p>
            <a:pPr marL="0" indent="0">
              <a:buNone/>
            </a:pPr>
            <a:r>
              <a:rPr lang="en-GB" sz="1800" dirty="0" smtClean="0"/>
              <a:t>Diversity in research capacity</a:t>
            </a:r>
            <a:endParaRPr lang="en-GB" sz="1800" dirty="0"/>
          </a:p>
        </p:txBody>
      </p:sp>
      <p:sp>
        <p:nvSpPr>
          <p:cNvPr id="6" name="Content Placeholder 2"/>
          <p:cNvSpPr txBox="1">
            <a:spLocks/>
          </p:cNvSpPr>
          <p:nvPr/>
        </p:nvSpPr>
        <p:spPr bwMode="auto">
          <a:xfrm>
            <a:off x="6242957" y="3581118"/>
            <a:ext cx="2667000" cy="118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Trebuchet MS" pitchFamily="34" charset="0"/>
              <a:buChar char="–"/>
              <a:defRPr sz="2400" kern="1200">
                <a:solidFill>
                  <a:schemeClr val="tx1"/>
                </a:solidFill>
                <a:latin typeface="Trebuchet MS" pitchFamily="34" charset="0"/>
                <a:ea typeface="Tahoma" pitchFamily="34" charset="0"/>
                <a:cs typeface="Tahoma" pitchFamily="34" charset="0"/>
              </a:defRPr>
            </a:lvl1pPr>
            <a:lvl2pPr marL="542925" indent="-285750" algn="l" rtl="0" eaLnBrk="1" fontAlgn="base" hangingPunct="1">
              <a:spcBef>
                <a:spcPct val="20000"/>
              </a:spcBef>
              <a:spcAft>
                <a:spcPct val="0"/>
              </a:spcAft>
              <a:buFont typeface="Trebuchet MS" pitchFamily="34" charset="0"/>
              <a:buChar char="–"/>
              <a:defRPr sz="2000" kern="1200">
                <a:solidFill>
                  <a:schemeClr val="tx1"/>
                </a:solidFill>
                <a:latin typeface="Trebuchet MS" pitchFamily="34" charset="0"/>
                <a:ea typeface="Tahoma" pitchFamily="34" charset="0"/>
                <a:cs typeface="Tahoma" pitchFamily="34" charset="0"/>
              </a:defRPr>
            </a:lvl2pPr>
            <a:lvl3pPr marL="717550" indent="-228600" algn="l" rtl="0" eaLnBrk="1" fontAlgn="base" hangingPunct="1">
              <a:spcBef>
                <a:spcPct val="20000"/>
              </a:spcBef>
              <a:spcAft>
                <a:spcPct val="0"/>
              </a:spcAft>
              <a:buFont typeface="Trebuchet MS" pitchFamily="34" charset="0"/>
              <a:buChar char="–"/>
              <a:defRPr kern="1200">
                <a:solidFill>
                  <a:schemeClr val="tx1"/>
                </a:solidFill>
                <a:latin typeface="Trebuchet MS" pitchFamily="34" charset="0"/>
                <a:ea typeface="Tahoma" pitchFamily="34" charset="0"/>
                <a:cs typeface="Tahoma" pitchFamily="34" charset="0"/>
              </a:defRPr>
            </a:lvl3pPr>
            <a:lvl4pPr marL="9921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4pPr>
            <a:lvl5pPr marL="12588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smtClean="0"/>
              <a:t>PROJECT BASED</a:t>
            </a:r>
          </a:p>
          <a:p>
            <a:pPr marL="0" indent="0">
              <a:buNone/>
            </a:pPr>
            <a:endParaRPr lang="en-GB" sz="1050" dirty="0" smtClean="0"/>
          </a:p>
          <a:p>
            <a:pPr marL="0" indent="0">
              <a:buNone/>
            </a:pPr>
            <a:r>
              <a:rPr lang="en-GB" sz="1800" dirty="0" smtClean="0"/>
              <a:t>No long term planning</a:t>
            </a:r>
          </a:p>
          <a:p>
            <a:pPr marL="0" indent="0">
              <a:buNone/>
            </a:pPr>
            <a:r>
              <a:rPr lang="en-GB" sz="1800" dirty="0" smtClean="0"/>
              <a:t>Waste of resources</a:t>
            </a:r>
          </a:p>
          <a:p>
            <a:pPr marL="0" indent="0">
              <a:buNone/>
            </a:pPr>
            <a:r>
              <a:rPr lang="en-GB" sz="1800" dirty="0" smtClean="0"/>
              <a:t>Duplication</a:t>
            </a:r>
            <a:endParaRPr lang="en-GB" sz="1800" dirty="0"/>
          </a:p>
        </p:txBody>
      </p:sp>
      <p:grpSp>
        <p:nvGrpSpPr>
          <p:cNvPr id="8" name="Group 7"/>
          <p:cNvGrpSpPr/>
          <p:nvPr/>
        </p:nvGrpSpPr>
        <p:grpSpPr>
          <a:xfrm>
            <a:off x="887186" y="1751371"/>
            <a:ext cx="7675114" cy="1829747"/>
            <a:chOff x="887186" y="1751371"/>
            <a:chExt cx="7675114" cy="1829747"/>
          </a:xfrm>
        </p:grpSpPr>
        <p:pic>
          <p:nvPicPr>
            <p:cNvPr id="4" name="Picture 3"/>
            <p:cNvPicPr>
              <a:picLocks noChangeAspect="1"/>
            </p:cNvPicPr>
            <p:nvPr/>
          </p:nvPicPr>
          <p:blipFill>
            <a:blip r:embed="rId3"/>
            <a:stretch>
              <a:fillRect/>
            </a:stretch>
          </p:blipFill>
          <p:spPr>
            <a:xfrm>
              <a:off x="887186" y="1751371"/>
              <a:ext cx="7675114" cy="1829747"/>
            </a:xfrm>
            <a:prstGeom prst="rect">
              <a:avLst/>
            </a:prstGeom>
          </p:spPr>
        </p:pic>
        <p:pic>
          <p:nvPicPr>
            <p:cNvPr id="7" name="Picture 6"/>
            <p:cNvPicPr/>
            <p:nvPr/>
          </p:nvPicPr>
          <p:blipFill rotWithShape="1">
            <a:blip r:embed="rId4"/>
            <a:srcRect l="37500" t="5041" r="40625" b="22980"/>
            <a:stretch/>
          </p:blipFill>
          <p:spPr>
            <a:xfrm>
              <a:off x="6705600" y="1773214"/>
              <a:ext cx="1524000" cy="1579585"/>
            </a:xfrm>
            <a:prstGeom prst="rect">
              <a:avLst/>
            </a:prstGeom>
          </p:spPr>
        </p:pic>
      </p:grpSp>
      <p:sp>
        <p:nvSpPr>
          <p:cNvPr id="11" name="TextBox 10"/>
          <p:cNvSpPr txBox="1"/>
          <p:nvPr/>
        </p:nvSpPr>
        <p:spPr>
          <a:xfrm>
            <a:off x="1524000" y="5512904"/>
            <a:ext cx="7876500" cy="400110"/>
          </a:xfrm>
          <a:prstGeom prst="rect">
            <a:avLst/>
          </a:prstGeom>
          <a:noFill/>
        </p:spPr>
        <p:txBody>
          <a:bodyPr wrap="square" rtlCol="0">
            <a:spAutoFit/>
          </a:bodyPr>
          <a:lstStyle/>
          <a:p>
            <a:r>
              <a:rPr lang="nl-BE" sz="2000" dirty="0" smtClean="0">
                <a:latin typeface="Trebuchet MS" panose="020B0603020202020204" pitchFamily="34" charset="0"/>
                <a:sym typeface="Wingdings" panose="05000000000000000000" pitchFamily="2" charset="2"/>
              </a:rPr>
              <a:t> </a:t>
            </a:r>
            <a:r>
              <a:rPr lang="nl-BE" sz="2000" dirty="0" err="1" smtClean="0">
                <a:latin typeface="Trebuchet MS" panose="020B0603020202020204" pitchFamily="34" charset="0"/>
                <a:sym typeface="Wingdings" panose="05000000000000000000" pitchFamily="2" charset="2"/>
              </a:rPr>
              <a:t>Need</a:t>
            </a:r>
            <a:r>
              <a:rPr lang="nl-BE" sz="2000" dirty="0" smtClean="0">
                <a:latin typeface="Trebuchet MS" panose="020B0603020202020204" pitchFamily="34" charset="0"/>
                <a:sym typeface="Wingdings" panose="05000000000000000000" pitchFamily="2" charset="2"/>
              </a:rPr>
              <a:t> </a:t>
            </a:r>
            <a:r>
              <a:rPr lang="nl-BE" sz="2000" dirty="0" err="1" smtClean="0">
                <a:latin typeface="Trebuchet MS" panose="020B0603020202020204" pitchFamily="34" charset="0"/>
                <a:sym typeface="Wingdings" panose="05000000000000000000" pitchFamily="2" charset="2"/>
              </a:rPr>
              <a:t>for</a:t>
            </a:r>
            <a:r>
              <a:rPr lang="nl-BE" sz="2000" dirty="0">
                <a:latin typeface="Trebuchet MS" panose="020B0603020202020204" pitchFamily="34" charset="0"/>
                <a:sym typeface="Wingdings" panose="05000000000000000000" pitchFamily="2" charset="2"/>
              </a:rPr>
              <a:t> </a:t>
            </a:r>
            <a:r>
              <a:rPr lang="nl-BE" sz="2000" dirty="0" smtClean="0">
                <a:latin typeface="Trebuchet MS" panose="020B0603020202020204" pitchFamily="34" charset="0"/>
                <a:sym typeface="Wingdings" panose="05000000000000000000" pitchFamily="2" charset="2"/>
              </a:rPr>
              <a:t>EU health information </a:t>
            </a:r>
            <a:r>
              <a:rPr lang="nl-BE" sz="2000" dirty="0" err="1" smtClean="0">
                <a:latin typeface="Trebuchet MS" panose="020B0603020202020204" pitchFamily="34" charset="0"/>
                <a:sym typeface="Wingdings" panose="05000000000000000000" pitchFamily="2" charset="2"/>
              </a:rPr>
              <a:t>infrastructure</a:t>
            </a:r>
            <a:r>
              <a:rPr lang="nl-BE" sz="2000" dirty="0" smtClean="0">
                <a:latin typeface="Trebuchet MS" panose="020B0603020202020204" pitchFamily="34" charset="0"/>
                <a:sym typeface="Wingdings" panose="05000000000000000000" pitchFamily="2" charset="2"/>
              </a:rPr>
              <a:t>.   </a:t>
            </a:r>
            <a:endParaRPr lang="en-GB" sz="2000" dirty="0">
              <a:latin typeface="Trebuchet MS" panose="020B0603020202020204" pitchFamily="34" charset="0"/>
            </a:endParaRPr>
          </a:p>
        </p:txBody>
      </p:sp>
    </p:spTree>
    <p:extLst>
      <p:ext uri="{BB962C8B-B14F-4D97-AF65-F5344CB8AC3E}">
        <p14:creationId xmlns:p14="http://schemas.microsoft.com/office/powerpoint/2010/main" val="331515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Is </a:t>
            </a:r>
            <a:r>
              <a:rPr lang="nl-BE" dirty="0" err="1" smtClean="0"/>
              <a:t>this</a:t>
            </a:r>
            <a:r>
              <a:rPr lang="nl-BE" dirty="0" smtClean="0"/>
              <a:t> </a:t>
            </a:r>
            <a:r>
              <a:rPr lang="nl-BE" dirty="0" err="1" smtClean="0"/>
              <a:t>problem</a:t>
            </a:r>
            <a:r>
              <a:rPr lang="nl-BE" dirty="0" smtClean="0"/>
              <a:t> new?</a:t>
            </a:r>
            <a:endParaRPr lang="en-GB" dirty="0"/>
          </a:p>
        </p:txBody>
      </p:sp>
    </p:spTree>
    <p:extLst>
      <p:ext uri="{BB962C8B-B14F-4D97-AF65-F5344CB8AC3E}">
        <p14:creationId xmlns:p14="http://schemas.microsoft.com/office/powerpoint/2010/main" val="2137541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context</a:t>
            </a:r>
            <a:endParaRPr lang="en-US" dirty="0"/>
          </a:p>
        </p:txBody>
      </p:sp>
      <p:sp>
        <p:nvSpPr>
          <p:cNvPr id="3" name="Content Placeholder 2"/>
          <p:cNvSpPr>
            <a:spLocks noGrp="1"/>
          </p:cNvSpPr>
          <p:nvPr>
            <p:ph idx="1"/>
          </p:nvPr>
        </p:nvSpPr>
        <p:spPr/>
        <p:txBody>
          <a:bodyPr/>
          <a:lstStyle/>
          <a:p>
            <a:pPr lvl="1"/>
            <a:endParaRPr lang="en-US" smtClean="0"/>
          </a:p>
          <a:p>
            <a:endParaRPr lang="en-US" dirty="0"/>
          </a:p>
        </p:txBody>
      </p:sp>
      <p:sp>
        <p:nvSpPr>
          <p:cNvPr id="9" name="Content Placeholder 2"/>
          <p:cNvSpPr txBox="1">
            <a:spLocks/>
          </p:cNvSpPr>
          <p:nvPr/>
        </p:nvSpPr>
        <p:spPr bwMode="auto">
          <a:xfrm>
            <a:off x="428897" y="1752600"/>
            <a:ext cx="8229600" cy="371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Trebuchet MS" pitchFamily="34" charset="0"/>
              <a:buChar char="–"/>
              <a:defRPr sz="2400" kern="1200">
                <a:solidFill>
                  <a:schemeClr val="tx1"/>
                </a:solidFill>
                <a:latin typeface="Trebuchet MS" pitchFamily="34" charset="0"/>
                <a:ea typeface="Tahoma" pitchFamily="34" charset="0"/>
                <a:cs typeface="Tahoma" pitchFamily="34" charset="0"/>
              </a:defRPr>
            </a:lvl1pPr>
            <a:lvl2pPr marL="542925" indent="-285750" algn="l" rtl="0" eaLnBrk="1" fontAlgn="base" hangingPunct="1">
              <a:spcBef>
                <a:spcPct val="20000"/>
              </a:spcBef>
              <a:spcAft>
                <a:spcPct val="0"/>
              </a:spcAft>
              <a:buFont typeface="Trebuchet MS" pitchFamily="34" charset="0"/>
              <a:buChar char="–"/>
              <a:defRPr sz="2000" kern="1200">
                <a:solidFill>
                  <a:schemeClr val="tx1"/>
                </a:solidFill>
                <a:latin typeface="Trebuchet MS" pitchFamily="34" charset="0"/>
                <a:ea typeface="Tahoma" pitchFamily="34" charset="0"/>
                <a:cs typeface="Tahoma" pitchFamily="34" charset="0"/>
              </a:defRPr>
            </a:lvl2pPr>
            <a:lvl3pPr marL="717550" indent="-228600" algn="l" rtl="0" eaLnBrk="1" fontAlgn="base" hangingPunct="1">
              <a:spcBef>
                <a:spcPct val="20000"/>
              </a:spcBef>
              <a:spcAft>
                <a:spcPct val="0"/>
              </a:spcAft>
              <a:buFont typeface="Trebuchet MS" pitchFamily="34" charset="0"/>
              <a:buChar char="–"/>
              <a:defRPr kern="1200">
                <a:solidFill>
                  <a:schemeClr val="tx1"/>
                </a:solidFill>
                <a:latin typeface="Trebuchet MS" pitchFamily="34" charset="0"/>
                <a:ea typeface="Tahoma" pitchFamily="34" charset="0"/>
                <a:cs typeface="Tahoma" pitchFamily="34" charset="0"/>
              </a:defRPr>
            </a:lvl3pPr>
            <a:lvl4pPr marL="9921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4pPr>
            <a:lvl5pPr marL="12588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lvl="1" indent="0">
              <a:buNone/>
            </a:pPr>
            <a:r>
              <a:rPr lang="en-US" sz="2400" dirty="0" smtClean="0"/>
              <a:t>First discussion</a:t>
            </a:r>
            <a:r>
              <a:rPr lang="en-US" sz="2400" baseline="30000" dirty="0">
                <a:solidFill>
                  <a:prstClr val="black"/>
                </a:solidFill>
              </a:rPr>
              <a:t>1</a:t>
            </a:r>
            <a:r>
              <a:rPr lang="en-US" sz="2400" dirty="0" smtClean="0"/>
              <a:t> in 1998:</a:t>
            </a:r>
            <a:endParaRPr lang="en-US" sz="2400" dirty="0"/>
          </a:p>
          <a:p>
            <a:pPr lvl="1"/>
            <a:r>
              <a:rPr lang="en-US" sz="1800" dirty="0" smtClean="0"/>
              <a:t>The </a:t>
            </a:r>
            <a:r>
              <a:rPr lang="en-US" sz="1800" dirty="0"/>
              <a:t>Health Monitoring </a:t>
            </a:r>
            <a:r>
              <a:rPr lang="en-US" sz="1800" dirty="0" err="1"/>
              <a:t>Programme</a:t>
            </a:r>
            <a:r>
              <a:rPr lang="en-US" sz="1800" dirty="0"/>
              <a:t> (HMP) adopted in 1997 </a:t>
            </a:r>
            <a:r>
              <a:rPr lang="en-US" sz="1800" dirty="0" smtClean="0"/>
              <a:t>intended </a:t>
            </a:r>
            <a:r>
              <a:rPr lang="en-US" sz="1800" dirty="0"/>
              <a:t>to </a:t>
            </a:r>
            <a:r>
              <a:rPr lang="en-US" sz="1800" dirty="0">
                <a:solidFill>
                  <a:srgbClr val="0070C0"/>
                </a:solidFill>
              </a:rPr>
              <a:t>pave the way for permanent EU health </a:t>
            </a:r>
            <a:r>
              <a:rPr lang="en-US" sz="1800" dirty="0" smtClean="0">
                <a:solidFill>
                  <a:srgbClr val="0070C0"/>
                </a:solidFill>
              </a:rPr>
              <a:t>monitoring</a:t>
            </a:r>
            <a:r>
              <a:rPr lang="en-US" sz="1800" dirty="0" smtClean="0"/>
              <a:t>.</a:t>
            </a:r>
            <a:r>
              <a:rPr lang="en-US" sz="1800" dirty="0"/>
              <a:t> </a:t>
            </a:r>
            <a:endParaRPr lang="en-US" sz="1800" dirty="0" smtClean="0"/>
          </a:p>
          <a:p>
            <a:pPr lvl="1"/>
            <a:r>
              <a:rPr lang="en-US" sz="1800" dirty="0" smtClean="0">
                <a:solidFill>
                  <a:prstClr val="black"/>
                </a:solidFill>
              </a:rPr>
              <a:t>A </a:t>
            </a:r>
            <a:r>
              <a:rPr lang="en-US" sz="1800" dirty="0">
                <a:solidFill>
                  <a:prstClr val="black"/>
                </a:solidFill>
              </a:rPr>
              <a:t>feasibility analysis resulting in </a:t>
            </a:r>
            <a:r>
              <a:rPr lang="en-US" sz="1800" dirty="0">
                <a:solidFill>
                  <a:srgbClr val="0070C0"/>
                </a:solidFill>
              </a:rPr>
              <a:t>proposals for the </a:t>
            </a:r>
            <a:r>
              <a:rPr lang="en-US" sz="1800" dirty="0">
                <a:solidFill>
                  <a:srgbClr val="0070C0"/>
                </a:solidFill>
              </a:rPr>
              <a:t>organisation </a:t>
            </a:r>
            <a:r>
              <a:rPr lang="en-US" sz="1800" dirty="0">
                <a:solidFill>
                  <a:srgbClr val="0070C0"/>
                </a:solidFill>
              </a:rPr>
              <a:t>of EU health monitoring</a:t>
            </a:r>
            <a:r>
              <a:rPr lang="en-US" sz="1800" dirty="0">
                <a:solidFill>
                  <a:prstClr val="black"/>
                </a:solidFill>
              </a:rPr>
              <a:t> was carried out in </a:t>
            </a:r>
            <a:r>
              <a:rPr lang="en-US" sz="1800" dirty="0" smtClean="0">
                <a:solidFill>
                  <a:prstClr val="black"/>
                </a:solidFill>
              </a:rPr>
              <a:t>1997. </a:t>
            </a:r>
            <a:endParaRPr lang="en-US" sz="1800" dirty="0" smtClean="0">
              <a:solidFill>
                <a:prstClr val="black"/>
              </a:solidFill>
            </a:endParaRPr>
          </a:p>
          <a:p>
            <a:pPr marL="257175" lvl="1" indent="0">
              <a:buNone/>
            </a:pPr>
            <a:endParaRPr lang="en-US" sz="1800" dirty="0">
              <a:solidFill>
                <a:prstClr val="black"/>
              </a:solidFill>
            </a:endParaRPr>
          </a:p>
          <a:p>
            <a:pPr marL="257175" lvl="1" indent="0">
              <a:buNone/>
            </a:pPr>
            <a:r>
              <a:rPr lang="en-US" sz="2400" dirty="0"/>
              <a:t>EU </a:t>
            </a:r>
            <a:r>
              <a:rPr lang="en-US" sz="2400" dirty="0"/>
              <a:t>parliament </a:t>
            </a:r>
            <a:r>
              <a:rPr lang="en-US" sz="2400" dirty="0" smtClean="0"/>
              <a:t>resolution</a:t>
            </a:r>
            <a:r>
              <a:rPr lang="en-US" sz="2400" baseline="30000" dirty="0" smtClean="0">
                <a:solidFill>
                  <a:prstClr val="black"/>
                </a:solidFill>
              </a:rPr>
              <a:t>2</a:t>
            </a:r>
            <a:r>
              <a:rPr lang="en-US" sz="2400" dirty="0" smtClean="0"/>
              <a:t> </a:t>
            </a:r>
            <a:r>
              <a:rPr lang="en-US" sz="2400" dirty="0"/>
              <a:t>asked </a:t>
            </a:r>
            <a:r>
              <a:rPr lang="en-US" sz="2400" dirty="0"/>
              <a:t>the EC </a:t>
            </a:r>
            <a:r>
              <a:rPr lang="en-US" sz="2400" dirty="0"/>
              <a:t>to:</a:t>
            </a:r>
            <a:endParaRPr lang="en-US" sz="2400" dirty="0"/>
          </a:p>
          <a:p>
            <a:pPr lvl="2"/>
            <a:r>
              <a:rPr lang="en-US" dirty="0"/>
              <a:t>consider and assess the </a:t>
            </a:r>
            <a:r>
              <a:rPr lang="en-US" dirty="0">
                <a:solidFill>
                  <a:srgbClr val="0070C0"/>
                </a:solidFill>
              </a:rPr>
              <a:t>possibility of extending the remit of ECDC </a:t>
            </a:r>
            <a:r>
              <a:rPr lang="en-US" dirty="0"/>
              <a:t>to encompass non-communicable diseases and using it as a </a:t>
            </a:r>
            <a:r>
              <a:rPr lang="en-US" dirty="0" err="1"/>
              <a:t>centre</a:t>
            </a:r>
            <a:r>
              <a:rPr lang="en-US" dirty="0"/>
              <a:t> for data collection</a:t>
            </a:r>
            <a:r>
              <a:rPr lang="en-US" dirty="0" smtClean="0"/>
              <a:t>.</a:t>
            </a:r>
            <a:r>
              <a:rPr lang="en-US" dirty="0" smtClean="0">
                <a:solidFill>
                  <a:srgbClr val="0070C0"/>
                </a:solidFill>
              </a:rPr>
              <a:t> </a:t>
            </a:r>
            <a:r>
              <a:rPr lang="en-US" dirty="0" smtClean="0">
                <a:solidFill>
                  <a:prstClr val="black"/>
                </a:solidFill>
              </a:rPr>
              <a:t>2011</a:t>
            </a:r>
            <a:endParaRPr lang="en-US" baseline="30000" dirty="0" smtClean="0">
              <a:solidFill>
                <a:prstClr val="black"/>
              </a:solidFill>
            </a:endParaRPr>
          </a:p>
          <a:p>
            <a:pPr lvl="2"/>
            <a:endParaRPr lang="en-US" baseline="30000" dirty="0" smtClean="0">
              <a:solidFill>
                <a:prstClr val="black"/>
              </a:solidFill>
            </a:endParaRPr>
          </a:p>
          <a:p>
            <a:pPr lvl="1"/>
            <a:endParaRPr lang="en-US" dirty="0">
              <a:solidFill>
                <a:prstClr val="black"/>
              </a:solidFill>
            </a:endParaRPr>
          </a:p>
        </p:txBody>
      </p:sp>
      <p:sp>
        <p:nvSpPr>
          <p:cNvPr id="5" name="TextBox 4"/>
          <p:cNvSpPr txBox="1"/>
          <p:nvPr/>
        </p:nvSpPr>
        <p:spPr>
          <a:xfrm>
            <a:off x="76200" y="6366048"/>
            <a:ext cx="9144000" cy="584775"/>
          </a:xfrm>
          <a:prstGeom prst="rect">
            <a:avLst/>
          </a:prstGeom>
          <a:noFill/>
        </p:spPr>
        <p:txBody>
          <a:bodyPr wrap="square" rtlCol="0">
            <a:spAutoFit/>
          </a:bodyPr>
          <a:lstStyle/>
          <a:p>
            <a:r>
              <a:rPr lang="en-GB" sz="1000" baseline="30000" dirty="0" smtClean="0">
                <a:latin typeface="Trebuchet MS" panose="020B0603020202020204" pitchFamily="34" charset="0"/>
              </a:rPr>
              <a:t>1</a:t>
            </a:r>
            <a:r>
              <a:rPr lang="en-GB" sz="1000" dirty="0" smtClean="0">
                <a:latin typeface="Trebuchet MS" panose="020B0603020202020204" pitchFamily="34" charset="0"/>
              </a:rPr>
              <a:t>Aromaa </a:t>
            </a:r>
            <a:r>
              <a:rPr lang="en-GB" sz="1000" dirty="0">
                <a:latin typeface="Trebuchet MS" panose="020B0603020202020204" pitchFamily="34" charset="0"/>
              </a:rPr>
              <a:t>A. Health observation and health reporting in Europe. </a:t>
            </a:r>
            <a:r>
              <a:rPr lang="fr-BE" sz="1000" dirty="0" err="1">
                <a:latin typeface="Trebuchet MS" panose="020B0603020202020204" pitchFamily="34" charset="0"/>
              </a:rPr>
              <a:t>Rev</a:t>
            </a:r>
            <a:r>
              <a:rPr lang="fr-BE" sz="1000" dirty="0">
                <a:latin typeface="Trebuchet MS" panose="020B0603020202020204" pitchFamily="34" charset="0"/>
              </a:rPr>
              <a:t> </a:t>
            </a:r>
            <a:r>
              <a:rPr lang="fr-BE" sz="1000" dirty="0" err="1">
                <a:latin typeface="Trebuchet MS" panose="020B0603020202020204" pitchFamily="34" charset="0"/>
              </a:rPr>
              <a:t>Epidemiol</a:t>
            </a:r>
            <a:r>
              <a:rPr lang="fr-BE" sz="1000" dirty="0">
                <a:latin typeface="Trebuchet MS" panose="020B0603020202020204" pitchFamily="34" charset="0"/>
              </a:rPr>
              <a:t> Sante Publique 1998; 46(6): 480-90</a:t>
            </a:r>
            <a:r>
              <a:rPr lang="fr-BE" sz="1000" dirty="0" smtClean="0">
                <a:latin typeface="Trebuchet MS" panose="020B0603020202020204" pitchFamily="34" charset="0"/>
              </a:rPr>
              <a:t>.</a:t>
            </a:r>
          </a:p>
          <a:p>
            <a:r>
              <a:rPr lang="en-US" sz="1000" baseline="30000" dirty="0" smtClean="0">
                <a:latin typeface="Trebuchet MS" panose="020B0603020202020204" pitchFamily="34" charset="0"/>
              </a:rPr>
              <a:t>2</a:t>
            </a:r>
            <a:r>
              <a:rPr lang="nl-NL" sz="1000" dirty="0" smtClean="0">
                <a:latin typeface="Trebuchet MS" panose="020B0603020202020204" pitchFamily="34" charset="0"/>
              </a:rPr>
              <a:t>http</a:t>
            </a:r>
            <a:r>
              <a:rPr lang="nl-NL" sz="1000" dirty="0">
                <a:latin typeface="Trebuchet MS" panose="020B0603020202020204" pitchFamily="34" charset="0"/>
              </a:rPr>
              <a:t>://www.europarl.europa.eu/sides/getDoc.do?type=TA&amp;language=EN&amp;reference=P7-TA-2011-0390</a:t>
            </a:r>
            <a:endParaRPr lang="en-US" sz="1000" dirty="0">
              <a:latin typeface="Trebuchet MS" panose="020B0603020202020204" pitchFamily="34" charset="0"/>
            </a:endParaRPr>
          </a:p>
          <a:p>
            <a:endParaRPr lang="en-US" sz="1200" dirty="0"/>
          </a:p>
        </p:txBody>
      </p:sp>
    </p:spTree>
    <p:extLst>
      <p:ext uri="{BB962C8B-B14F-4D97-AF65-F5344CB8AC3E}">
        <p14:creationId xmlns:p14="http://schemas.microsoft.com/office/powerpoint/2010/main" val="1702248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context</a:t>
            </a:r>
            <a:endParaRPr lang="en-GB" dirty="0"/>
          </a:p>
        </p:txBody>
      </p:sp>
      <p:sp>
        <p:nvSpPr>
          <p:cNvPr id="3" name="Content Placeholder 2"/>
          <p:cNvSpPr>
            <a:spLocks noGrp="1"/>
          </p:cNvSpPr>
          <p:nvPr>
            <p:ph idx="1"/>
          </p:nvPr>
        </p:nvSpPr>
        <p:spPr>
          <a:xfrm>
            <a:off x="457200" y="1676400"/>
            <a:ext cx="8229600" cy="3719009"/>
          </a:xfrm>
        </p:spPr>
        <p:txBody>
          <a:bodyPr/>
          <a:lstStyle/>
          <a:p>
            <a:pPr marL="0" indent="0">
              <a:buNone/>
            </a:pPr>
            <a:r>
              <a:rPr lang="en-US" dirty="0" smtClean="0"/>
              <a:t>Multiple council </a:t>
            </a:r>
            <a:r>
              <a:rPr lang="en-US" dirty="0"/>
              <a:t>conclusions </a:t>
            </a:r>
            <a:r>
              <a:rPr lang="en-US" dirty="0" smtClean="0"/>
              <a:t>-calling </a:t>
            </a:r>
            <a:r>
              <a:rPr lang="en-US" dirty="0"/>
              <a:t>the EC </a:t>
            </a:r>
            <a:r>
              <a:rPr lang="en-US" dirty="0" smtClean="0"/>
              <a:t>to:</a:t>
            </a:r>
            <a:endParaRPr lang="en-US" dirty="0"/>
          </a:p>
          <a:p>
            <a:r>
              <a:rPr lang="en-US" sz="1800" dirty="0" smtClean="0">
                <a:solidFill>
                  <a:prstClr val="black"/>
                </a:solidFill>
              </a:rPr>
              <a:t>“</a:t>
            </a:r>
            <a:r>
              <a:rPr lang="en-US" sz="1800" dirty="0" smtClean="0">
                <a:solidFill>
                  <a:srgbClr val="0070C0"/>
                </a:solidFill>
              </a:rPr>
              <a:t>establish sustainable health monitoring systems at EU level</a:t>
            </a:r>
            <a:r>
              <a:rPr lang="en-US" sz="1800" dirty="0" smtClean="0">
                <a:solidFill>
                  <a:prstClr val="black"/>
                </a:solidFill>
              </a:rPr>
              <a:t>.” 2011</a:t>
            </a:r>
            <a:r>
              <a:rPr lang="en-US" sz="1800" baseline="30000" dirty="0" smtClean="0"/>
              <a:t> </a:t>
            </a:r>
            <a:endParaRPr lang="en-US" sz="1800" dirty="0" smtClean="0">
              <a:solidFill>
                <a:prstClr val="black"/>
              </a:solidFill>
            </a:endParaRPr>
          </a:p>
          <a:p>
            <a:pPr marL="342900" lvl="2" indent="-342900"/>
            <a:endParaRPr lang="en-US" dirty="0" smtClean="0">
              <a:solidFill>
                <a:prstClr val="black"/>
              </a:solidFill>
            </a:endParaRPr>
          </a:p>
          <a:p>
            <a:pPr marL="342900" lvl="2" indent="-342900"/>
            <a:r>
              <a:rPr lang="en-US" dirty="0" smtClean="0">
                <a:solidFill>
                  <a:prstClr val="black"/>
                </a:solidFill>
              </a:rPr>
              <a:t>“</a:t>
            </a:r>
            <a:r>
              <a:rPr lang="en-US" dirty="0">
                <a:solidFill>
                  <a:prstClr val="black"/>
                </a:solidFill>
              </a:rPr>
              <a:t>Strengthen cooperation and </a:t>
            </a:r>
            <a:r>
              <a:rPr lang="en-US" dirty="0">
                <a:solidFill>
                  <a:srgbClr val="0070C0"/>
                </a:solidFill>
              </a:rPr>
              <a:t>make better use of existing networks and existing public health and related institutions, </a:t>
            </a:r>
            <a:r>
              <a:rPr lang="en-US" dirty="0">
                <a:solidFill>
                  <a:prstClr val="black"/>
                </a:solidFill>
              </a:rPr>
              <a:t>which investigate, monitor and research the impact of the health determinants</a:t>
            </a:r>
            <a:r>
              <a:rPr lang="en-US" dirty="0" smtClean="0">
                <a:solidFill>
                  <a:prstClr val="black"/>
                </a:solidFill>
              </a:rPr>
              <a:t>.” 2011</a:t>
            </a:r>
            <a:br>
              <a:rPr lang="en-US" dirty="0" smtClean="0">
                <a:solidFill>
                  <a:prstClr val="black"/>
                </a:solidFill>
              </a:rPr>
            </a:br>
            <a:endParaRPr lang="en-US" dirty="0" smtClean="0">
              <a:solidFill>
                <a:prstClr val="black"/>
              </a:solidFill>
            </a:endParaRPr>
          </a:p>
          <a:p>
            <a:pPr marL="342900" lvl="2" indent="-342900"/>
            <a:r>
              <a:rPr lang="en-US" dirty="0"/>
              <a:t>“further development and consolidation, while avoiding duplication of work, of a </a:t>
            </a:r>
            <a:r>
              <a:rPr lang="en-US" dirty="0">
                <a:solidFill>
                  <a:srgbClr val="0070C0"/>
                </a:solidFill>
              </a:rPr>
              <a:t>health monitoring and information system at EU level </a:t>
            </a:r>
            <a:r>
              <a:rPr lang="en-US" dirty="0"/>
              <a:t>based on the ECHI and existing health monitoring and reporting systems</a:t>
            </a:r>
            <a:r>
              <a:rPr lang="en-US" dirty="0" smtClean="0"/>
              <a:t>”. 2013</a:t>
            </a:r>
          </a:p>
          <a:p>
            <a:pPr marL="342900" lvl="2" indent="-342900"/>
            <a:endParaRPr lang="en-US" dirty="0" smtClean="0"/>
          </a:p>
          <a:p>
            <a:pPr marL="342900" lvl="2" indent="-342900"/>
            <a:r>
              <a:rPr lang="en-US" dirty="0" smtClean="0"/>
              <a:t>“</a:t>
            </a:r>
            <a:r>
              <a:rPr lang="en-US" dirty="0"/>
              <a:t>to cooperate with a view to establishing a sustainable and integrated EU health information system. the potential of </a:t>
            </a:r>
            <a:r>
              <a:rPr lang="en-US" dirty="0">
                <a:solidFill>
                  <a:srgbClr val="0070C0"/>
                </a:solidFill>
              </a:rPr>
              <a:t>a comprehensive health information research infrastructure consortium </a:t>
            </a:r>
            <a:r>
              <a:rPr lang="en-US" dirty="0"/>
              <a:t>(ERIC) as a tool</a:t>
            </a:r>
            <a:r>
              <a:rPr lang="en-US" dirty="0" smtClean="0"/>
              <a:t>.” 2013</a:t>
            </a:r>
            <a:endParaRPr lang="en-GB" dirty="0" smtClean="0"/>
          </a:p>
          <a:p>
            <a:endParaRPr lang="en-GB" dirty="0"/>
          </a:p>
        </p:txBody>
      </p:sp>
      <p:sp>
        <p:nvSpPr>
          <p:cNvPr id="4" name="TextBox 3"/>
          <p:cNvSpPr txBox="1"/>
          <p:nvPr/>
        </p:nvSpPr>
        <p:spPr>
          <a:xfrm>
            <a:off x="0" y="6477000"/>
            <a:ext cx="9144000" cy="1015663"/>
          </a:xfrm>
          <a:prstGeom prst="rect">
            <a:avLst/>
          </a:prstGeom>
          <a:noFill/>
        </p:spPr>
        <p:txBody>
          <a:bodyPr wrap="square" rtlCol="0">
            <a:spAutoFit/>
          </a:bodyPr>
          <a:lstStyle/>
          <a:p>
            <a:r>
              <a:rPr lang="en-GB" sz="1000" baseline="30000" dirty="0">
                <a:latin typeface="Trebuchet MS" panose="020B0603020202020204" pitchFamily="34" charset="0"/>
              </a:rPr>
              <a:t>1</a:t>
            </a:r>
            <a:r>
              <a:rPr lang="fr-BE" sz="1000" dirty="0" smtClean="0">
                <a:latin typeface="Trebuchet MS" panose="020B0603020202020204" pitchFamily="34" charset="0"/>
              </a:rPr>
              <a:t>http</a:t>
            </a:r>
            <a:r>
              <a:rPr lang="fr-BE" sz="1000" dirty="0">
                <a:latin typeface="Trebuchet MS" panose="020B0603020202020204" pitchFamily="34" charset="0"/>
              </a:rPr>
              <a:t>://</a:t>
            </a:r>
            <a:r>
              <a:rPr lang="fr-BE" sz="1000" dirty="0" smtClean="0">
                <a:latin typeface="Trebuchet MS" panose="020B0603020202020204" pitchFamily="34" charset="0"/>
              </a:rPr>
              <a:t>www.consilium.europa.eu/uedocs/cms_data/docs/pressdata/en/lsa/126524.pdf</a:t>
            </a:r>
            <a:endParaRPr lang="en-US" sz="1000" baseline="30000" dirty="0">
              <a:latin typeface="Trebuchet MS" panose="020B0603020202020204" pitchFamily="34" charset="0"/>
            </a:endParaRPr>
          </a:p>
          <a:p>
            <a:r>
              <a:rPr lang="en-GB" sz="1000" baseline="30000" dirty="0" smtClean="0">
                <a:latin typeface="Trebuchet MS" panose="020B0603020202020204" pitchFamily="34" charset="0"/>
              </a:rPr>
              <a:t>2</a:t>
            </a:r>
            <a:r>
              <a:rPr lang="fr-BE" sz="1000" dirty="0" smtClean="0">
                <a:latin typeface="Trebuchet MS" panose="020B0603020202020204" pitchFamily="34" charset="0"/>
              </a:rPr>
              <a:t>http</a:t>
            </a:r>
            <a:r>
              <a:rPr lang="fr-BE" sz="1000" dirty="0">
                <a:latin typeface="Trebuchet MS" panose="020B0603020202020204" pitchFamily="34" charset="0"/>
              </a:rPr>
              <a:t>://www.consilium.europa.eu/uedocs/cms_data/docs/pressdata/en/lsa/140004.pdf</a:t>
            </a:r>
            <a:endParaRPr lang="en-US" sz="1000" dirty="0">
              <a:latin typeface="Trebuchet MS" panose="020B0603020202020204" pitchFamily="34" charset="0"/>
            </a:endParaRPr>
          </a:p>
          <a:p>
            <a:endParaRPr lang="en-US" sz="1000" dirty="0">
              <a:latin typeface="Trebuchet MS" panose="020B0603020202020204" pitchFamily="34" charset="0"/>
            </a:endParaRPr>
          </a:p>
          <a:p>
            <a:endParaRPr lang="en-US" sz="1000" dirty="0">
              <a:latin typeface="Trebuchet MS" panose="020B0603020202020204" pitchFamily="34" charset="0"/>
            </a:endParaRPr>
          </a:p>
          <a:p>
            <a:endParaRPr lang="en-US" sz="1000" dirty="0">
              <a:latin typeface="Trebuchet MS" panose="020B0603020202020204" pitchFamily="34" charset="0"/>
            </a:endParaRPr>
          </a:p>
          <a:p>
            <a:endParaRPr lang="en-US" sz="1000" dirty="0">
              <a:latin typeface="Trebuchet MS" panose="020B0603020202020204" pitchFamily="34" charset="0"/>
            </a:endParaRPr>
          </a:p>
        </p:txBody>
      </p:sp>
    </p:spTree>
    <p:extLst>
      <p:ext uri="{BB962C8B-B14F-4D97-AF65-F5344CB8AC3E}">
        <p14:creationId xmlns:p14="http://schemas.microsoft.com/office/powerpoint/2010/main" val="2133992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act!</a:t>
            </a:r>
            <a:endParaRPr lang="en-GB" dirty="0"/>
          </a:p>
        </p:txBody>
      </p:sp>
      <p:sp>
        <p:nvSpPr>
          <p:cNvPr id="4" name="Content Placeholder 3"/>
          <p:cNvSpPr txBox="1">
            <a:spLocks noGrp="1"/>
          </p:cNvSpPr>
          <p:nvPr>
            <p:ph idx="1"/>
          </p:nvPr>
        </p:nvSpPr>
        <p:spPr>
          <a:xfrm>
            <a:off x="457200" y="1752600"/>
            <a:ext cx="8229600" cy="297312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Wingdings" panose="05000000000000000000" pitchFamily="2" charset="2"/>
              <a:buChar char="à"/>
            </a:pPr>
            <a:r>
              <a:rPr lang="en-US" dirty="0" smtClean="0">
                <a:latin typeface="Trebuchet MS" panose="020B0603020202020204" pitchFamily="34" charset="0"/>
              </a:rPr>
              <a:t>The </a:t>
            </a:r>
            <a:r>
              <a:rPr lang="en-US" dirty="0">
                <a:latin typeface="Trebuchet MS" panose="020B0603020202020204" pitchFamily="34" charset="0"/>
              </a:rPr>
              <a:t>need for a health information infrastructure at European level has been </a:t>
            </a:r>
            <a:r>
              <a:rPr lang="en-US" dirty="0" smtClean="0">
                <a:latin typeface="Trebuchet MS" panose="020B0603020202020204" pitchFamily="34" charset="0"/>
              </a:rPr>
              <a:t>identified</a:t>
            </a:r>
          </a:p>
          <a:p>
            <a:pPr marL="0" indent="0">
              <a:buNone/>
            </a:pPr>
            <a:endParaRPr lang="en-US" dirty="0">
              <a:latin typeface="Trebuchet MS" panose="020B0603020202020204" pitchFamily="34" charset="0"/>
              <a:sym typeface="Wingdings" pitchFamily="2" charset="2"/>
            </a:endParaRPr>
          </a:p>
          <a:p>
            <a:pPr marL="0" indent="0">
              <a:buNone/>
            </a:pPr>
            <a:endParaRPr lang="en-US" dirty="0" smtClean="0">
              <a:latin typeface="Trebuchet MS" panose="020B0603020202020204" pitchFamily="34" charset="0"/>
              <a:sym typeface="Wingdings" pitchFamily="2" charset="2"/>
            </a:endParaRPr>
          </a:p>
          <a:p>
            <a:pPr>
              <a:buFont typeface="Wingdings" panose="05000000000000000000" pitchFamily="2" charset="2"/>
              <a:buChar char="à"/>
            </a:pPr>
            <a:r>
              <a:rPr lang="en-US" sz="2400" dirty="0" smtClean="0">
                <a:latin typeface="Trebuchet MS" panose="020B0603020202020204" pitchFamily="34" charset="0"/>
                <a:sym typeface="Wingdings" pitchFamily="2" charset="2"/>
              </a:rPr>
              <a:t>The </a:t>
            </a:r>
            <a:r>
              <a:rPr lang="en-US" sz="2400" dirty="0">
                <a:latin typeface="Trebuchet MS" panose="020B0603020202020204" pitchFamily="34" charset="0"/>
                <a:sym typeface="Wingdings" pitchFamily="2" charset="2"/>
              </a:rPr>
              <a:t>set-up of BRIDGE Health (2015) and continued </a:t>
            </a:r>
            <a:r>
              <a:rPr lang="en-US" sz="2400" dirty="0" smtClean="0">
                <a:latin typeface="Trebuchet MS" panose="020B0603020202020204" pitchFamily="34" charset="0"/>
                <a:sym typeface="Wingdings" pitchFamily="2" charset="2"/>
              </a:rPr>
              <a:t>InfAct </a:t>
            </a:r>
            <a:r>
              <a:rPr lang="en-US" sz="2400" dirty="0">
                <a:latin typeface="Trebuchet MS" panose="020B0603020202020204" pitchFamily="34" charset="0"/>
                <a:sym typeface="Wingdings" pitchFamily="2" charset="2"/>
              </a:rPr>
              <a:t>(2018)</a:t>
            </a:r>
            <a:endParaRPr lang="en-US" sz="2400" dirty="0">
              <a:latin typeface="Trebuchet MS" panose="020B0603020202020204" pitchFamily="34" charset="0"/>
            </a:endParaRPr>
          </a:p>
          <a:p>
            <a:endParaRPr lang="en-GB" dirty="0"/>
          </a:p>
        </p:txBody>
      </p:sp>
      <p:pic>
        <p:nvPicPr>
          <p:cNvPr id="1026" name="Picture 2" descr="https://tse4.mm.bing.net/th?id=OIP.u84SfjePf4VtQVG7vQX9KQHaEm&amp;pid=A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991324"/>
            <a:ext cx="1825625" cy="113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869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053605"/>
            <a:ext cx="7772400" cy="765085"/>
          </a:xfrm>
        </p:spPr>
        <p:txBody>
          <a:bodyPr>
            <a:noAutofit/>
          </a:bodyPr>
          <a:lstStyle/>
          <a:p>
            <a:r>
              <a:rPr lang="en-GB" dirty="0"/>
              <a:t>Website: www.inf-act.eu</a:t>
            </a:r>
            <a:br>
              <a:rPr lang="en-GB" dirty="0"/>
            </a:br>
            <a:r>
              <a:rPr lang="en-GB" dirty="0"/>
              <a:t>Twitter: @</a:t>
            </a:r>
            <a:r>
              <a:rPr lang="en-GB" dirty="0" err="1"/>
              <a:t>JA_InfAct</a:t>
            </a:r>
            <a:endParaRPr lang="en-GB" dirty="0"/>
          </a:p>
        </p:txBody>
      </p:sp>
    </p:spTree>
    <p:extLst>
      <p:ext uri="{BB962C8B-B14F-4D97-AF65-F5344CB8AC3E}">
        <p14:creationId xmlns:p14="http://schemas.microsoft.com/office/powerpoint/2010/main" val="3127036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The concept of health </a:t>
            </a:r>
            <a:r>
              <a:rPr lang="nl-BE" dirty="0"/>
              <a:t>i</a:t>
            </a:r>
            <a:r>
              <a:rPr lang="nl-BE" dirty="0" smtClean="0"/>
              <a:t>nformation </a:t>
            </a:r>
            <a:br>
              <a:rPr lang="nl-BE" dirty="0" smtClean="0"/>
            </a:br>
            <a:r>
              <a:rPr lang="nl-BE" dirty="0" smtClean="0"/>
              <a:t>and health information system</a:t>
            </a:r>
            <a:endParaRPr lang="en-GB" dirty="0"/>
          </a:p>
        </p:txBody>
      </p:sp>
    </p:spTree>
    <p:extLst>
      <p:ext uri="{BB962C8B-B14F-4D97-AF65-F5344CB8AC3E}">
        <p14:creationId xmlns:p14="http://schemas.microsoft.com/office/powerpoint/2010/main" val="4156997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Health information </a:t>
            </a:r>
            <a:r>
              <a:rPr lang="nl-BE" dirty="0" err="1" smtClean="0"/>
              <a:t>working</a:t>
            </a:r>
            <a:r>
              <a:rPr lang="nl-BE" dirty="0" smtClean="0"/>
              <a:t> </a:t>
            </a:r>
            <a:r>
              <a:rPr lang="nl-BE" dirty="0" err="1" smtClean="0"/>
              <a:t>definition</a:t>
            </a:r>
            <a:endParaRPr lang="en-GB" dirty="0"/>
          </a:p>
        </p:txBody>
      </p:sp>
      <p:sp>
        <p:nvSpPr>
          <p:cNvPr id="4" name="Content Placeholder 3"/>
          <p:cNvSpPr>
            <a:spLocks noGrp="1"/>
          </p:cNvSpPr>
          <p:nvPr>
            <p:ph idx="1"/>
          </p:nvPr>
        </p:nvSpPr>
        <p:spPr/>
        <p:txBody>
          <a:bodyPr/>
          <a:lstStyle/>
          <a:p>
            <a:r>
              <a:rPr lang="en-GB" dirty="0"/>
              <a:t>Health information is defined as:</a:t>
            </a:r>
          </a:p>
          <a:p>
            <a:r>
              <a:rPr lang="en-GB" dirty="0"/>
              <a:t>“All data, evidence and knowledge on health and health </a:t>
            </a:r>
            <a:r>
              <a:rPr lang="en-GB" dirty="0" smtClean="0"/>
              <a:t>system </a:t>
            </a:r>
            <a:r>
              <a:rPr lang="en-GB" dirty="0"/>
              <a:t>performance at individual or population level to facilitate research, promotion, prevention, care and support policy-making”</a:t>
            </a:r>
          </a:p>
          <a:p>
            <a:endParaRPr lang="en-GB" dirty="0"/>
          </a:p>
        </p:txBody>
      </p:sp>
      <p:cxnSp>
        <p:nvCxnSpPr>
          <p:cNvPr id="6" name="Straight Arrow Connector 5"/>
          <p:cNvCxnSpPr/>
          <p:nvPr/>
        </p:nvCxnSpPr>
        <p:spPr>
          <a:xfrm flipH="1">
            <a:off x="2209800" y="4038600"/>
            <a:ext cx="533400" cy="640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95800" y="4038600"/>
            <a:ext cx="0" cy="755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19800" y="4038600"/>
            <a:ext cx="609600" cy="640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7005991" y="5105400"/>
            <a:ext cx="766409" cy="640080"/>
          </a:xfrm>
          <a:prstGeom prst="rect">
            <a:avLst/>
          </a:prstGeom>
        </p:spPr>
      </p:pic>
      <p:sp>
        <p:nvSpPr>
          <p:cNvPr id="14" name="TextBox 13"/>
          <p:cNvSpPr txBox="1"/>
          <p:nvPr/>
        </p:nvSpPr>
        <p:spPr>
          <a:xfrm>
            <a:off x="-30649" y="5746569"/>
            <a:ext cx="1173649" cy="830997"/>
          </a:xfrm>
          <a:prstGeom prst="rect">
            <a:avLst/>
          </a:prstGeom>
          <a:noFill/>
        </p:spPr>
        <p:txBody>
          <a:bodyPr wrap="square" rtlCol="0">
            <a:spAutoFit/>
          </a:bodyPr>
          <a:lstStyle/>
          <a:p>
            <a:pPr algn="ctr"/>
            <a:r>
              <a:rPr lang="nl-BE" sz="1600" dirty="0" err="1" smtClean="0">
                <a:latin typeface="Trebuchet MS" panose="020B0603020202020204" pitchFamily="34" charset="0"/>
                <a:cs typeface="Traditional Arabic" panose="02020603050405020304" pitchFamily="18" charset="-78"/>
              </a:rPr>
              <a:t>Hospital</a:t>
            </a:r>
            <a:r>
              <a:rPr lang="nl-BE" sz="1600" dirty="0">
                <a:latin typeface="Trebuchet MS" panose="020B0603020202020204" pitchFamily="34" charset="0"/>
                <a:cs typeface="Traditional Arabic" panose="02020603050405020304" pitchFamily="18" charset="-78"/>
              </a:rPr>
              <a:t> </a:t>
            </a:r>
            <a:r>
              <a:rPr lang="nl-BE" sz="1600" dirty="0" smtClean="0">
                <a:latin typeface="Trebuchet MS" panose="020B0603020202020204" pitchFamily="34" charset="0"/>
                <a:cs typeface="Traditional Arabic" panose="02020603050405020304" pitchFamily="18" charset="-78"/>
              </a:rPr>
              <a:t>Care </a:t>
            </a:r>
          </a:p>
          <a:p>
            <a:pPr algn="ctr"/>
            <a:r>
              <a:rPr lang="nl-BE" sz="1600" dirty="0" smtClean="0">
                <a:latin typeface="Trebuchet MS" panose="020B0603020202020204" pitchFamily="34" charset="0"/>
                <a:cs typeface="Traditional Arabic" panose="02020603050405020304" pitchFamily="18" charset="-78"/>
              </a:rPr>
              <a:t>data </a:t>
            </a:r>
            <a:endParaRPr lang="en-GB" sz="1600" dirty="0">
              <a:latin typeface="Trebuchet MS" panose="020B0603020202020204" pitchFamily="34" charset="0"/>
              <a:cs typeface="Traditional Arabic" panose="02020603050405020304" pitchFamily="18" charset="-78"/>
            </a:endParaRPr>
          </a:p>
        </p:txBody>
      </p:sp>
      <p:pic>
        <p:nvPicPr>
          <p:cNvPr id="15" name="Picture 14"/>
          <p:cNvPicPr>
            <a:picLocks noChangeAspect="1"/>
          </p:cNvPicPr>
          <p:nvPr/>
        </p:nvPicPr>
        <p:blipFill>
          <a:blip r:embed="rId4"/>
          <a:stretch>
            <a:fillRect/>
          </a:stretch>
        </p:blipFill>
        <p:spPr>
          <a:xfrm>
            <a:off x="219013" y="5105400"/>
            <a:ext cx="853440" cy="640080"/>
          </a:xfrm>
          <a:prstGeom prst="rect">
            <a:avLst/>
          </a:prstGeom>
        </p:spPr>
      </p:pic>
      <p:pic>
        <p:nvPicPr>
          <p:cNvPr id="16" name="Picture 15"/>
          <p:cNvPicPr>
            <a:picLocks noChangeAspect="1"/>
          </p:cNvPicPr>
          <p:nvPr/>
        </p:nvPicPr>
        <p:blipFill>
          <a:blip r:embed="rId5"/>
          <a:stretch>
            <a:fillRect/>
          </a:stretch>
        </p:blipFill>
        <p:spPr>
          <a:xfrm>
            <a:off x="3581400" y="5105400"/>
            <a:ext cx="600075" cy="640080"/>
          </a:xfrm>
          <a:prstGeom prst="rect">
            <a:avLst/>
          </a:prstGeom>
        </p:spPr>
      </p:pic>
      <p:sp>
        <p:nvSpPr>
          <p:cNvPr id="17" name="TextBox 16"/>
          <p:cNvSpPr txBox="1"/>
          <p:nvPr/>
        </p:nvSpPr>
        <p:spPr>
          <a:xfrm>
            <a:off x="2971800" y="5773151"/>
            <a:ext cx="1676400" cy="584775"/>
          </a:xfrm>
          <a:prstGeom prst="rect">
            <a:avLst/>
          </a:prstGeom>
          <a:noFill/>
        </p:spPr>
        <p:txBody>
          <a:bodyPr wrap="square" rtlCol="0">
            <a:spAutoFit/>
          </a:bodyPr>
          <a:lstStyle/>
          <a:p>
            <a:pPr algn="ctr"/>
            <a:r>
              <a:rPr lang="nl-BE" sz="1600" dirty="0" smtClean="0">
                <a:latin typeface="Trebuchet MS" panose="020B0603020202020204" pitchFamily="34" charset="0"/>
                <a:cs typeface="Traditional Arabic" panose="02020603050405020304" pitchFamily="18" charset="-78"/>
              </a:rPr>
              <a:t>Survey </a:t>
            </a:r>
          </a:p>
          <a:p>
            <a:pPr algn="ctr"/>
            <a:r>
              <a:rPr lang="nl-BE" sz="1600" dirty="0" smtClean="0">
                <a:latin typeface="Trebuchet MS" panose="020B0603020202020204" pitchFamily="34" charset="0"/>
                <a:cs typeface="Traditional Arabic" panose="02020603050405020304" pitchFamily="18" charset="-78"/>
              </a:rPr>
              <a:t>data </a:t>
            </a:r>
            <a:endParaRPr lang="en-GB" sz="1600" dirty="0">
              <a:latin typeface="Trebuchet MS" panose="020B0603020202020204" pitchFamily="34" charset="0"/>
              <a:cs typeface="Traditional Arabic" panose="02020603050405020304" pitchFamily="18" charset="-78"/>
            </a:endParaRPr>
          </a:p>
        </p:txBody>
      </p:sp>
      <p:pic>
        <p:nvPicPr>
          <p:cNvPr id="18" name="Picture 17"/>
          <p:cNvPicPr>
            <a:picLocks noChangeAspect="1"/>
          </p:cNvPicPr>
          <p:nvPr/>
        </p:nvPicPr>
        <p:blipFill>
          <a:blip r:embed="rId6"/>
          <a:stretch>
            <a:fillRect/>
          </a:stretch>
        </p:blipFill>
        <p:spPr>
          <a:xfrm>
            <a:off x="1354233" y="5105400"/>
            <a:ext cx="550767" cy="640080"/>
          </a:xfrm>
          <a:prstGeom prst="rect">
            <a:avLst/>
          </a:prstGeom>
        </p:spPr>
      </p:pic>
      <p:pic>
        <p:nvPicPr>
          <p:cNvPr id="19" name="Picture 18"/>
          <p:cNvPicPr>
            <a:picLocks noChangeAspect="1"/>
          </p:cNvPicPr>
          <p:nvPr/>
        </p:nvPicPr>
        <p:blipFill>
          <a:blip r:embed="rId7"/>
          <a:stretch>
            <a:fillRect/>
          </a:stretch>
        </p:blipFill>
        <p:spPr>
          <a:xfrm>
            <a:off x="4572000" y="5105400"/>
            <a:ext cx="722141" cy="640080"/>
          </a:xfrm>
          <a:prstGeom prst="rect">
            <a:avLst/>
          </a:prstGeom>
        </p:spPr>
      </p:pic>
      <p:sp>
        <p:nvSpPr>
          <p:cNvPr id="21" name="TextBox 20"/>
          <p:cNvSpPr txBox="1"/>
          <p:nvPr/>
        </p:nvSpPr>
        <p:spPr>
          <a:xfrm>
            <a:off x="4038600" y="5738165"/>
            <a:ext cx="1676400" cy="584775"/>
          </a:xfrm>
          <a:prstGeom prst="rect">
            <a:avLst/>
          </a:prstGeom>
          <a:noFill/>
        </p:spPr>
        <p:txBody>
          <a:bodyPr wrap="square" rtlCol="0">
            <a:spAutoFit/>
          </a:bodyPr>
          <a:lstStyle/>
          <a:p>
            <a:pPr algn="ctr"/>
            <a:r>
              <a:rPr lang="nl-BE" sz="1600" dirty="0" err="1" smtClean="0">
                <a:latin typeface="Trebuchet MS" panose="020B0603020202020204" pitchFamily="34" charset="0"/>
                <a:cs typeface="Traditional Arabic" panose="02020603050405020304" pitchFamily="18" charset="-78"/>
              </a:rPr>
              <a:t>Disease</a:t>
            </a:r>
            <a:r>
              <a:rPr lang="nl-BE" sz="1600" dirty="0" smtClean="0">
                <a:latin typeface="Trebuchet MS" panose="020B0603020202020204" pitchFamily="34" charset="0"/>
                <a:cs typeface="Traditional Arabic" panose="02020603050405020304" pitchFamily="18" charset="-78"/>
              </a:rPr>
              <a:t> </a:t>
            </a:r>
            <a:r>
              <a:rPr lang="nl-BE" sz="1600" dirty="0" err="1" smtClean="0">
                <a:latin typeface="Trebuchet MS" panose="020B0603020202020204" pitchFamily="34" charset="0"/>
                <a:cs typeface="Traditional Arabic" panose="02020603050405020304" pitchFamily="18" charset="-78"/>
              </a:rPr>
              <a:t>Registries</a:t>
            </a:r>
            <a:endParaRPr lang="en-GB" sz="1600" dirty="0">
              <a:latin typeface="Trebuchet MS" panose="020B0603020202020204" pitchFamily="34" charset="0"/>
              <a:cs typeface="Traditional Arabic" panose="02020603050405020304" pitchFamily="18" charset="-78"/>
            </a:endParaRPr>
          </a:p>
        </p:txBody>
      </p:sp>
      <p:sp>
        <p:nvSpPr>
          <p:cNvPr id="22" name="TextBox 21"/>
          <p:cNvSpPr txBox="1"/>
          <p:nvPr/>
        </p:nvSpPr>
        <p:spPr>
          <a:xfrm>
            <a:off x="800100" y="5783976"/>
            <a:ext cx="1676400" cy="584775"/>
          </a:xfrm>
          <a:prstGeom prst="rect">
            <a:avLst/>
          </a:prstGeom>
          <a:noFill/>
        </p:spPr>
        <p:txBody>
          <a:bodyPr wrap="square" rtlCol="0">
            <a:spAutoFit/>
          </a:bodyPr>
          <a:lstStyle/>
          <a:p>
            <a:pPr algn="ctr"/>
            <a:r>
              <a:rPr lang="nl-BE" sz="1600" dirty="0" err="1" smtClean="0">
                <a:latin typeface="Trebuchet MS" panose="020B0603020202020204" pitchFamily="34" charset="0"/>
                <a:cs typeface="Traditional Arabic" panose="02020603050405020304" pitchFamily="18" charset="-78"/>
              </a:rPr>
              <a:t>Vital</a:t>
            </a:r>
            <a:r>
              <a:rPr lang="nl-BE" sz="1600" dirty="0" smtClean="0">
                <a:latin typeface="Trebuchet MS" panose="020B0603020202020204" pitchFamily="34" charset="0"/>
                <a:cs typeface="Traditional Arabic" panose="02020603050405020304" pitchFamily="18" charset="-78"/>
              </a:rPr>
              <a:t> </a:t>
            </a:r>
          </a:p>
          <a:p>
            <a:pPr algn="ctr"/>
            <a:r>
              <a:rPr lang="nl-BE" sz="1600" dirty="0" err="1" smtClean="0">
                <a:latin typeface="Trebuchet MS" panose="020B0603020202020204" pitchFamily="34" charset="0"/>
                <a:cs typeface="Traditional Arabic" panose="02020603050405020304" pitchFamily="18" charset="-78"/>
              </a:rPr>
              <a:t>statistics</a:t>
            </a:r>
            <a:endParaRPr lang="en-GB" sz="1600" dirty="0">
              <a:latin typeface="Trebuchet MS" panose="020B0603020202020204" pitchFamily="34" charset="0"/>
              <a:cs typeface="Traditional Arabic" panose="02020603050405020304" pitchFamily="18" charset="-78"/>
            </a:endParaRPr>
          </a:p>
        </p:txBody>
      </p:sp>
      <p:sp>
        <p:nvSpPr>
          <p:cNvPr id="23" name="TextBox 22"/>
          <p:cNvSpPr txBox="1"/>
          <p:nvPr/>
        </p:nvSpPr>
        <p:spPr>
          <a:xfrm>
            <a:off x="6706712" y="5815879"/>
            <a:ext cx="1370488" cy="584775"/>
          </a:xfrm>
          <a:prstGeom prst="rect">
            <a:avLst/>
          </a:prstGeom>
          <a:noFill/>
        </p:spPr>
        <p:txBody>
          <a:bodyPr wrap="square" rtlCol="0">
            <a:spAutoFit/>
          </a:bodyPr>
          <a:lstStyle/>
          <a:p>
            <a:pPr algn="ctr"/>
            <a:r>
              <a:rPr lang="nl-BE" sz="1600" dirty="0" err="1" smtClean="0">
                <a:latin typeface="Trebuchet MS" panose="020B0603020202020204" pitchFamily="34" charset="0"/>
                <a:cs typeface="Traditional Arabic" panose="02020603050405020304" pitchFamily="18" charset="-78"/>
              </a:rPr>
              <a:t>Guidelines</a:t>
            </a:r>
            <a:r>
              <a:rPr lang="nl-BE" sz="1600" dirty="0" smtClean="0">
                <a:latin typeface="Trebuchet MS" panose="020B0603020202020204" pitchFamily="34" charset="0"/>
                <a:cs typeface="Traditional Arabic" panose="02020603050405020304" pitchFamily="18" charset="-78"/>
              </a:rPr>
              <a:t> and </a:t>
            </a:r>
            <a:r>
              <a:rPr lang="nl-BE" sz="1600" dirty="0" err="1" smtClean="0">
                <a:latin typeface="Trebuchet MS" panose="020B0603020202020204" pitchFamily="34" charset="0"/>
                <a:cs typeface="Traditional Arabic" panose="02020603050405020304" pitchFamily="18" charset="-78"/>
              </a:rPr>
              <a:t>manuals</a:t>
            </a:r>
            <a:endParaRPr lang="en-GB" sz="1600" dirty="0">
              <a:latin typeface="Trebuchet MS" panose="020B0603020202020204" pitchFamily="34" charset="0"/>
              <a:cs typeface="Traditional Arabic" panose="02020603050405020304" pitchFamily="18" charset="-78"/>
            </a:endParaRPr>
          </a:p>
        </p:txBody>
      </p:sp>
      <p:pic>
        <p:nvPicPr>
          <p:cNvPr id="24" name="Picture 23"/>
          <p:cNvPicPr>
            <a:picLocks noChangeAspect="1"/>
          </p:cNvPicPr>
          <p:nvPr/>
        </p:nvPicPr>
        <p:blipFill>
          <a:blip r:embed="rId8"/>
          <a:stretch>
            <a:fillRect/>
          </a:stretch>
        </p:blipFill>
        <p:spPr>
          <a:xfrm>
            <a:off x="2514600" y="5105400"/>
            <a:ext cx="593810" cy="640080"/>
          </a:xfrm>
          <a:prstGeom prst="rect">
            <a:avLst/>
          </a:prstGeom>
        </p:spPr>
      </p:pic>
      <p:sp>
        <p:nvSpPr>
          <p:cNvPr id="25" name="TextBox 24"/>
          <p:cNvSpPr txBox="1"/>
          <p:nvPr/>
        </p:nvSpPr>
        <p:spPr>
          <a:xfrm>
            <a:off x="1856485" y="5746569"/>
            <a:ext cx="1676400" cy="584775"/>
          </a:xfrm>
          <a:prstGeom prst="rect">
            <a:avLst/>
          </a:prstGeom>
          <a:noFill/>
        </p:spPr>
        <p:txBody>
          <a:bodyPr wrap="square" rtlCol="0">
            <a:spAutoFit/>
          </a:bodyPr>
          <a:lstStyle/>
          <a:p>
            <a:pPr algn="ctr"/>
            <a:r>
              <a:rPr lang="nl-BE" sz="1600" dirty="0" smtClean="0">
                <a:latin typeface="Trebuchet MS" panose="020B0603020202020204" pitchFamily="34" charset="0"/>
                <a:cs typeface="Traditional Arabic" panose="02020603050405020304" pitchFamily="18" charset="-78"/>
              </a:rPr>
              <a:t>Insurance </a:t>
            </a:r>
          </a:p>
          <a:p>
            <a:pPr algn="ctr"/>
            <a:r>
              <a:rPr lang="nl-BE" sz="1600" dirty="0" smtClean="0">
                <a:latin typeface="Trebuchet MS" panose="020B0603020202020204" pitchFamily="34" charset="0"/>
                <a:cs typeface="Traditional Arabic" panose="02020603050405020304" pitchFamily="18" charset="-78"/>
              </a:rPr>
              <a:t>data</a:t>
            </a:r>
          </a:p>
        </p:txBody>
      </p:sp>
      <p:pic>
        <p:nvPicPr>
          <p:cNvPr id="2" name="Picture 1"/>
          <p:cNvPicPr>
            <a:picLocks noChangeAspect="1"/>
          </p:cNvPicPr>
          <p:nvPr/>
        </p:nvPicPr>
        <p:blipFill>
          <a:blip r:embed="rId9"/>
          <a:stretch>
            <a:fillRect/>
          </a:stretch>
        </p:blipFill>
        <p:spPr>
          <a:xfrm>
            <a:off x="5715000" y="5060998"/>
            <a:ext cx="799106" cy="822960"/>
          </a:xfrm>
          <a:prstGeom prst="rect">
            <a:avLst/>
          </a:prstGeom>
        </p:spPr>
      </p:pic>
      <p:sp>
        <p:nvSpPr>
          <p:cNvPr id="26" name="TextBox 25"/>
          <p:cNvSpPr txBox="1"/>
          <p:nvPr/>
        </p:nvSpPr>
        <p:spPr>
          <a:xfrm>
            <a:off x="5203147" y="5869679"/>
            <a:ext cx="1676400" cy="338554"/>
          </a:xfrm>
          <a:prstGeom prst="rect">
            <a:avLst/>
          </a:prstGeom>
          <a:noFill/>
        </p:spPr>
        <p:txBody>
          <a:bodyPr wrap="square" rtlCol="0">
            <a:spAutoFit/>
          </a:bodyPr>
          <a:lstStyle/>
          <a:p>
            <a:pPr algn="ctr"/>
            <a:r>
              <a:rPr lang="nl-BE" sz="1600" dirty="0" smtClean="0">
                <a:latin typeface="Trebuchet MS" panose="020B0603020202020204" pitchFamily="34" charset="0"/>
                <a:cs typeface="Traditional Arabic" panose="02020603050405020304" pitchFamily="18" charset="-78"/>
              </a:rPr>
              <a:t>Indicators</a:t>
            </a:r>
            <a:endParaRPr lang="en-GB" sz="1600" dirty="0">
              <a:latin typeface="Trebuchet MS" panose="020B0603020202020204" pitchFamily="34" charset="0"/>
              <a:cs typeface="Traditional Arabic" panose="02020603050405020304" pitchFamily="18" charset="-78"/>
            </a:endParaRPr>
          </a:p>
        </p:txBody>
      </p:sp>
      <p:pic>
        <p:nvPicPr>
          <p:cNvPr id="7" name="Picture 6"/>
          <p:cNvPicPr>
            <a:picLocks noChangeAspect="1"/>
          </p:cNvPicPr>
          <p:nvPr/>
        </p:nvPicPr>
        <p:blipFill>
          <a:blip r:embed="rId10"/>
          <a:stretch>
            <a:fillRect/>
          </a:stretch>
        </p:blipFill>
        <p:spPr>
          <a:xfrm>
            <a:off x="8159422" y="5077729"/>
            <a:ext cx="724001" cy="695422"/>
          </a:xfrm>
          <a:prstGeom prst="rect">
            <a:avLst/>
          </a:prstGeom>
        </p:spPr>
      </p:pic>
      <p:sp>
        <p:nvSpPr>
          <p:cNvPr id="27" name="TextBox 26"/>
          <p:cNvSpPr txBox="1"/>
          <p:nvPr/>
        </p:nvSpPr>
        <p:spPr>
          <a:xfrm>
            <a:off x="7870703" y="5861275"/>
            <a:ext cx="1370488" cy="338554"/>
          </a:xfrm>
          <a:prstGeom prst="rect">
            <a:avLst/>
          </a:prstGeom>
          <a:noFill/>
        </p:spPr>
        <p:txBody>
          <a:bodyPr wrap="square" rtlCol="0">
            <a:spAutoFit/>
          </a:bodyPr>
          <a:lstStyle/>
          <a:p>
            <a:pPr algn="ctr"/>
            <a:r>
              <a:rPr lang="nl-BE" sz="1600" dirty="0" smtClean="0">
                <a:latin typeface="Trebuchet MS" panose="020B0603020202020204" pitchFamily="34" charset="0"/>
                <a:cs typeface="Traditional Arabic" panose="02020603050405020304" pitchFamily="18" charset="-78"/>
              </a:rPr>
              <a:t>Big data</a:t>
            </a:r>
            <a:endParaRPr lang="en-GB" sz="1600" dirty="0">
              <a:latin typeface="Trebuchet MS" panose="020B0603020202020204" pitchFamily="34" charset="0"/>
              <a:cs typeface="Traditional Arabic" panose="02020603050405020304" pitchFamily="18" charset="-78"/>
            </a:endParaRPr>
          </a:p>
        </p:txBody>
      </p:sp>
    </p:spTree>
    <p:extLst>
      <p:ext uri="{BB962C8B-B14F-4D97-AF65-F5344CB8AC3E}">
        <p14:creationId xmlns:p14="http://schemas.microsoft.com/office/powerpoint/2010/main" val="2485794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498" y="270218"/>
            <a:ext cx="8229600" cy="1039127"/>
          </a:xfrm>
          <a:solidFill>
            <a:schemeClr val="bg1"/>
          </a:solidFill>
        </p:spPr>
        <p:txBody>
          <a:bodyPr>
            <a:noAutofit/>
          </a:bodyPr>
          <a:lstStyle/>
          <a:p>
            <a:r>
              <a:rPr lang="en-GB" sz="3000" dirty="0" smtClean="0">
                <a:latin typeface="+mn-lt"/>
              </a:rPr>
              <a:t>Health information system</a:t>
            </a:r>
            <a:endParaRPr lang="en-GB" sz="3000" dirty="0">
              <a:latin typeface="+mn-lt"/>
            </a:endParaRPr>
          </a:p>
        </p:txBody>
      </p:sp>
      <p:graphicFrame>
        <p:nvGraphicFramePr>
          <p:cNvPr id="3" name="Diagram 2"/>
          <p:cNvGraphicFramePr/>
          <p:nvPr>
            <p:extLst>
              <p:ext uri="{D42A27DB-BD31-4B8C-83A1-F6EECF244321}">
                <p14:modId xmlns:p14="http://schemas.microsoft.com/office/powerpoint/2010/main" val="395402938"/>
              </p:ext>
            </p:extLst>
          </p:nvPr>
        </p:nvGraphicFramePr>
        <p:xfrm>
          <a:off x="468988" y="1816992"/>
          <a:ext cx="3962400" cy="380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706034" y="5167881"/>
            <a:ext cx="275216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t>Data collection</a:t>
            </a:r>
            <a:endParaRPr lang="en-GB" dirty="0"/>
          </a:p>
        </p:txBody>
      </p:sp>
      <p:sp>
        <p:nvSpPr>
          <p:cNvPr id="5" name="TextBox 4"/>
          <p:cNvSpPr txBox="1"/>
          <p:nvPr/>
        </p:nvSpPr>
        <p:spPr>
          <a:xfrm>
            <a:off x="5706034" y="4359883"/>
            <a:ext cx="275216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t>Analysis Contextualisation</a:t>
            </a:r>
            <a:endParaRPr lang="en-GB" dirty="0"/>
          </a:p>
        </p:txBody>
      </p:sp>
      <p:sp>
        <p:nvSpPr>
          <p:cNvPr id="6" name="TextBox 5"/>
          <p:cNvSpPr txBox="1"/>
          <p:nvPr/>
        </p:nvSpPr>
        <p:spPr>
          <a:xfrm>
            <a:off x="5706034" y="3511123"/>
            <a:ext cx="275216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t>Health reporting</a:t>
            </a:r>
            <a:endParaRPr lang="en-GB" dirty="0"/>
          </a:p>
        </p:txBody>
      </p:sp>
      <p:sp>
        <p:nvSpPr>
          <p:cNvPr id="7" name="TextBox 6"/>
          <p:cNvSpPr txBox="1"/>
          <p:nvPr/>
        </p:nvSpPr>
        <p:spPr>
          <a:xfrm>
            <a:off x="5706034" y="2730311"/>
            <a:ext cx="275216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t>Knowledge translation</a:t>
            </a:r>
            <a:endParaRPr lang="en-GB" dirty="0"/>
          </a:p>
        </p:txBody>
      </p:sp>
      <p:cxnSp>
        <p:nvCxnSpPr>
          <p:cNvPr id="12" name="Straight Arrow Connector 11"/>
          <p:cNvCxnSpPr/>
          <p:nvPr/>
        </p:nvCxnSpPr>
        <p:spPr>
          <a:xfrm flipV="1">
            <a:off x="6548716" y="4729215"/>
            <a:ext cx="0" cy="411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48716" y="3948403"/>
            <a:ext cx="0" cy="411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548716" y="3099643"/>
            <a:ext cx="0" cy="411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539751" y="2327546"/>
            <a:ext cx="0" cy="411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06034" y="1966929"/>
            <a:ext cx="275216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t>Policy-making</a:t>
            </a:r>
            <a:endParaRPr lang="en-GB" dirty="0"/>
          </a:p>
        </p:txBody>
      </p:sp>
      <p:sp>
        <p:nvSpPr>
          <p:cNvPr id="10" name="TextBox 9"/>
          <p:cNvSpPr txBox="1"/>
          <p:nvPr/>
        </p:nvSpPr>
        <p:spPr>
          <a:xfrm>
            <a:off x="52112" y="1851151"/>
            <a:ext cx="461665" cy="3646968"/>
          </a:xfrm>
          <a:prstGeom prst="rect">
            <a:avLst/>
          </a:prstGeom>
          <a:noFill/>
        </p:spPr>
        <p:txBody>
          <a:bodyPr vert="vert270" wrap="square" rtlCol="0">
            <a:spAutoFit/>
          </a:bodyPr>
          <a:lstStyle/>
          <a:p>
            <a:r>
              <a:rPr lang="nl-BE" dirty="0" smtClean="0"/>
              <a:t>Health information system </a:t>
            </a:r>
            <a:r>
              <a:rPr lang="nl-BE" dirty="0" err="1" smtClean="0"/>
              <a:t>outputs</a:t>
            </a:r>
            <a:endParaRPr lang="en-GB" dirty="0"/>
          </a:p>
        </p:txBody>
      </p:sp>
      <p:sp>
        <p:nvSpPr>
          <p:cNvPr id="18" name="TextBox 17"/>
          <p:cNvSpPr txBox="1"/>
          <p:nvPr/>
        </p:nvSpPr>
        <p:spPr>
          <a:xfrm>
            <a:off x="5053861" y="1811294"/>
            <a:ext cx="461665" cy="3669122"/>
          </a:xfrm>
          <a:prstGeom prst="rect">
            <a:avLst/>
          </a:prstGeom>
          <a:noFill/>
        </p:spPr>
        <p:txBody>
          <a:bodyPr vert="vert270" wrap="square" rtlCol="0">
            <a:spAutoFit/>
          </a:bodyPr>
          <a:lstStyle/>
          <a:p>
            <a:r>
              <a:rPr lang="nl-BE" dirty="0" smtClean="0"/>
              <a:t>Health information system </a:t>
            </a:r>
            <a:r>
              <a:rPr lang="nl-BE" dirty="0" err="1" smtClean="0"/>
              <a:t>activities</a:t>
            </a:r>
            <a:endParaRPr lang="en-GB" dirty="0"/>
          </a:p>
        </p:txBody>
      </p:sp>
      <p:sp>
        <p:nvSpPr>
          <p:cNvPr id="8" name="TextBox 7"/>
          <p:cNvSpPr txBox="1"/>
          <p:nvPr/>
        </p:nvSpPr>
        <p:spPr>
          <a:xfrm>
            <a:off x="6925234" y="4729215"/>
            <a:ext cx="1219200" cy="369332"/>
          </a:xfrm>
          <a:prstGeom prst="rect">
            <a:avLst/>
          </a:prstGeom>
          <a:noFill/>
        </p:spPr>
        <p:txBody>
          <a:bodyPr wrap="square" rtlCol="0">
            <a:spAutoFit/>
          </a:bodyPr>
          <a:lstStyle/>
          <a:p>
            <a:r>
              <a:rPr lang="en-GB" dirty="0" smtClean="0">
                <a:solidFill>
                  <a:schemeClr val="bg1">
                    <a:lumMod val="50000"/>
                  </a:schemeClr>
                </a:solidFill>
              </a:rPr>
              <a:t>Research</a:t>
            </a:r>
            <a:endParaRPr lang="en-GB" dirty="0">
              <a:solidFill>
                <a:schemeClr val="bg1">
                  <a:lumMod val="50000"/>
                </a:schemeClr>
              </a:solidFill>
            </a:endParaRPr>
          </a:p>
        </p:txBody>
      </p:sp>
      <p:sp>
        <p:nvSpPr>
          <p:cNvPr id="19" name="TextBox 18"/>
          <p:cNvSpPr txBox="1"/>
          <p:nvPr/>
        </p:nvSpPr>
        <p:spPr>
          <a:xfrm>
            <a:off x="6925234" y="3976958"/>
            <a:ext cx="1219200" cy="369332"/>
          </a:xfrm>
          <a:prstGeom prst="rect">
            <a:avLst/>
          </a:prstGeom>
          <a:noFill/>
        </p:spPr>
        <p:txBody>
          <a:bodyPr wrap="square" rtlCol="0">
            <a:spAutoFit/>
          </a:bodyPr>
          <a:lstStyle/>
          <a:p>
            <a:r>
              <a:rPr lang="en-GB" dirty="0" smtClean="0">
                <a:solidFill>
                  <a:schemeClr val="bg1">
                    <a:lumMod val="50000"/>
                  </a:schemeClr>
                </a:solidFill>
              </a:rPr>
              <a:t>Research</a:t>
            </a:r>
            <a:endParaRPr lang="en-GB" dirty="0">
              <a:solidFill>
                <a:schemeClr val="bg1">
                  <a:lumMod val="50000"/>
                </a:schemeClr>
              </a:solidFill>
            </a:endParaRPr>
          </a:p>
        </p:txBody>
      </p:sp>
      <p:sp>
        <p:nvSpPr>
          <p:cNvPr id="20" name="TextBox 19"/>
          <p:cNvSpPr txBox="1"/>
          <p:nvPr/>
        </p:nvSpPr>
        <p:spPr>
          <a:xfrm>
            <a:off x="6906026" y="3122964"/>
            <a:ext cx="1219200" cy="369332"/>
          </a:xfrm>
          <a:prstGeom prst="rect">
            <a:avLst/>
          </a:prstGeom>
          <a:noFill/>
        </p:spPr>
        <p:txBody>
          <a:bodyPr wrap="square" rtlCol="0">
            <a:spAutoFit/>
          </a:bodyPr>
          <a:lstStyle/>
          <a:p>
            <a:r>
              <a:rPr lang="en-GB" dirty="0" smtClean="0">
                <a:solidFill>
                  <a:schemeClr val="bg1">
                    <a:lumMod val="50000"/>
                  </a:schemeClr>
                </a:solidFill>
              </a:rPr>
              <a:t>Research</a:t>
            </a:r>
            <a:endParaRPr lang="en-GB" dirty="0">
              <a:solidFill>
                <a:schemeClr val="bg1">
                  <a:lumMod val="50000"/>
                </a:schemeClr>
              </a:solidFill>
            </a:endParaRPr>
          </a:p>
        </p:txBody>
      </p:sp>
      <p:sp>
        <p:nvSpPr>
          <p:cNvPr id="21" name="TextBox 20"/>
          <p:cNvSpPr txBox="1"/>
          <p:nvPr/>
        </p:nvSpPr>
        <p:spPr>
          <a:xfrm>
            <a:off x="6920696" y="2347386"/>
            <a:ext cx="1219200" cy="369332"/>
          </a:xfrm>
          <a:prstGeom prst="rect">
            <a:avLst/>
          </a:prstGeom>
          <a:noFill/>
        </p:spPr>
        <p:txBody>
          <a:bodyPr wrap="square" rtlCol="0">
            <a:spAutoFit/>
          </a:bodyPr>
          <a:lstStyle/>
          <a:p>
            <a:r>
              <a:rPr lang="en-GB" dirty="0" smtClean="0">
                <a:solidFill>
                  <a:schemeClr val="bg1">
                    <a:lumMod val="50000"/>
                  </a:schemeClr>
                </a:solidFill>
              </a:rPr>
              <a:t>Research</a:t>
            </a:r>
            <a:endParaRPr lang="en-GB" dirty="0">
              <a:solidFill>
                <a:schemeClr val="bg1">
                  <a:lumMod val="50000"/>
                </a:schemeClr>
              </a:solidFill>
            </a:endParaRPr>
          </a:p>
        </p:txBody>
      </p:sp>
    </p:spTree>
    <p:extLst>
      <p:ext uri="{BB962C8B-B14F-4D97-AF65-F5344CB8AC3E}">
        <p14:creationId xmlns:p14="http://schemas.microsoft.com/office/powerpoint/2010/main" val="7429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and problem definition</a:t>
            </a:r>
            <a:endParaRPr lang="en-US" dirty="0"/>
          </a:p>
        </p:txBody>
      </p:sp>
    </p:spTree>
    <p:extLst>
      <p:ext uri="{BB962C8B-B14F-4D97-AF65-F5344CB8AC3E}">
        <p14:creationId xmlns:p14="http://schemas.microsoft.com/office/powerpoint/2010/main" val="336356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Context </a:t>
            </a:r>
            <a:endParaRPr lang="en-GB" dirty="0"/>
          </a:p>
        </p:txBody>
      </p:sp>
      <p:sp>
        <p:nvSpPr>
          <p:cNvPr id="2" name="Rectangle 1"/>
          <p:cNvSpPr/>
          <p:nvPr/>
        </p:nvSpPr>
        <p:spPr>
          <a:xfrm>
            <a:off x="3352800" y="5715000"/>
            <a:ext cx="5410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a:spLocks noGrp="1"/>
          </p:cNvSpPr>
          <p:nvPr>
            <p:ph idx="1"/>
          </p:nvPr>
        </p:nvSpPr>
        <p:spPr/>
        <p:txBody>
          <a:bodyPr/>
          <a:lstStyle/>
          <a:p>
            <a:pPr marL="0" indent="0">
              <a:buNone/>
            </a:pPr>
            <a:r>
              <a:rPr lang="en-GB" dirty="0" smtClean="0"/>
              <a:t>Health and health care are major policy areas that draw intense political and societal attention</a:t>
            </a:r>
          </a:p>
          <a:p>
            <a:pPr lvl="1"/>
            <a:r>
              <a:rPr lang="en-GB" dirty="0" smtClean="0"/>
              <a:t>Healthy population is prerequisite for economic growth</a:t>
            </a:r>
          </a:p>
          <a:p>
            <a:pPr lvl="1"/>
            <a:r>
              <a:rPr lang="en-GB" dirty="0" smtClean="0"/>
              <a:t>National health expenditures are increasing</a:t>
            </a:r>
          </a:p>
          <a:p>
            <a:pPr lvl="1"/>
            <a:r>
              <a:rPr lang="en-GB" dirty="0" smtClean="0"/>
              <a:t>Notions of equity, social justice </a:t>
            </a:r>
          </a:p>
          <a:p>
            <a:pPr lvl="1"/>
            <a:r>
              <a:rPr lang="en-GB" dirty="0" smtClean="0"/>
              <a:t>Concerns to respond to needs of citizens</a:t>
            </a:r>
          </a:p>
          <a:p>
            <a:pPr lvl="1"/>
            <a:endParaRPr lang="en-GB" sz="1000" dirty="0" smtClean="0"/>
          </a:p>
          <a:p>
            <a:pPr marL="0" indent="0">
              <a:buNone/>
            </a:pPr>
            <a:r>
              <a:rPr lang="en-GB" dirty="0" smtClean="0">
                <a:sym typeface="Wingdings" pitchFamily="2" charset="2"/>
              </a:rPr>
              <a:t>High-performing equitable health systems need to be guided by health information.</a:t>
            </a:r>
          </a:p>
          <a:p>
            <a:pPr marL="0" indent="0">
              <a:buNone/>
            </a:pPr>
            <a:endParaRPr lang="en-GB" sz="1100" dirty="0" smtClean="0">
              <a:sym typeface="Wingdings" pitchFamily="2" charset="2"/>
            </a:endParaRPr>
          </a:p>
          <a:p>
            <a:pPr marL="973138" lvl="4" indent="0">
              <a:buNone/>
            </a:pPr>
            <a:r>
              <a:rPr lang="nl-BE" sz="1800" dirty="0"/>
              <a:t> Best </a:t>
            </a:r>
            <a:r>
              <a:rPr lang="nl-BE" sz="1800" dirty="0" err="1"/>
              <a:t>available</a:t>
            </a:r>
            <a:r>
              <a:rPr lang="nl-BE" sz="1800" dirty="0"/>
              <a:t> data, research </a:t>
            </a:r>
            <a:r>
              <a:rPr lang="nl-BE" sz="1800" dirty="0" err="1"/>
              <a:t>and</a:t>
            </a:r>
            <a:r>
              <a:rPr lang="nl-BE" sz="1800" dirty="0"/>
              <a:t> </a:t>
            </a:r>
            <a:r>
              <a:rPr lang="nl-BE" sz="1800" dirty="0" err="1"/>
              <a:t>evidence</a:t>
            </a:r>
            <a:endParaRPr lang="nl-BE" sz="1800" dirty="0"/>
          </a:p>
          <a:p>
            <a:pPr lvl="5"/>
            <a:r>
              <a:rPr lang="nl-BE" sz="1800" dirty="0">
                <a:latin typeface="Trebuchet MS" pitchFamily="34" charset="0"/>
              </a:rPr>
              <a:t>Up-to-date data </a:t>
            </a:r>
            <a:r>
              <a:rPr lang="nl-BE" sz="1800" dirty="0" err="1">
                <a:latin typeface="Trebuchet MS" pitchFamily="34" charset="0"/>
              </a:rPr>
              <a:t>and</a:t>
            </a:r>
            <a:r>
              <a:rPr lang="nl-BE" sz="1800" dirty="0">
                <a:latin typeface="Trebuchet MS" pitchFamily="34" charset="0"/>
              </a:rPr>
              <a:t> high-</a:t>
            </a:r>
            <a:r>
              <a:rPr lang="nl-BE" sz="1800" dirty="0" err="1">
                <a:latin typeface="Trebuchet MS" pitchFamily="34" charset="0"/>
              </a:rPr>
              <a:t>quality</a:t>
            </a:r>
            <a:r>
              <a:rPr lang="nl-BE" sz="1800" dirty="0">
                <a:latin typeface="Trebuchet MS" pitchFamily="34" charset="0"/>
              </a:rPr>
              <a:t> data</a:t>
            </a:r>
          </a:p>
          <a:p>
            <a:pPr lvl="5"/>
            <a:r>
              <a:rPr lang="nl-BE" sz="1800" dirty="0" err="1" smtClean="0">
                <a:latin typeface="Trebuchet MS" pitchFamily="34" charset="0"/>
              </a:rPr>
              <a:t>Innovative</a:t>
            </a:r>
            <a:r>
              <a:rPr lang="nl-BE" sz="1800" dirty="0" smtClean="0">
                <a:latin typeface="Trebuchet MS" pitchFamily="34" charset="0"/>
              </a:rPr>
              <a:t> and relevant </a:t>
            </a:r>
            <a:r>
              <a:rPr lang="nl-BE" sz="1800" dirty="0">
                <a:latin typeface="Trebuchet MS" pitchFamily="34" charset="0"/>
              </a:rPr>
              <a:t>research</a:t>
            </a:r>
          </a:p>
          <a:p>
            <a:pPr lvl="5"/>
            <a:r>
              <a:rPr lang="nl-BE" sz="1800" dirty="0" err="1">
                <a:latin typeface="Trebuchet MS" pitchFamily="34" charset="0"/>
              </a:rPr>
              <a:t>Good</a:t>
            </a:r>
            <a:r>
              <a:rPr lang="nl-BE" sz="1800" dirty="0">
                <a:latin typeface="Trebuchet MS" pitchFamily="34" charset="0"/>
              </a:rPr>
              <a:t> </a:t>
            </a:r>
            <a:r>
              <a:rPr lang="nl-BE" sz="1800" dirty="0" err="1">
                <a:latin typeface="Trebuchet MS" pitchFamily="34" charset="0"/>
              </a:rPr>
              <a:t>practices</a:t>
            </a:r>
            <a:endParaRPr lang="en-GB" dirty="0" smtClean="0">
              <a:sym typeface="Wingdings" pitchFamily="2" charset="2"/>
            </a:endParaRPr>
          </a:p>
          <a:p>
            <a:pPr lvl="1"/>
            <a:endParaRPr lang="en-GB" dirty="0" smtClean="0"/>
          </a:p>
          <a:p>
            <a:pPr lvl="1"/>
            <a:endParaRPr lang="en-GB" dirty="0" smtClean="0"/>
          </a:p>
          <a:p>
            <a:pPr lvl="1"/>
            <a:endParaRPr lang="en-GB" dirty="0"/>
          </a:p>
        </p:txBody>
      </p:sp>
      <p:sp>
        <p:nvSpPr>
          <p:cNvPr id="6" name="Rectangle 5"/>
          <p:cNvSpPr/>
          <p:nvPr/>
        </p:nvSpPr>
        <p:spPr>
          <a:xfrm>
            <a:off x="1079205" y="5029200"/>
            <a:ext cx="6172200" cy="1371600"/>
          </a:xfrm>
          <a:prstGeom prst="rect">
            <a:avLst/>
          </a:prstGeom>
          <a:noFill/>
          <a:ln>
            <a:solidFill>
              <a:srgbClr val="FBE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Tree>
    <p:extLst>
      <p:ext uri="{BB962C8B-B14F-4D97-AF65-F5344CB8AC3E}">
        <p14:creationId xmlns:p14="http://schemas.microsoft.com/office/powerpoint/2010/main" val="1897408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EU health information </a:t>
            </a:r>
            <a:r>
              <a:rPr lang="nl-BE" dirty="0" err="1" smtClean="0"/>
              <a:t>sphere</a:t>
            </a:r>
            <a:endParaRPr lang="en-GB" dirty="0"/>
          </a:p>
        </p:txBody>
      </p:sp>
      <p:sp>
        <p:nvSpPr>
          <p:cNvPr id="3" name="Content Placeholder 2"/>
          <p:cNvSpPr>
            <a:spLocks noGrp="1"/>
          </p:cNvSpPr>
          <p:nvPr>
            <p:ph idx="1"/>
          </p:nvPr>
        </p:nvSpPr>
        <p:spPr/>
        <p:txBody>
          <a:bodyPr/>
          <a:lstStyle/>
          <a:p>
            <a:pPr marL="0" indent="0">
              <a:buNone/>
            </a:pPr>
            <a:r>
              <a:rPr lang="en-US" dirty="0"/>
              <a:t>EU health information research and evidence for policy has been taken forward through </a:t>
            </a:r>
            <a:endParaRPr lang="en-US" dirty="0" smtClean="0"/>
          </a:p>
          <a:p>
            <a:pPr lvl="1"/>
            <a:r>
              <a:rPr lang="en-GB" dirty="0" smtClean="0"/>
              <a:t>The European Commission </a:t>
            </a:r>
          </a:p>
          <a:p>
            <a:pPr lvl="1"/>
            <a:r>
              <a:rPr lang="en-GB" dirty="0" smtClean="0"/>
              <a:t>Individual </a:t>
            </a:r>
            <a:r>
              <a:rPr lang="en-GB" dirty="0"/>
              <a:t>and independent EU projects </a:t>
            </a:r>
            <a:endParaRPr lang="en-GB" dirty="0" smtClean="0"/>
          </a:p>
          <a:p>
            <a:pPr lvl="1"/>
            <a:r>
              <a:rPr lang="en-GB" dirty="0" smtClean="0"/>
              <a:t>International organisations such as </a:t>
            </a:r>
            <a:r>
              <a:rPr lang="en-GB" dirty="0"/>
              <a:t>OECD and WHO</a:t>
            </a:r>
          </a:p>
          <a:p>
            <a:pPr lvl="1"/>
            <a:endParaRPr lang="en-GB" dirty="0"/>
          </a:p>
        </p:txBody>
      </p:sp>
      <p:sp>
        <p:nvSpPr>
          <p:cNvPr id="4" name="Oval 3"/>
          <p:cNvSpPr/>
          <p:nvPr/>
        </p:nvSpPr>
        <p:spPr>
          <a:xfrm>
            <a:off x="3189848" y="4132828"/>
            <a:ext cx="1285693" cy="1321186"/>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Oval 4"/>
          <p:cNvSpPr/>
          <p:nvPr/>
        </p:nvSpPr>
        <p:spPr>
          <a:xfrm>
            <a:off x="4051772" y="4132828"/>
            <a:ext cx="1285693" cy="1321186"/>
          </a:xfrm>
          <a:prstGeom prst="ellipse">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A5399"/>
              </a:solidFill>
            </a:endParaRPr>
          </a:p>
        </p:txBody>
      </p:sp>
      <p:sp>
        <p:nvSpPr>
          <p:cNvPr id="6" name="Oval 5"/>
          <p:cNvSpPr/>
          <p:nvPr/>
        </p:nvSpPr>
        <p:spPr>
          <a:xfrm>
            <a:off x="3655643" y="4833262"/>
            <a:ext cx="1285693" cy="1321186"/>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extBox 6"/>
          <p:cNvSpPr txBox="1"/>
          <p:nvPr/>
        </p:nvSpPr>
        <p:spPr>
          <a:xfrm>
            <a:off x="1332186" y="4921228"/>
            <a:ext cx="1426700" cy="36933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b="1" dirty="0" smtClean="0">
                <a:solidFill>
                  <a:srgbClr val="0F9DEA"/>
                </a:solidFill>
              </a:rPr>
              <a:t>WHO Europe</a:t>
            </a:r>
            <a:endParaRPr lang="en-GB" b="1" dirty="0">
              <a:solidFill>
                <a:srgbClr val="0F9DEA"/>
              </a:solidFill>
            </a:endParaRPr>
          </a:p>
        </p:txBody>
      </p:sp>
      <p:pic>
        <p:nvPicPr>
          <p:cNvPr id="1026" name="Picture 2" descr="Image result for puzzle pie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82916">
            <a:off x="3031663" y="3931244"/>
            <a:ext cx="2533650" cy="25533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94547" y="3567011"/>
            <a:ext cx="1594620"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2000" b="1" dirty="0" smtClean="0">
                <a:solidFill>
                  <a:srgbClr val="10BB14"/>
                </a:solidFill>
              </a:rPr>
              <a:t>OECD</a:t>
            </a:r>
            <a:endParaRPr lang="en-GB" sz="2000" b="1" dirty="0">
              <a:solidFill>
                <a:srgbClr val="10BB14"/>
              </a:solidFill>
            </a:endParaRPr>
          </a:p>
        </p:txBody>
      </p:sp>
      <p:sp>
        <p:nvSpPr>
          <p:cNvPr id="8" name="TextBox 7"/>
          <p:cNvSpPr txBox="1"/>
          <p:nvPr/>
        </p:nvSpPr>
        <p:spPr>
          <a:xfrm>
            <a:off x="5822698" y="3951732"/>
            <a:ext cx="1994442" cy="230832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rgbClr val="FFC000"/>
                </a:solidFill>
              </a:rPr>
              <a:t>European Commission </a:t>
            </a:r>
          </a:p>
          <a:p>
            <a:pPr marL="285750" indent="-285750">
              <a:buFont typeface="Arial" panose="020B0604020202020204" pitchFamily="34" charset="0"/>
              <a:buChar char="•"/>
            </a:pPr>
            <a:r>
              <a:rPr lang="en-GB" b="1" dirty="0" smtClean="0">
                <a:solidFill>
                  <a:srgbClr val="FFC000"/>
                </a:solidFill>
              </a:rPr>
              <a:t>DG ESTAT </a:t>
            </a:r>
            <a:endParaRPr lang="en-GB" b="1" dirty="0" smtClean="0">
              <a:solidFill>
                <a:srgbClr val="FFC000"/>
              </a:solidFill>
            </a:endParaRPr>
          </a:p>
          <a:p>
            <a:pPr marL="285750" indent="-285750">
              <a:buFont typeface="Arial" panose="020B0604020202020204" pitchFamily="34" charset="0"/>
              <a:buChar char="•"/>
            </a:pPr>
            <a:r>
              <a:rPr lang="en-GB" b="1" dirty="0" smtClean="0">
                <a:solidFill>
                  <a:srgbClr val="FFC000"/>
                </a:solidFill>
              </a:rPr>
              <a:t>DG SANTE </a:t>
            </a:r>
          </a:p>
          <a:p>
            <a:pPr marL="285750" indent="-285750">
              <a:buFont typeface="Arial" panose="020B0604020202020204" pitchFamily="34" charset="0"/>
              <a:buChar char="•"/>
            </a:pPr>
            <a:r>
              <a:rPr lang="en-GB" b="1" dirty="0" smtClean="0">
                <a:solidFill>
                  <a:srgbClr val="FFC000"/>
                </a:solidFill>
              </a:rPr>
              <a:t>DG JRC</a:t>
            </a:r>
            <a:endParaRPr lang="en-GB" b="1" dirty="0" smtClean="0">
              <a:solidFill>
                <a:srgbClr val="FFC000"/>
              </a:solidFill>
            </a:endParaRPr>
          </a:p>
          <a:p>
            <a:pPr marL="285750" indent="-285750">
              <a:buFont typeface="Arial" panose="020B0604020202020204" pitchFamily="34" charset="0"/>
              <a:buChar char="•"/>
            </a:pPr>
            <a:r>
              <a:rPr lang="nl-BE" b="1" dirty="0" smtClean="0">
                <a:solidFill>
                  <a:srgbClr val="FFC000"/>
                </a:solidFill>
              </a:rPr>
              <a:t>DG RTD</a:t>
            </a:r>
          </a:p>
          <a:p>
            <a:pPr marL="285750" indent="-285750">
              <a:buFont typeface="Arial" panose="020B0604020202020204" pitchFamily="34" charset="0"/>
              <a:buChar char="•"/>
            </a:pPr>
            <a:r>
              <a:rPr lang="nl-BE" b="1" dirty="0" smtClean="0">
                <a:solidFill>
                  <a:srgbClr val="FFC000"/>
                </a:solidFill>
              </a:rPr>
              <a:t>EMCDDA</a:t>
            </a:r>
          </a:p>
          <a:p>
            <a:pPr marL="285750" indent="-285750">
              <a:buFont typeface="Arial" panose="020B0604020202020204" pitchFamily="34" charset="0"/>
              <a:buChar char="•"/>
            </a:pPr>
            <a:r>
              <a:rPr lang="nl-BE" b="1" dirty="0" smtClean="0">
                <a:solidFill>
                  <a:srgbClr val="FFC000"/>
                </a:solidFill>
              </a:rPr>
              <a:t>ECDC</a:t>
            </a:r>
            <a:endParaRPr lang="en-GB" b="1" dirty="0" smtClean="0">
              <a:solidFill>
                <a:srgbClr val="FFC000"/>
              </a:solidFill>
            </a:endParaRPr>
          </a:p>
        </p:txBody>
      </p:sp>
    </p:spTree>
    <p:extLst>
      <p:ext uri="{BB962C8B-B14F-4D97-AF65-F5344CB8AC3E}">
        <p14:creationId xmlns:p14="http://schemas.microsoft.com/office/powerpoint/2010/main" val="295617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bridgehealth.wiv-isp.be/sites/default/files/03_TIFF-logo-300dpi-COL-w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652" y="4855493"/>
            <a:ext cx="2230072" cy="9422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pomegranate is known as a symbol of fertility used in the arts, representing the infants and children of all the birth cohorts participating in this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072" y="4342272"/>
            <a:ext cx="4373303" cy="20585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t>…health information research networks</a:t>
            </a:r>
            <a:endParaRPr lang="de-DE" dirty="0"/>
          </a:p>
        </p:txBody>
      </p:sp>
      <p:pic>
        <p:nvPicPr>
          <p:cNvPr id="6" name="Picture 5"/>
          <p:cNvPicPr>
            <a:picLocks noChangeAspect="1"/>
          </p:cNvPicPr>
          <p:nvPr/>
        </p:nvPicPr>
        <p:blipFill>
          <a:blip r:embed="rId5"/>
          <a:stretch>
            <a:fillRect/>
          </a:stretch>
        </p:blipFill>
        <p:spPr>
          <a:xfrm>
            <a:off x="6971795" y="3795873"/>
            <a:ext cx="2123728" cy="1281355"/>
          </a:xfrm>
          <a:prstGeom prst="rect">
            <a:avLst/>
          </a:prstGeom>
        </p:spPr>
      </p:pic>
      <p:pic>
        <p:nvPicPr>
          <p:cNvPr id="1026" name="Picture 2" descr="https://bridgehealth.wiv-isp.be/sites/default/files/EUBIROD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38" y="3010924"/>
            <a:ext cx="3516113" cy="6514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bridgehealth.wiv-isp.be/sites/default/files/ECHO%20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5982" y="2949501"/>
            <a:ext cx="2616752" cy="7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stretch>
            <a:fillRect/>
          </a:stretch>
        </p:blipFill>
        <p:spPr>
          <a:xfrm>
            <a:off x="172562" y="2195387"/>
            <a:ext cx="2568350" cy="713271"/>
          </a:xfrm>
          <a:prstGeom prst="rect">
            <a:avLst/>
          </a:prstGeom>
        </p:spPr>
      </p:pic>
      <p:pic>
        <p:nvPicPr>
          <p:cNvPr id="8" name="Picture 7"/>
          <p:cNvPicPr>
            <a:picLocks noChangeAspect="1"/>
          </p:cNvPicPr>
          <p:nvPr/>
        </p:nvPicPr>
        <p:blipFill>
          <a:blip r:embed="rId9"/>
          <a:stretch>
            <a:fillRect/>
          </a:stretch>
        </p:blipFill>
        <p:spPr>
          <a:xfrm>
            <a:off x="3462015" y="2160347"/>
            <a:ext cx="1196732" cy="999952"/>
          </a:xfrm>
          <a:prstGeom prst="rect">
            <a:avLst/>
          </a:prstGeom>
        </p:spPr>
      </p:pic>
      <p:pic>
        <p:nvPicPr>
          <p:cNvPr id="9" name="Picture 8"/>
          <p:cNvPicPr>
            <a:picLocks noChangeAspect="1"/>
          </p:cNvPicPr>
          <p:nvPr/>
        </p:nvPicPr>
        <p:blipFill>
          <a:blip r:embed="rId10"/>
          <a:stretch>
            <a:fillRect/>
          </a:stretch>
        </p:blipFill>
        <p:spPr>
          <a:xfrm>
            <a:off x="3654648" y="3501530"/>
            <a:ext cx="2717552" cy="1114196"/>
          </a:xfrm>
          <a:prstGeom prst="rect">
            <a:avLst/>
          </a:prstGeom>
        </p:spPr>
      </p:pic>
      <p:pic>
        <p:nvPicPr>
          <p:cNvPr id="1034" name="Picture 10" descr="http://www.bridge-health.eu/sites/default/files/EuroSafe_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786" y="5048947"/>
            <a:ext cx="2594178" cy="9811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bridgehealth.wiv-isp.be/sites/default/files/EuroREACH%20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136" y="3997054"/>
            <a:ext cx="3013913" cy="6738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3"/>
          <a:stretch>
            <a:fillRect/>
          </a:stretch>
        </p:blipFill>
        <p:spPr>
          <a:xfrm>
            <a:off x="4838733" y="2224859"/>
            <a:ext cx="1262087" cy="1141888"/>
          </a:xfrm>
          <a:prstGeom prst="rect">
            <a:avLst/>
          </a:prstGeom>
        </p:spPr>
      </p:pic>
      <p:pic>
        <p:nvPicPr>
          <p:cNvPr id="12" name="Picture 11"/>
          <p:cNvPicPr>
            <a:picLocks noChangeAspect="1"/>
          </p:cNvPicPr>
          <p:nvPr/>
        </p:nvPicPr>
        <p:blipFill>
          <a:blip r:embed="rId14"/>
          <a:stretch>
            <a:fillRect/>
          </a:stretch>
        </p:blipFill>
        <p:spPr>
          <a:xfrm>
            <a:off x="6599216" y="1855490"/>
            <a:ext cx="2143125" cy="990600"/>
          </a:xfrm>
          <a:prstGeom prst="rect">
            <a:avLst/>
          </a:prstGeom>
        </p:spPr>
      </p:pic>
    </p:spTree>
    <p:extLst>
      <p:ext uri="{BB962C8B-B14F-4D97-AF65-F5344CB8AC3E}">
        <p14:creationId xmlns:p14="http://schemas.microsoft.com/office/powerpoint/2010/main" val="393192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ichellemoor.com/wp-content/uploads/2014/02/Upward-trend-graph.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9483" y="4402674"/>
            <a:ext cx="3273767" cy="24553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michaeljagdeo.files.wordpress.com/2012/01/work-in-progress.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072"/>
          <a:stretch/>
        </p:blipFill>
        <p:spPr bwMode="auto">
          <a:xfrm>
            <a:off x="6842713" y="5362440"/>
            <a:ext cx="2301287" cy="1330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l-BE" dirty="0"/>
              <a:t>The current EU health information situation</a:t>
            </a:r>
            <a:endParaRPr lang="en-US" dirty="0"/>
          </a:p>
        </p:txBody>
      </p:sp>
      <p:sp>
        <p:nvSpPr>
          <p:cNvPr id="3" name="Content Placeholder 2"/>
          <p:cNvSpPr>
            <a:spLocks noGrp="1"/>
          </p:cNvSpPr>
          <p:nvPr>
            <p:ph idx="1"/>
          </p:nvPr>
        </p:nvSpPr>
        <p:spPr/>
        <p:txBody>
          <a:bodyPr/>
          <a:lstStyle/>
          <a:p>
            <a:r>
              <a:rPr lang="en-US" dirty="0" smtClean="0"/>
              <a:t>Under </a:t>
            </a:r>
            <a:r>
              <a:rPr lang="en-US" dirty="0"/>
              <a:t>Framework Programme and EU Health </a:t>
            </a:r>
            <a:r>
              <a:rPr lang="en-US" dirty="0" smtClean="0"/>
              <a:t>Programme major investments have been made in individual and unlinked projects without a holistic view</a:t>
            </a:r>
          </a:p>
          <a:p>
            <a:r>
              <a:rPr lang="en-US" dirty="0" smtClean="0"/>
              <a:t>Successful projects:</a:t>
            </a:r>
          </a:p>
          <a:p>
            <a:pPr lvl="1"/>
            <a:r>
              <a:rPr lang="en-US" dirty="0" smtClean="0"/>
              <a:t>Useful </a:t>
            </a:r>
            <a:r>
              <a:rPr lang="en-US" dirty="0"/>
              <a:t>for EU and </a:t>
            </a:r>
            <a:r>
              <a:rPr lang="en-US" dirty="0" smtClean="0"/>
              <a:t>MS: some projects have integrated their outputs in Eurostat </a:t>
            </a:r>
            <a:r>
              <a:rPr lang="en-US" dirty="0"/>
              <a:t>and </a:t>
            </a:r>
            <a:r>
              <a:rPr lang="en-US" dirty="0" smtClean="0"/>
              <a:t>JRC</a:t>
            </a:r>
            <a:endParaRPr lang="en-US" dirty="0"/>
          </a:p>
          <a:p>
            <a:pPr lvl="1"/>
            <a:r>
              <a:rPr lang="en-US" dirty="0"/>
              <a:t>Data collection of high number of MS</a:t>
            </a:r>
          </a:p>
          <a:p>
            <a:pPr lvl="1"/>
            <a:r>
              <a:rPr lang="en-US" dirty="0" smtClean="0"/>
              <a:t>Building </a:t>
            </a:r>
            <a:r>
              <a:rPr lang="en-US" dirty="0"/>
              <a:t>networks and </a:t>
            </a:r>
            <a:r>
              <a:rPr lang="en-US" dirty="0" smtClean="0"/>
              <a:t>capacity</a:t>
            </a:r>
          </a:p>
          <a:p>
            <a:pPr lvl="1"/>
            <a:r>
              <a:rPr lang="en-US" dirty="0" smtClean="0"/>
              <a:t>Indicator development</a:t>
            </a:r>
          </a:p>
          <a:p>
            <a:pPr lvl="1"/>
            <a:r>
              <a:rPr lang="en-US" dirty="0" smtClean="0"/>
              <a:t>Knowledge and tools</a:t>
            </a:r>
          </a:p>
        </p:txBody>
      </p:sp>
      <p:pic>
        <p:nvPicPr>
          <p:cNvPr id="4"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553200" y="3919065"/>
            <a:ext cx="1668756" cy="171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503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DGEHealth_template_Upd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0328990375E44FB2CBE312F688A7AE" ma:contentTypeVersion="0" ma:contentTypeDescription="Create a new document." ma:contentTypeScope="" ma:versionID="6cfa99c7d53f00d4d982e1f16c33588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7652F7-45D5-4E20-9900-AB0F07ACBC2F}">
  <ds:schemaRefs>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EE2C845-BC21-42B1-86F4-61E0193151CC}">
  <ds:schemaRefs>
    <ds:schemaRef ds:uri="http://schemas.microsoft.com/sharepoint/v3/contenttype/forms"/>
  </ds:schemaRefs>
</ds:datastoreItem>
</file>

<file path=customXml/itemProps3.xml><?xml version="1.0" encoding="utf-8"?>
<ds:datastoreItem xmlns:ds="http://schemas.openxmlformats.org/officeDocument/2006/customXml" ds:itemID="{A8FFAE95-172B-4AB9-B408-82DDB754C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BRIDGEHealth_template_Update</Template>
  <TotalTime>10125</TotalTime>
  <Words>1243</Words>
  <Application>Microsoft Office PowerPoint</Application>
  <PresentationFormat>On-screen Show (4:3)</PresentationFormat>
  <Paragraphs>172</Paragraphs>
  <Slides>15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Tahoma</vt:lpstr>
      <vt:lpstr>Traditional Arabic</vt:lpstr>
      <vt:lpstr>Trebuchet MS</vt:lpstr>
      <vt:lpstr>Wingdings</vt:lpstr>
      <vt:lpstr>BRIDGEHealth_template_Update</vt:lpstr>
      <vt:lpstr>The current EU health information system: Challenges and needs </vt:lpstr>
      <vt:lpstr>The concept of health information  and health information system</vt:lpstr>
      <vt:lpstr>Health information working definition</vt:lpstr>
      <vt:lpstr>Health information system</vt:lpstr>
      <vt:lpstr>Context and problem definition</vt:lpstr>
      <vt:lpstr>Context </vt:lpstr>
      <vt:lpstr>EU health information sphere</vt:lpstr>
      <vt:lpstr>…health information research networks</vt:lpstr>
      <vt:lpstr>The current EU health information situation</vt:lpstr>
      <vt:lpstr>Challenges in health information in EU</vt:lpstr>
      <vt:lpstr>Is this problem new?</vt:lpstr>
      <vt:lpstr>Political context</vt:lpstr>
      <vt:lpstr>Political context</vt:lpstr>
      <vt:lpstr>Time to act!</vt:lpstr>
      <vt:lpstr>Website: www.inf-act.eu Twitter: @JA_InfAct</vt:lpstr>
    </vt:vector>
  </TitlesOfParts>
  <Company>WIV-ISP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towards a EU Health Information System</dc:title>
  <dc:creator>Petronille Bogaert</dc:creator>
  <cp:lastModifiedBy>Abboud, Linda</cp:lastModifiedBy>
  <cp:revision>295</cp:revision>
  <cp:lastPrinted>2019-03-11T14:23:06Z</cp:lastPrinted>
  <dcterms:created xsi:type="dcterms:W3CDTF">2015-10-02T13:11:55Z</dcterms:created>
  <dcterms:modified xsi:type="dcterms:W3CDTF">2019-03-11T14:23:08Z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0x010100950328990375E44FB2CBE312F688A7AE</vt:lpwstr>
  </property>
</Properties>
</file>